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4"/>
  </p:notesMasterIdLst>
  <p:sldIdLst>
    <p:sldId id="270" r:id="rId2"/>
    <p:sldId id="291" r:id="rId3"/>
    <p:sldId id="285" r:id="rId4"/>
    <p:sldId id="287" r:id="rId5"/>
    <p:sldId id="293" r:id="rId6"/>
    <p:sldId id="257" r:id="rId7"/>
    <p:sldId id="258" r:id="rId8"/>
    <p:sldId id="275" r:id="rId9"/>
    <p:sldId id="279" r:id="rId10"/>
    <p:sldId id="292" r:id="rId11"/>
    <p:sldId id="259" r:id="rId12"/>
    <p:sldId id="276" r:id="rId13"/>
    <p:sldId id="273" r:id="rId14"/>
    <p:sldId id="282" r:id="rId15"/>
    <p:sldId id="260" r:id="rId16"/>
    <p:sldId id="281" r:id="rId17"/>
    <p:sldId id="261" r:id="rId18"/>
    <p:sldId id="262" r:id="rId19"/>
    <p:sldId id="271" r:id="rId20"/>
    <p:sldId id="280" r:id="rId21"/>
    <p:sldId id="264" r:id="rId22"/>
    <p:sldId id="263" r:id="rId23"/>
    <p:sldId id="266" r:id="rId24"/>
    <p:sldId id="267" r:id="rId25"/>
    <p:sldId id="268" r:id="rId26"/>
    <p:sldId id="283" r:id="rId27"/>
    <p:sldId id="272" r:id="rId28"/>
    <p:sldId id="284" r:id="rId29"/>
    <p:sldId id="288" r:id="rId30"/>
    <p:sldId id="289" r:id="rId31"/>
    <p:sldId id="290" r:id="rId32"/>
    <p:sldId id="274" r:id="rId3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96270" autoAdjust="0"/>
  </p:normalViewPr>
  <p:slideViewPr>
    <p:cSldViewPr snapToGrid="0">
      <p:cViewPr varScale="1">
        <p:scale>
          <a:sx n="75" d="100"/>
          <a:sy n="75" d="100"/>
        </p:scale>
        <p:origin x="3240"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129CC189-D2D0-485C-8CD4-35E21E7A7A35}" type="datetimeFigureOut">
              <a:rPr lang="ru-RU" smtClean="0"/>
              <a:t>26.02.2022</a:t>
            </a:fld>
            <a:endParaRPr lang="ru-RU"/>
          </a:p>
        </p:txBody>
      </p:sp>
      <p:sp>
        <p:nvSpPr>
          <p:cNvPr id="4" name="Образ слайда 3"/>
          <p:cNvSpPr>
            <a:spLocks noGrp="1" noRot="1" noChangeAspect="1"/>
          </p:cNvSpPr>
          <p:nvPr>
            <p:ph type="sldImg" idx="2"/>
          </p:nvPr>
        </p:nvSpPr>
        <p:spPr>
          <a:xfrm>
            <a:off x="2362200" y="1143000"/>
            <a:ext cx="21336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C737E-8CD8-4F92-8710-A90755D49D1B}" type="slidenum">
              <a:rPr lang="ru-RU" smtClean="0"/>
              <a:t>‹#›</a:t>
            </a:fld>
            <a:endParaRPr lang="ru-RU"/>
          </a:p>
        </p:txBody>
      </p:sp>
    </p:spTree>
    <p:extLst>
      <p:ext uri="{BB962C8B-B14F-4D97-AF65-F5344CB8AC3E}">
        <p14:creationId xmlns:p14="http://schemas.microsoft.com/office/powerpoint/2010/main" val="2948982448"/>
      </p:ext>
    </p:extLst>
  </p:cSld>
  <p:clrMap bg1="lt1" tx1="dk1" bg2="lt2" tx2="dk2" accent1="accent1" accent2="accent2" accent3="accent3" accent4="accent4" accent5="accent5" accent6="accent6" hlink="hlink" folHlink="folHlink"/>
  <p:notesStyle>
    <a:lvl1pPr marL="0" algn="l" defTabSz="650239" rtl="0" eaLnBrk="1" latinLnBrk="0" hangingPunct="1">
      <a:defRPr sz="853" kern="1200">
        <a:solidFill>
          <a:schemeClr val="tx1"/>
        </a:solidFill>
        <a:latin typeface="+mn-lt"/>
        <a:ea typeface="+mn-ea"/>
        <a:cs typeface="+mn-cs"/>
      </a:defRPr>
    </a:lvl1pPr>
    <a:lvl2pPr marL="325119" algn="l" defTabSz="650239" rtl="0" eaLnBrk="1" latinLnBrk="0" hangingPunct="1">
      <a:defRPr sz="853" kern="1200">
        <a:solidFill>
          <a:schemeClr val="tx1"/>
        </a:solidFill>
        <a:latin typeface="+mn-lt"/>
        <a:ea typeface="+mn-ea"/>
        <a:cs typeface="+mn-cs"/>
      </a:defRPr>
    </a:lvl2pPr>
    <a:lvl3pPr marL="650239" algn="l" defTabSz="650239" rtl="0" eaLnBrk="1" latinLnBrk="0" hangingPunct="1">
      <a:defRPr sz="853" kern="1200">
        <a:solidFill>
          <a:schemeClr val="tx1"/>
        </a:solidFill>
        <a:latin typeface="+mn-lt"/>
        <a:ea typeface="+mn-ea"/>
        <a:cs typeface="+mn-cs"/>
      </a:defRPr>
    </a:lvl3pPr>
    <a:lvl4pPr marL="975358" algn="l" defTabSz="650239" rtl="0" eaLnBrk="1" latinLnBrk="0" hangingPunct="1">
      <a:defRPr sz="853" kern="1200">
        <a:solidFill>
          <a:schemeClr val="tx1"/>
        </a:solidFill>
        <a:latin typeface="+mn-lt"/>
        <a:ea typeface="+mn-ea"/>
        <a:cs typeface="+mn-cs"/>
      </a:defRPr>
    </a:lvl4pPr>
    <a:lvl5pPr marL="1300479" algn="l" defTabSz="650239" rtl="0" eaLnBrk="1" latinLnBrk="0" hangingPunct="1">
      <a:defRPr sz="853" kern="1200">
        <a:solidFill>
          <a:schemeClr val="tx1"/>
        </a:solidFill>
        <a:latin typeface="+mn-lt"/>
        <a:ea typeface="+mn-ea"/>
        <a:cs typeface="+mn-cs"/>
      </a:defRPr>
    </a:lvl5pPr>
    <a:lvl6pPr marL="1625598" algn="l" defTabSz="650239" rtl="0" eaLnBrk="1" latinLnBrk="0" hangingPunct="1">
      <a:defRPr sz="853" kern="1200">
        <a:solidFill>
          <a:schemeClr val="tx1"/>
        </a:solidFill>
        <a:latin typeface="+mn-lt"/>
        <a:ea typeface="+mn-ea"/>
        <a:cs typeface="+mn-cs"/>
      </a:defRPr>
    </a:lvl6pPr>
    <a:lvl7pPr marL="1950718" algn="l" defTabSz="650239" rtl="0" eaLnBrk="1" latinLnBrk="0" hangingPunct="1">
      <a:defRPr sz="853" kern="1200">
        <a:solidFill>
          <a:schemeClr val="tx1"/>
        </a:solidFill>
        <a:latin typeface="+mn-lt"/>
        <a:ea typeface="+mn-ea"/>
        <a:cs typeface="+mn-cs"/>
      </a:defRPr>
    </a:lvl7pPr>
    <a:lvl8pPr marL="2275837" algn="l" defTabSz="650239" rtl="0" eaLnBrk="1" latinLnBrk="0" hangingPunct="1">
      <a:defRPr sz="853" kern="1200">
        <a:solidFill>
          <a:schemeClr val="tx1"/>
        </a:solidFill>
        <a:latin typeface="+mn-lt"/>
        <a:ea typeface="+mn-ea"/>
        <a:cs typeface="+mn-cs"/>
      </a:defRPr>
    </a:lvl8pPr>
    <a:lvl9pPr marL="2600958" algn="l" defTabSz="650239" rtl="0" eaLnBrk="1" latinLnBrk="0" hangingPunct="1">
      <a:defRPr sz="8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4BC737E-8CD8-4F92-8710-A90755D49D1B}" type="slidenum">
              <a:rPr lang="ru-RU" smtClean="0"/>
              <a:t>1</a:t>
            </a:fld>
            <a:endParaRPr lang="ru-RU"/>
          </a:p>
        </p:txBody>
      </p:sp>
    </p:spTree>
    <p:extLst>
      <p:ext uri="{BB962C8B-B14F-4D97-AF65-F5344CB8AC3E}">
        <p14:creationId xmlns:p14="http://schemas.microsoft.com/office/powerpoint/2010/main" val="2979396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BC737E-8CD8-4F92-8710-A90755D49D1B}" type="slidenum">
              <a:rPr lang="ru-RU" smtClean="0"/>
              <a:t>5</a:t>
            </a:fld>
            <a:endParaRPr lang="ru-RU"/>
          </a:p>
        </p:txBody>
      </p:sp>
    </p:spTree>
    <p:extLst>
      <p:ext uri="{BB962C8B-B14F-4D97-AF65-F5344CB8AC3E}">
        <p14:creationId xmlns:p14="http://schemas.microsoft.com/office/powerpoint/2010/main" val="240344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BC737E-8CD8-4F92-8710-A90755D49D1B}" type="slidenum">
              <a:rPr lang="ru-RU" smtClean="0"/>
              <a:t>8</a:t>
            </a:fld>
            <a:endParaRPr lang="ru-RU"/>
          </a:p>
        </p:txBody>
      </p:sp>
    </p:spTree>
    <p:extLst>
      <p:ext uri="{BB962C8B-B14F-4D97-AF65-F5344CB8AC3E}">
        <p14:creationId xmlns:p14="http://schemas.microsoft.com/office/powerpoint/2010/main" val="4084174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ru-RU" smtClean="0"/>
              <a:t>Образец заголовка</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F748EAA7-CCD9-CF49-ABAC-C30C663AA1A2}" type="datetimeFigureOut">
              <a:rPr lang="ru-RU" smtClean="0"/>
              <a:t>26.02.2022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874A178-43B3-4C46-96CC-2B020A9345DB}" type="slidenum">
              <a:rPr lang="ru-RU" smtClean="0"/>
              <a:t>‹#›</a:t>
            </a:fld>
            <a:endParaRPr lang="ru-RU"/>
          </a:p>
        </p:txBody>
      </p:sp>
    </p:spTree>
    <p:extLst>
      <p:ext uri="{BB962C8B-B14F-4D97-AF65-F5344CB8AC3E}">
        <p14:creationId xmlns:p14="http://schemas.microsoft.com/office/powerpoint/2010/main" val="724659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748EAA7-CCD9-CF49-ABAC-C30C663AA1A2}" type="datetimeFigureOut">
              <a:rPr lang="ru-RU" smtClean="0"/>
              <a:t>26.02.2022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874A178-43B3-4C46-96CC-2B020A9345DB}" type="slidenum">
              <a:rPr lang="ru-RU" smtClean="0"/>
              <a:t>‹#›</a:t>
            </a:fld>
            <a:endParaRPr lang="ru-RU"/>
          </a:p>
        </p:txBody>
      </p:sp>
    </p:spTree>
    <p:extLst>
      <p:ext uri="{BB962C8B-B14F-4D97-AF65-F5344CB8AC3E}">
        <p14:creationId xmlns:p14="http://schemas.microsoft.com/office/powerpoint/2010/main" val="8114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748EAA7-CCD9-CF49-ABAC-C30C663AA1A2}" type="datetimeFigureOut">
              <a:rPr lang="ru-RU" smtClean="0"/>
              <a:t>26.02.2022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874A178-43B3-4C46-96CC-2B020A9345DB}" type="slidenum">
              <a:rPr lang="ru-RU" smtClean="0"/>
              <a:t>‹#›</a:t>
            </a:fld>
            <a:endParaRPr lang="ru-RU"/>
          </a:p>
        </p:txBody>
      </p:sp>
    </p:spTree>
    <p:extLst>
      <p:ext uri="{BB962C8B-B14F-4D97-AF65-F5344CB8AC3E}">
        <p14:creationId xmlns:p14="http://schemas.microsoft.com/office/powerpoint/2010/main" val="1479568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748EAA7-CCD9-CF49-ABAC-C30C663AA1A2}" type="datetimeFigureOut">
              <a:rPr lang="ru-RU" smtClean="0"/>
              <a:t>26.02.2022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874A178-43B3-4C46-96CC-2B020A9345DB}" type="slidenum">
              <a:rPr lang="ru-RU" smtClean="0"/>
              <a:t>‹#›</a:t>
            </a:fld>
            <a:endParaRPr lang="ru-RU"/>
          </a:p>
        </p:txBody>
      </p:sp>
    </p:spTree>
    <p:extLst>
      <p:ext uri="{BB962C8B-B14F-4D97-AF65-F5344CB8AC3E}">
        <p14:creationId xmlns:p14="http://schemas.microsoft.com/office/powerpoint/2010/main" val="2909353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ru-RU" smtClean="0"/>
              <a:t>Образец заголовка</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748EAA7-CCD9-CF49-ABAC-C30C663AA1A2}" type="datetimeFigureOut">
              <a:rPr lang="ru-RU" smtClean="0"/>
              <a:t>26.02.2022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874A178-43B3-4C46-96CC-2B020A9345DB}" type="slidenum">
              <a:rPr lang="ru-RU" smtClean="0"/>
              <a:t>‹#›</a:t>
            </a:fld>
            <a:endParaRPr lang="ru-RU"/>
          </a:p>
        </p:txBody>
      </p:sp>
    </p:spTree>
    <p:extLst>
      <p:ext uri="{BB962C8B-B14F-4D97-AF65-F5344CB8AC3E}">
        <p14:creationId xmlns:p14="http://schemas.microsoft.com/office/powerpoint/2010/main" val="2776238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748EAA7-CCD9-CF49-ABAC-C30C663AA1A2}" type="datetimeFigureOut">
              <a:rPr lang="ru-RU" smtClean="0"/>
              <a:t>26.02.2022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874A178-43B3-4C46-96CC-2B020A9345DB}" type="slidenum">
              <a:rPr lang="ru-RU" smtClean="0"/>
              <a:t>‹#›</a:t>
            </a:fld>
            <a:endParaRPr lang="ru-RU"/>
          </a:p>
        </p:txBody>
      </p:sp>
    </p:spTree>
    <p:extLst>
      <p:ext uri="{BB962C8B-B14F-4D97-AF65-F5344CB8AC3E}">
        <p14:creationId xmlns:p14="http://schemas.microsoft.com/office/powerpoint/2010/main" val="4228087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472381" y="3618442"/>
            <a:ext cx="2901255" cy="532218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3471863" y="3618442"/>
            <a:ext cx="2915543" cy="532218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748EAA7-CCD9-CF49-ABAC-C30C663AA1A2}" type="datetimeFigureOut">
              <a:rPr lang="ru-RU" smtClean="0"/>
              <a:t>26.02.2022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874A178-43B3-4C46-96CC-2B020A9345DB}" type="slidenum">
              <a:rPr lang="ru-RU" smtClean="0"/>
              <a:t>‹#›</a:t>
            </a:fld>
            <a:endParaRPr lang="ru-RU"/>
          </a:p>
        </p:txBody>
      </p:sp>
    </p:spTree>
    <p:extLst>
      <p:ext uri="{BB962C8B-B14F-4D97-AF65-F5344CB8AC3E}">
        <p14:creationId xmlns:p14="http://schemas.microsoft.com/office/powerpoint/2010/main" val="3923925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748EAA7-CCD9-CF49-ABAC-C30C663AA1A2}" type="datetimeFigureOut">
              <a:rPr lang="ru-RU" smtClean="0"/>
              <a:t>26.02.2022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874A178-43B3-4C46-96CC-2B020A9345DB}" type="slidenum">
              <a:rPr lang="ru-RU" smtClean="0"/>
              <a:t>‹#›</a:t>
            </a:fld>
            <a:endParaRPr lang="ru-RU"/>
          </a:p>
        </p:txBody>
      </p:sp>
    </p:spTree>
    <p:extLst>
      <p:ext uri="{BB962C8B-B14F-4D97-AF65-F5344CB8AC3E}">
        <p14:creationId xmlns:p14="http://schemas.microsoft.com/office/powerpoint/2010/main" val="194376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48EAA7-CCD9-CF49-ABAC-C30C663AA1A2}" type="datetimeFigureOut">
              <a:rPr lang="ru-RU" smtClean="0"/>
              <a:t>26.02.2022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874A178-43B3-4C46-96CC-2B020A9345DB}" type="slidenum">
              <a:rPr lang="ru-RU" smtClean="0"/>
              <a:t>‹#›</a:t>
            </a:fld>
            <a:endParaRPr lang="ru-RU"/>
          </a:p>
        </p:txBody>
      </p:sp>
    </p:spTree>
    <p:extLst>
      <p:ext uri="{BB962C8B-B14F-4D97-AF65-F5344CB8AC3E}">
        <p14:creationId xmlns:p14="http://schemas.microsoft.com/office/powerpoint/2010/main" val="20593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smtClean="0"/>
              <a:t>Образец заголовка</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F748EAA7-CCD9-CF49-ABAC-C30C663AA1A2}" type="datetimeFigureOut">
              <a:rPr lang="ru-RU" smtClean="0"/>
              <a:t>26.02.2022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874A178-43B3-4C46-96CC-2B020A9345DB}" type="slidenum">
              <a:rPr lang="ru-RU" smtClean="0"/>
              <a:t>‹#›</a:t>
            </a:fld>
            <a:endParaRPr lang="ru-RU"/>
          </a:p>
        </p:txBody>
      </p:sp>
    </p:spTree>
    <p:extLst>
      <p:ext uri="{BB962C8B-B14F-4D97-AF65-F5344CB8AC3E}">
        <p14:creationId xmlns:p14="http://schemas.microsoft.com/office/powerpoint/2010/main" val="2982643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F748EAA7-CCD9-CF49-ABAC-C30C663AA1A2}" type="datetimeFigureOut">
              <a:rPr lang="ru-RU" smtClean="0"/>
              <a:t>26.02.2022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874A178-43B3-4C46-96CC-2B020A9345DB}" type="slidenum">
              <a:rPr lang="ru-RU" smtClean="0"/>
              <a:t>‹#›</a:t>
            </a:fld>
            <a:endParaRPr lang="ru-RU"/>
          </a:p>
        </p:txBody>
      </p:sp>
    </p:spTree>
    <p:extLst>
      <p:ext uri="{BB962C8B-B14F-4D97-AF65-F5344CB8AC3E}">
        <p14:creationId xmlns:p14="http://schemas.microsoft.com/office/powerpoint/2010/main" val="2045722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F748EAA7-CCD9-CF49-ABAC-C30C663AA1A2}" type="datetimeFigureOut">
              <a:rPr lang="ru-RU" smtClean="0"/>
              <a:t>26.02.2022</a:t>
            </a:fld>
            <a:endParaRPr lang="ru-R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8874A178-43B3-4C46-96CC-2B020A9345DB}" type="slidenum">
              <a:rPr lang="ru-RU" smtClean="0"/>
              <a:t>‹#›</a:t>
            </a:fld>
            <a:endParaRPr lang="ru-RU"/>
          </a:p>
        </p:txBody>
      </p:sp>
    </p:spTree>
    <p:extLst>
      <p:ext uri="{BB962C8B-B14F-4D97-AF65-F5344CB8AC3E}">
        <p14:creationId xmlns:p14="http://schemas.microsoft.com/office/powerpoint/2010/main" val="21102045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vogue.ua/article/fashion/tendencii/kak-chitat-uzory-s-ukrainskoy-vyshivki.html-" TargetMode="External"/><Relationship Id="rId2" Type="http://schemas.openxmlformats.org/officeDocument/2006/relationships/hyperlink" Target="https://&#1089;&#1077;&#1079;&#1086;&#1085;&#1099;-&#1075;&#1086;&#1076;&#1072;.&#1088;&#1092;/%D0%BD%D0%B0%D1%80%D0%BE%D0%B4%D1%8B%20%D0%A3%D0%BA%D1%80%D0%B0%D0%B8%D0%BD%D1%8B.html-" TargetMode="External"/><Relationship Id="rId1" Type="http://schemas.openxmlformats.org/officeDocument/2006/relationships/slideLayout" Target="../slideLayouts/slideLayout7.xml"/><Relationship Id="rId4" Type="http://schemas.openxmlformats.org/officeDocument/2006/relationships/hyperlink" Target="https://ru.m.wikipedia.org/wiki/%D0%98%D1%81%D1%82%D0%BE%D1%80%D0%B8%D1%8F_%D0%A3%D0%BA%D1%80%D0%B0%D0%B8%D0%BD%D1%8B"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3">
            <a:extLst>
              <a:ext uri="{28A0092B-C50C-407E-A947-70E740481C1C}">
                <a14:useLocalDpi xmlns:a14="http://schemas.microsoft.com/office/drawing/2010/main" val="0"/>
              </a:ext>
            </a:extLst>
          </a:blip>
          <a:srcRect/>
          <a:stretch>
            <a:fillRect/>
          </a:stretch>
        </p:blipFill>
        <p:spPr bwMode="auto">
          <a:xfrm>
            <a:off x="2954867" y="1521023"/>
            <a:ext cx="1065832" cy="870390"/>
          </a:xfrm>
          <a:prstGeom prst="ellipse">
            <a:avLst/>
          </a:prstGeom>
          <a:ln>
            <a:noFill/>
          </a:ln>
          <a:effectLst>
            <a:softEdge rad="112500"/>
          </a:effectLst>
        </p:spPr>
      </p:pic>
      <p:pic>
        <p:nvPicPr>
          <p:cNvPr id="1027" name="Рисунок 1"/>
          <p:cNvPicPr>
            <a:picLocks noChangeAspect="1" noChangeArrowheads="1"/>
          </p:cNvPicPr>
          <p:nvPr/>
        </p:nvPicPr>
        <p:blipFill>
          <a:blip r:embed="rId4">
            <a:extLst>
              <a:ext uri="{28A0092B-C50C-407E-A947-70E740481C1C}">
                <a14:useLocalDpi xmlns:a14="http://schemas.microsoft.com/office/drawing/2010/main" val="0"/>
              </a:ext>
            </a:extLst>
          </a:blip>
          <a:srcRect l="23323" t="32495" r="62032" b="24149"/>
          <a:stretch>
            <a:fillRect/>
          </a:stretch>
        </p:blipFill>
        <p:spPr bwMode="auto">
          <a:xfrm>
            <a:off x="651121" y="3739067"/>
            <a:ext cx="1733340" cy="39802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Рисунок 6" descr="https://b1.culture.ru/c/8091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4720" y="5377326"/>
            <a:ext cx="2587294" cy="1549453"/>
          </a:xfrm>
          <a:prstGeom prst="rect">
            <a:avLst/>
          </a:prstGeom>
          <a:noFill/>
          <a:extLst>
            <a:ext uri="{909E8E84-426E-40DD-AFC4-6F175D3DCCD1}">
              <a14:hiddenFill xmlns:a14="http://schemas.microsoft.com/office/drawing/2010/main">
                <a:solidFill>
                  <a:srgbClr val="FFFFFF"/>
                </a:solidFill>
              </a14:hiddenFill>
            </a:ext>
          </a:extLst>
        </p:spPr>
      </p:pic>
      <p:pic>
        <p:nvPicPr>
          <p:cNvPr id="1025" name="Рисунок 5"/>
          <p:cNvPicPr>
            <a:picLocks noChangeAspect="1" noChangeArrowheads="1"/>
          </p:cNvPicPr>
          <p:nvPr/>
        </p:nvPicPr>
        <p:blipFill>
          <a:blip r:embed="rId6">
            <a:extLst>
              <a:ext uri="{28A0092B-C50C-407E-A947-70E740481C1C}">
                <a14:useLocalDpi xmlns:a14="http://schemas.microsoft.com/office/drawing/2010/main" val="0"/>
              </a:ext>
            </a:extLst>
          </a:blip>
          <a:srcRect l="23746" t="34007" r="62073" b="24136"/>
          <a:stretch>
            <a:fillRect/>
          </a:stretch>
        </p:blipFill>
        <p:spPr bwMode="auto">
          <a:xfrm>
            <a:off x="4593758" y="3921947"/>
            <a:ext cx="1783564" cy="36113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104503" y="318269"/>
            <a:ext cx="6753497" cy="1024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04863" tIns="202430" rIns="404863" bIns="202430" numCol="1" anchor="ctr" anchorCtr="0" compatLnSpc="1">
            <a:prstTxWarp prst="textNoShape">
              <a:avLst/>
            </a:prstTxWarp>
            <a:spAutoFit/>
          </a:bodyPr>
          <a:lstStyle/>
          <a:p>
            <a:pPr algn="ctr" defTabSz="4048175" eaLnBrk="0" fontAlgn="base" hangingPunct="0">
              <a:spcBef>
                <a:spcPct val="0"/>
              </a:spcBef>
              <a:spcAft>
                <a:spcPct val="0"/>
              </a:spcAft>
            </a:pPr>
            <a:r>
              <a:rPr lang="ky-KG" altLang="ru-RU" sz="2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Ленин району №42 жалпы орто Билим берүүчү мектеби</a:t>
            </a:r>
            <a:endParaRPr lang="ru-RU" altLang="ru-RU" sz="1050" dirty="0"/>
          </a:p>
        </p:txBody>
      </p:sp>
      <p:sp>
        <p:nvSpPr>
          <p:cNvPr id="6" name="Rectangle 6"/>
          <p:cNvSpPr>
            <a:spLocks noChangeArrowheads="1"/>
          </p:cNvSpPr>
          <p:nvPr/>
        </p:nvSpPr>
        <p:spPr bwMode="auto">
          <a:xfrm>
            <a:off x="133276" y="2691671"/>
            <a:ext cx="6244046" cy="607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04863" tIns="202430" rIns="404863" bIns="202430" numCol="1" anchor="ctr" anchorCtr="0" compatLnSpc="1">
            <a:prstTxWarp prst="textNoShape">
              <a:avLst/>
            </a:prstTxWarp>
            <a:spAutoFit/>
          </a:bodyPr>
          <a:lstStyle/>
          <a:p>
            <a:pPr algn="ctr" defTabSz="4048091" eaLnBrk="0" fontAlgn="base" hangingPunct="0">
              <a:spcBef>
                <a:spcPct val="0"/>
              </a:spcBef>
              <a:spcAft>
                <a:spcPct val="0"/>
              </a:spcAft>
            </a:pPr>
            <a:r>
              <a:rPr lang="ky-KG" altLang="ru-RU" sz="4000" i="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t>
            </a:r>
            <a:r>
              <a:rPr lang="ky-KG" altLang="ru-RU" sz="40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ky-KG" altLang="ru-RU" sz="40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Тил-достуктун ачкычы</a:t>
            </a:r>
            <a:r>
              <a:rPr lang="ky-KG" altLang="ru-RU" sz="40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r>
              <a:rPr lang="ky-KG" altLang="ru-RU" sz="40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изилдөө долбоору</a:t>
            </a:r>
            <a:endParaRPr lang="ru-RU" altLang="ru-RU" sz="4000" dirty="0"/>
          </a:p>
          <a:p>
            <a:pPr algn="ctr" defTabSz="4048091" eaLnBrk="0" fontAlgn="base" hangingPunct="0">
              <a:spcBef>
                <a:spcPct val="0"/>
              </a:spcBef>
              <a:spcAft>
                <a:spcPct val="0"/>
              </a:spcAft>
            </a:pPr>
            <a:r>
              <a:rPr lang="ky-KG" altLang="ru-RU"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ky-KG" altLang="ru-RU"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4048091" eaLnBrk="0" fontAlgn="base" hangingPunct="0">
              <a:spcBef>
                <a:spcPct val="0"/>
              </a:spcBef>
              <a:spcAft>
                <a:spcPct val="0"/>
              </a:spcAft>
            </a:pPr>
            <a:endParaRPr lang="ky-KG" altLang="ru-RU"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4048091" eaLnBrk="0" fontAlgn="base" hangingPunct="0">
              <a:spcBef>
                <a:spcPct val="0"/>
              </a:spcBef>
              <a:spcAft>
                <a:spcPct val="0"/>
              </a:spcAft>
            </a:pPr>
            <a:endParaRPr lang="ky-KG" altLang="ru-RU"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4048091" eaLnBrk="0" fontAlgn="base" hangingPunct="0">
              <a:spcBef>
                <a:spcPct val="0"/>
              </a:spcBef>
              <a:spcAft>
                <a:spcPct val="0"/>
              </a:spcAft>
            </a:pPr>
            <a:endParaRPr lang="ky-KG" altLang="ru-RU"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4048091" eaLnBrk="0" fontAlgn="base" hangingPunct="0">
              <a:spcBef>
                <a:spcPct val="0"/>
              </a:spcBef>
              <a:spcAft>
                <a:spcPct val="0"/>
              </a:spcAft>
            </a:pPr>
            <a:endParaRPr lang="ky-KG" altLang="ru-RU"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4048091" eaLnBrk="0" fontAlgn="base" hangingPunct="0">
              <a:spcBef>
                <a:spcPct val="0"/>
              </a:spcBef>
              <a:spcAft>
                <a:spcPct val="0"/>
              </a:spcAft>
            </a:pPr>
            <a:endParaRPr lang="ky-KG" altLang="ru-RU"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4048081" eaLnBrk="0" fontAlgn="base" hangingPunct="0">
              <a:spcBef>
                <a:spcPct val="0"/>
              </a:spcBef>
              <a:spcAft>
                <a:spcPct val="0"/>
              </a:spcAft>
            </a:pPr>
            <a:r>
              <a:rPr lang="ky-KG" altLang="ru-RU"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ky-KG" altLang="ru-RU" sz="24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Даярдаган </a:t>
            </a:r>
            <a:r>
              <a:rPr lang="ky-KG" altLang="ru-RU" sz="24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мугалим:       Тагаева </a:t>
            </a:r>
            <a:r>
              <a:rPr lang="ky-KG" altLang="ru-RU" sz="24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Жаңыл</a:t>
            </a:r>
          </a:p>
          <a:p>
            <a:pPr algn="ctr" defTabSz="4048081" eaLnBrk="0" fontAlgn="base" hangingPunct="0">
              <a:spcBef>
                <a:spcPct val="0"/>
              </a:spcBef>
              <a:spcAft>
                <a:spcPct val="0"/>
              </a:spcAft>
            </a:pPr>
            <a:r>
              <a:rPr lang="ky-KG" altLang="ru-RU" sz="24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Аткарган окуучу:    Мурзабаева Наргиза</a:t>
            </a:r>
            <a:endParaRPr lang="ky-KG" altLang="ru-RU" sz="16100" dirty="0">
              <a:latin typeface="Arial" panose="020B0604020202020204" pitchFamily="34" charset="0"/>
            </a:endParaRPr>
          </a:p>
        </p:txBody>
      </p:sp>
      <p:sp>
        <p:nvSpPr>
          <p:cNvPr id="7" name="Rectangle 7"/>
          <p:cNvSpPr>
            <a:spLocks noChangeArrowheads="1"/>
          </p:cNvSpPr>
          <p:nvPr/>
        </p:nvSpPr>
        <p:spPr bwMode="auto">
          <a:xfrm>
            <a:off x="-14948387" y="10884552"/>
            <a:ext cx="1805083" cy="115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04863" tIns="202430" rIns="404863" bIns="202430" numCol="1" anchor="ctr" anchorCtr="0" compatLnSpc="1">
            <a:prstTxWarp prst="textNoShape">
              <a:avLst/>
            </a:prstTxWarp>
            <a:spAutoFit/>
          </a:bodyPr>
          <a:lstStyle/>
          <a:p>
            <a:pPr defTabSz="4048091" eaLnBrk="0" fontAlgn="base" hangingPunct="0">
              <a:spcBef>
                <a:spcPct val="0"/>
              </a:spcBef>
              <a:spcAft>
                <a:spcPct val="0"/>
              </a:spcAft>
            </a:pPr>
            <a:r>
              <a:rPr lang="ky-KG" altLang="ru-RU" sz="4870">
                <a:latin typeface="Calibri" panose="020F0502020204030204" pitchFamily="34" charset="0"/>
                <a:ea typeface="Calibri" panose="020F0502020204030204" pitchFamily="34" charset="0"/>
                <a:cs typeface="Times New Roman" panose="02020603050405020304" pitchFamily="18" charset="0"/>
              </a:rPr>
              <a:t>       </a:t>
            </a:r>
            <a:endParaRPr lang="ky-KG" altLang="ru-RU" sz="23187">
              <a:latin typeface="Arial" panose="020B0604020202020204" pitchFamily="34" charset="0"/>
            </a:endParaRPr>
          </a:p>
        </p:txBody>
      </p:sp>
    </p:spTree>
    <p:extLst>
      <p:ext uri="{BB962C8B-B14F-4D97-AF65-F5344CB8AC3E}">
        <p14:creationId xmlns:p14="http://schemas.microsoft.com/office/powerpoint/2010/main" val="4023659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0">
        <p15:prstTrans prst="pageCurlDoubl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858000" cy="1323439"/>
          </a:xfrm>
          <a:prstGeom prst="rect">
            <a:avLst/>
          </a:prstGeom>
          <a:noFill/>
        </p:spPr>
        <p:txBody>
          <a:bodyPr wrap="square" rtlCol="0">
            <a:spAutoFit/>
          </a:bodyPr>
          <a:lstStyle/>
          <a:p>
            <a:pPr algn="ctr"/>
            <a:r>
              <a:rPr lang="ky-KG" sz="4000" b="1" dirty="0">
                <a:solidFill>
                  <a:srgbClr val="002060"/>
                </a:solidFill>
                <a:latin typeface="Times New Roman" panose="02020603050405020304" pitchFamily="18" charset="0"/>
                <a:cs typeface="Times New Roman" panose="02020603050405020304" pitchFamily="18" charset="0"/>
              </a:rPr>
              <a:t>Китеп каналардан да маалыматтарды алдым</a:t>
            </a:r>
            <a:endParaRPr lang="ru-RU" sz="40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341554" y="1907985"/>
            <a:ext cx="6024886" cy="3312756"/>
          </a:xfrm>
          <a:prstGeom prst="rect">
            <a:avLst/>
          </a:prstGeom>
        </p:spPr>
      </p:pic>
      <p:pic>
        <p:nvPicPr>
          <p:cNvPr id="4" name="Рисунок 3"/>
          <p:cNvPicPr>
            <a:picLocks noChangeAspect="1"/>
          </p:cNvPicPr>
          <p:nvPr/>
        </p:nvPicPr>
        <p:blipFill>
          <a:blip r:embed="rId3"/>
          <a:stretch>
            <a:fillRect/>
          </a:stretch>
        </p:blipFill>
        <p:spPr>
          <a:xfrm>
            <a:off x="341553" y="5525563"/>
            <a:ext cx="2757972" cy="3940976"/>
          </a:xfrm>
          <a:prstGeom prst="rect">
            <a:avLst/>
          </a:prstGeom>
        </p:spPr>
      </p:pic>
      <p:pic>
        <p:nvPicPr>
          <p:cNvPr id="5" name="Рисунок 4"/>
          <p:cNvPicPr>
            <a:picLocks noChangeAspect="1"/>
          </p:cNvPicPr>
          <p:nvPr/>
        </p:nvPicPr>
        <p:blipFill>
          <a:blip r:embed="rId4"/>
          <a:stretch>
            <a:fillRect/>
          </a:stretch>
        </p:blipFill>
        <p:spPr>
          <a:xfrm>
            <a:off x="3444239" y="5491826"/>
            <a:ext cx="2922199" cy="3974713"/>
          </a:xfrm>
          <a:prstGeom prst="rect">
            <a:avLst/>
          </a:prstGeom>
        </p:spPr>
      </p:pic>
    </p:spTree>
    <p:extLst>
      <p:ext uri="{BB962C8B-B14F-4D97-AF65-F5344CB8AC3E}">
        <p14:creationId xmlns:p14="http://schemas.microsoft.com/office/powerpoint/2010/main" val="32034139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10C2DC-6522-ED40-B97D-0A6FCFDEDD04}"/>
              </a:ext>
            </a:extLst>
          </p:cNvPr>
          <p:cNvSpPr>
            <a:spLocks noGrp="1"/>
          </p:cNvSpPr>
          <p:nvPr>
            <p:ph type="title"/>
          </p:nvPr>
        </p:nvSpPr>
        <p:spPr>
          <a:xfrm>
            <a:off x="0" y="0"/>
            <a:ext cx="6858000" cy="1145053"/>
          </a:xfrm>
        </p:spPr>
        <p:txBody>
          <a:bodyPr>
            <a:normAutofit/>
          </a:bodyPr>
          <a:lstStyle/>
          <a:p>
            <a:pPr algn="ctr"/>
            <a:r>
              <a:rPr lang="ru-RU" b="1" dirty="0" err="1">
                <a:solidFill>
                  <a:srgbClr val="0070C0"/>
                </a:solidFill>
                <a:latin typeface="Times New Roman" panose="02020603050405020304" pitchFamily="18" charset="0"/>
                <a:cs typeface="Times New Roman" panose="02020603050405020304" pitchFamily="18" charset="0"/>
              </a:rPr>
              <a:t>Маданияты</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жана</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салттары</a:t>
            </a:r>
            <a:endParaRPr lang="ru-RU" b="1" dirty="0">
              <a:solidFill>
                <a:srgbClr val="0070C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EEE13C76-85EC-614C-AAFB-93E5BFDF008E}"/>
              </a:ext>
            </a:extLst>
          </p:cNvPr>
          <p:cNvSpPr>
            <a:spLocks noGrp="1"/>
          </p:cNvSpPr>
          <p:nvPr>
            <p:ph idx="1"/>
          </p:nvPr>
        </p:nvSpPr>
        <p:spPr>
          <a:xfrm>
            <a:off x="198120" y="1145053"/>
            <a:ext cx="6461760" cy="8351520"/>
          </a:xfrm>
        </p:spPr>
        <p:txBody>
          <a:bodyPr>
            <a:noAutofit/>
          </a:bodyPr>
          <a:lstStyle/>
          <a:p>
            <a:pPr marL="0" indent="0">
              <a:buNone/>
            </a:pPr>
            <a:r>
              <a:rPr lang="ru-RU" sz="2600" dirty="0" smtClean="0">
                <a:latin typeface="Times New Roman" panose="02020603050405020304" pitchFamily="18" charset="0"/>
                <a:cs typeface="Times New Roman" panose="02020603050405020304" pitchFamily="18" charset="0"/>
              </a:rPr>
              <a:t>     </a:t>
            </a:r>
            <a:r>
              <a:rPr lang="ru-RU" sz="2600" dirty="0" err="1" smtClean="0">
                <a:latin typeface="Times New Roman" panose="02020603050405020304" pitchFamily="18" charset="0"/>
                <a:cs typeface="Times New Roman" panose="02020603050405020304" pitchFamily="18" charset="0"/>
              </a:rPr>
              <a:t>Украин</a:t>
            </a:r>
            <a:r>
              <a:rPr lang="ru-RU" sz="2600" dirty="0" smtClean="0">
                <a:latin typeface="Times New Roman" panose="02020603050405020304" pitchFamily="18" charset="0"/>
                <a:cs typeface="Times New Roman" panose="02020603050405020304" pitchFamily="18" charset="0"/>
              </a:rPr>
              <a:t> </a:t>
            </a:r>
            <a:r>
              <a:rPr lang="ru-RU" sz="2600" dirty="0">
                <a:latin typeface="Times New Roman" panose="02020603050405020304" pitchFamily="18" charset="0"/>
                <a:cs typeface="Times New Roman" panose="02020603050405020304" pitchFamily="18" charset="0"/>
              </a:rPr>
              <a:t>эли </a:t>
            </a:r>
            <a:r>
              <a:rPr lang="ru-RU" sz="2600" dirty="0" err="1">
                <a:latin typeface="Times New Roman" panose="02020603050405020304" pitchFamily="18" charset="0"/>
                <a:cs typeface="Times New Roman" panose="02020603050405020304" pitchFamily="18" charset="0"/>
              </a:rPr>
              <a:t>аябай</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шаңдуу</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келишет</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Алар</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салттарды</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жана</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майрамдарды</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расмий</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түрүндө</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өткөрүшөт</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Эң</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кызыктуу</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майрамдардын</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бири</a:t>
            </a:r>
            <a:r>
              <a:rPr lang="ru-RU" sz="2600" dirty="0">
                <a:latin typeface="Times New Roman" panose="02020603050405020304" pitchFamily="18" charset="0"/>
                <a:cs typeface="Times New Roman" panose="02020603050405020304" pitchFamily="18" charset="0"/>
              </a:rPr>
              <a:t> </a:t>
            </a:r>
            <a:r>
              <a:rPr lang="ru-RU" sz="2600" dirty="0" smtClean="0">
                <a:latin typeface="Times New Roman" panose="02020603050405020304" pitchFamily="18" charset="0"/>
                <a:cs typeface="Times New Roman" panose="02020603050405020304" pitchFamily="18" charset="0"/>
              </a:rPr>
              <a:t>«Иван Купала». </a:t>
            </a:r>
            <a:r>
              <a:rPr lang="ru-RU" sz="2600" dirty="0" err="1">
                <a:latin typeface="Times New Roman" panose="02020603050405020304" pitchFamily="18" charset="0"/>
                <a:cs typeface="Times New Roman" panose="02020603050405020304" pitchFamily="18" charset="0"/>
              </a:rPr>
              <a:t>Байыркы</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славяндардын</a:t>
            </a:r>
            <a:r>
              <a:rPr lang="ru-RU" sz="2600" dirty="0">
                <a:latin typeface="Times New Roman" panose="02020603050405020304" pitchFamily="18" charset="0"/>
                <a:cs typeface="Times New Roman" panose="02020603050405020304" pitchFamily="18" charset="0"/>
              </a:rPr>
              <a:t> </a:t>
            </a:r>
            <a:r>
              <a:rPr lang="ru-RU" sz="2600" dirty="0" smtClean="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майрамы</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күндүн</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урматына</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уюштурулуп</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жайкы</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күн</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тыныгуу</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күнү</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белгиленет</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Майрам</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сууга</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отко</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жана</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чөпкө</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байланыштуу</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ырым-жырымдар</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менен</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коштолот</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Бул</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күнү</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тайманбастар</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оттун</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үстүнөн</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секирип</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түн</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жарымында</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келечекке</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көз</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чаптырып</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сансыз</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байлыкка</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ээ</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болуу</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үчүн</a:t>
            </a:r>
            <a:r>
              <a:rPr lang="ru-RU" sz="2600" dirty="0">
                <a:latin typeface="Times New Roman" panose="02020603050405020304" pitchFamily="18" charset="0"/>
                <a:cs typeface="Times New Roman" panose="02020603050405020304" pitchFamily="18" charset="0"/>
              </a:rPr>
              <a:t> </a:t>
            </a:r>
            <a:r>
              <a:rPr lang="ru-RU" sz="2600" dirty="0">
                <a:solidFill>
                  <a:srgbClr val="FF0000"/>
                </a:solidFill>
                <a:latin typeface="Times New Roman" panose="02020603050405020304" pitchFamily="18" charset="0"/>
                <a:cs typeface="Times New Roman" panose="02020603050405020304" pitchFamily="18" charset="0"/>
              </a:rPr>
              <a:t>П</a:t>
            </a:r>
            <a:r>
              <a:rPr lang="ru-RU" sz="2600" dirty="0" smtClean="0">
                <a:solidFill>
                  <a:srgbClr val="FF0000"/>
                </a:solidFill>
                <a:latin typeface="Times New Roman" panose="02020603050405020304" pitchFamily="18" charset="0"/>
                <a:cs typeface="Times New Roman" panose="02020603050405020304" pitchFamily="18" charset="0"/>
              </a:rPr>
              <a:t>апоротник</a:t>
            </a:r>
            <a:r>
              <a:rPr lang="ru-RU" sz="2600" dirty="0" smtClean="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гүлүн</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издешет</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Кыздар</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жапайы</a:t>
            </a:r>
            <a:r>
              <a:rPr lang="ru-RU" sz="2600" dirty="0">
                <a:latin typeface="Times New Roman" panose="02020603050405020304" pitchFamily="18" charset="0"/>
                <a:cs typeface="Times New Roman" panose="02020603050405020304" pitchFamily="18" charset="0"/>
              </a:rPr>
              <a:t> </a:t>
            </a:r>
            <a:r>
              <a:rPr lang="ru-RU" sz="2600" dirty="0" err="1" smtClean="0">
                <a:latin typeface="Times New Roman" panose="02020603050405020304" pitchFamily="18" charset="0"/>
                <a:cs typeface="Times New Roman" panose="02020603050405020304" pitchFamily="18" charset="0"/>
              </a:rPr>
              <a:t>гүлдөрдөн</a:t>
            </a:r>
            <a:r>
              <a:rPr lang="ru-RU" sz="2600" dirty="0" smtClean="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гүлчамбарларын</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токушат</a:t>
            </a:r>
            <a:endParaRPr lang="ru-RU" sz="2600" dirty="0">
              <a:latin typeface="Times New Roman" panose="02020603050405020304" pitchFamily="18" charset="0"/>
              <a:cs typeface="Times New Roman" panose="02020603050405020304" pitchFamily="18" charset="0"/>
            </a:endParaRPr>
          </a:p>
          <a:p>
            <a:pPr marL="0" indent="0">
              <a:buNone/>
            </a:pPr>
            <a:r>
              <a:rPr lang="ru-RU" sz="2600" dirty="0">
                <a:latin typeface="Times New Roman" panose="02020603050405020304" pitchFamily="18" charset="0"/>
                <a:cs typeface="Times New Roman" panose="02020603050405020304" pitchFamily="18" charset="0"/>
              </a:rPr>
              <a:t>  </a:t>
            </a:r>
            <a:r>
              <a:rPr lang="ru-RU" sz="2600" dirty="0" smtClean="0">
                <a:latin typeface="Times New Roman" panose="02020603050405020304" pitchFamily="18" charset="0"/>
                <a:cs typeface="Times New Roman" panose="02020603050405020304" pitchFamily="18" charset="0"/>
              </a:rPr>
              <a:t>   </a:t>
            </a:r>
            <a:r>
              <a:rPr lang="ru-RU" sz="2600" dirty="0" err="1" smtClean="0">
                <a:latin typeface="Times New Roman" panose="02020603050405020304" pitchFamily="18" charset="0"/>
                <a:cs typeface="Times New Roman" panose="02020603050405020304" pitchFamily="18" charset="0"/>
              </a:rPr>
              <a:t>Өзгөчө</a:t>
            </a:r>
            <a:r>
              <a:rPr lang="ru-RU" sz="2600" dirty="0" smtClean="0">
                <a:latin typeface="Times New Roman" panose="02020603050405020304" pitchFamily="18" charset="0"/>
                <a:cs typeface="Times New Roman" panose="02020603050405020304" pitchFamily="18" charset="0"/>
              </a:rPr>
              <a:t> </a:t>
            </a:r>
            <a:r>
              <a:rPr lang="ru-RU" sz="2600" dirty="0" err="1" smtClean="0">
                <a:latin typeface="Times New Roman" panose="02020603050405020304" pitchFamily="18" charset="0"/>
                <a:cs typeface="Times New Roman" panose="02020603050405020304" pitchFamily="18" charset="0"/>
              </a:rPr>
              <a:t>салттарынын</a:t>
            </a:r>
            <a:r>
              <a:rPr lang="ru-RU" sz="2600" dirty="0" smtClean="0">
                <a:latin typeface="Times New Roman" panose="02020603050405020304" pitchFamily="18" charset="0"/>
                <a:cs typeface="Times New Roman" panose="02020603050405020304" pitchFamily="18" charset="0"/>
              </a:rPr>
              <a:t> </a:t>
            </a:r>
            <a:r>
              <a:rPr lang="ru-RU" sz="2600" dirty="0" err="1" smtClean="0">
                <a:latin typeface="Times New Roman" panose="02020603050405020304" pitchFamily="18" charset="0"/>
                <a:cs typeface="Times New Roman" panose="02020603050405020304" pitchFamily="18" charset="0"/>
              </a:rPr>
              <a:t>ичинен</a:t>
            </a:r>
            <a:r>
              <a:rPr lang="ru-RU" sz="2600" dirty="0" smtClean="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Украин</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элинин</a:t>
            </a:r>
            <a:r>
              <a:rPr lang="ru-RU" sz="2600" dirty="0">
                <a:latin typeface="Times New Roman" panose="02020603050405020304" pitchFamily="18" charset="0"/>
                <a:cs typeface="Times New Roman" panose="02020603050405020304" pitchFamily="18" charset="0"/>
              </a:rPr>
              <a:t> </a:t>
            </a:r>
            <a:r>
              <a:rPr lang="ru-RU" sz="2600" dirty="0" err="1" smtClean="0">
                <a:latin typeface="Times New Roman" panose="02020603050405020304" pitchFamily="18" charset="0"/>
                <a:cs typeface="Times New Roman" panose="02020603050405020304" pitchFamily="18" charset="0"/>
              </a:rPr>
              <a:t>бир</a:t>
            </a:r>
            <a:r>
              <a:rPr lang="ru-RU" sz="2600" dirty="0" smtClean="0">
                <a:latin typeface="Times New Roman" panose="02020603050405020304" pitchFamily="18" charset="0"/>
                <a:cs typeface="Times New Roman" panose="02020603050405020304" pitchFamily="18" charset="0"/>
              </a:rPr>
              <a:t> </a:t>
            </a:r>
            <a:r>
              <a:rPr lang="ru-RU" sz="2600" dirty="0" err="1" smtClean="0">
                <a:latin typeface="Times New Roman" panose="02020603050405020304" pitchFamily="18" charset="0"/>
                <a:cs typeface="Times New Roman" panose="02020603050405020304" pitchFamily="18" charset="0"/>
              </a:rPr>
              <a:t>ишенимин</a:t>
            </a:r>
            <a:r>
              <a:rPr lang="ru-RU" sz="2600" dirty="0" smtClean="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айта</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кетсек</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бойго</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жетип</a:t>
            </a:r>
            <a:r>
              <a:rPr lang="ru-RU" sz="2600" dirty="0">
                <a:latin typeface="Times New Roman" panose="02020603050405020304" pitchFamily="18" charset="0"/>
                <a:cs typeface="Times New Roman" panose="02020603050405020304" pitchFamily="18" charset="0"/>
              </a:rPr>
              <a:t> калган </a:t>
            </a:r>
            <a:r>
              <a:rPr lang="ru-RU" sz="2600" dirty="0" err="1">
                <a:latin typeface="Times New Roman" panose="02020603050405020304" pitchFamily="18" charset="0"/>
                <a:cs typeface="Times New Roman" panose="02020603050405020304" pitchFamily="18" charset="0"/>
              </a:rPr>
              <a:t>кыздар</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башындагы</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гулчамбарды</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алып</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аны</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акырын</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сууга</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агызышат</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эгер</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гүлчамбар</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калкып</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кетсе</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кыз</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быйыл</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турмушка</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чыга</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турганын</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билдирет</a:t>
            </a:r>
            <a:r>
              <a:rPr lang="ru-RU" sz="2600" dirty="0">
                <a:latin typeface="Times New Roman" panose="02020603050405020304" pitchFamily="18" charset="0"/>
                <a:cs typeface="Times New Roman" panose="02020603050405020304" pitchFamily="18" charset="0"/>
              </a:rPr>
              <a:t> ал </a:t>
            </a:r>
            <a:r>
              <a:rPr lang="ru-RU" sz="2600" dirty="0" err="1">
                <a:latin typeface="Times New Roman" panose="02020603050405020304" pitchFamily="18" charset="0"/>
                <a:cs typeface="Times New Roman" panose="02020603050405020304" pitchFamily="18" charset="0"/>
              </a:rPr>
              <a:t>эми</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чөгүп</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кетсе</a:t>
            </a:r>
            <a:r>
              <a:rPr lang="ru-RU" sz="2600" dirty="0">
                <a:latin typeface="Times New Roman" panose="02020603050405020304" pitchFamily="18" charset="0"/>
                <a:cs typeface="Times New Roman" panose="02020603050405020304" pitchFamily="18" charset="0"/>
              </a:rPr>
              <a:t> же </a:t>
            </a:r>
            <a:r>
              <a:rPr lang="ru-RU" sz="2600" dirty="0" err="1">
                <a:latin typeface="Times New Roman" panose="02020603050405020304" pitchFamily="18" charset="0"/>
                <a:cs typeface="Times New Roman" panose="02020603050405020304" pitchFamily="18" charset="0"/>
              </a:rPr>
              <a:t>такалып</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калса</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анда</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тилекке</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каршы</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кыз</a:t>
            </a:r>
            <a:r>
              <a:rPr lang="ru-RU" sz="2600" dirty="0">
                <a:latin typeface="Times New Roman" panose="02020603050405020304" pitchFamily="18" charset="0"/>
                <a:cs typeface="Times New Roman" panose="02020603050405020304" pitchFamily="18" charset="0"/>
              </a:rPr>
              <a:t> али </a:t>
            </a:r>
            <a:r>
              <a:rPr lang="ru-RU" sz="2600" dirty="0" err="1">
                <a:latin typeface="Times New Roman" panose="02020603050405020304" pitchFamily="18" charset="0"/>
                <a:cs typeface="Times New Roman" panose="02020603050405020304" pitchFamily="18" charset="0"/>
              </a:rPr>
              <a:t>чыкпай</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турганын</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билдирген</a:t>
            </a:r>
            <a:r>
              <a:rPr lang="ru-RU" sz="2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3605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640" y="30480"/>
            <a:ext cx="6769040" cy="830997"/>
          </a:xfrm>
          <a:prstGeom prst="rect">
            <a:avLst/>
          </a:prstGeom>
          <a:noFill/>
        </p:spPr>
        <p:txBody>
          <a:bodyPr wrap="square" rtlCol="0">
            <a:spAutoFit/>
          </a:bodyPr>
          <a:lstStyle/>
          <a:p>
            <a:r>
              <a:rPr lang="ky-KG" sz="4800" b="1" dirty="0">
                <a:solidFill>
                  <a:srgbClr val="7030A0"/>
                </a:solidFill>
                <a:latin typeface="Times New Roman" panose="02020603050405020304" pitchFamily="18" charset="0"/>
                <a:cs typeface="Times New Roman" panose="02020603050405020304" pitchFamily="18" charset="0"/>
              </a:rPr>
              <a:t>Диаспорадагы саякат</a:t>
            </a:r>
            <a:endParaRPr lang="ru-RU" sz="4800" b="1" dirty="0">
              <a:solidFill>
                <a:srgbClr val="7030A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610017" y="1156441"/>
            <a:ext cx="5912286" cy="3474405"/>
          </a:xfrm>
          <a:prstGeom prst="rect">
            <a:avLst/>
          </a:prstGeom>
        </p:spPr>
      </p:pic>
      <p:pic>
        <p:nvPicPr>
          <p:cNvPr id="6" name="Рисунок 5"/>
          <p:cNvPicPr>
            <a:picLocks noChangeAspect="1"/>
          </p:cNvPicPr>
          <p:nvPr/>
        </p:nvPicPr>
        <p:blipFill>
          <a:blip r:embed="rId3"/>
          <a:stretch>
            <a:fillRect/>
          </a:stretch>
        </p:blipFill>
        <p:spPr>
          <a:xfrm>
            <a:off x="3230880" y="8046720"/>
            <a:ext cx="3116832" cy="1696378"/>
          </a:xfrm>
          <a:prstGeom prst="rect">
            <a:avLst/>
          </a:prstGeom>
        </p:spPr>
      </p:pic>
      <p:pic>
        <p:nvPicPr>
          <p:cNvPr id="7" name="Рисунок 6"/>
          <p:cNvPicPr>
            <a:picLocks noChangeAspect="1"/>
          </p:cNvPicPr>
          <p:nvPr/>
        </p:nvPicPr>
        <p:blipFill>
          <a:blip r:embed="rId4"/>
          <a:stretch>
            <a:fillRect/>
          </a:stretch>
        </p:blipFill>
        <p:spPr>
          <a:xfrm rot="5400000">
            <a:off x="-607980" y="5940530"/>
            <a:ext cx="4458797" cy="2755158"/>
          </a:xfrm>
          <a:prstGeom prst="rect">
            <a:avLst/>
          </a:prstGeom>
        </p:spPr>
      </p:pic>
      <p:pic>
        <p:nvPicPr>
          <p:cNvPr id="8" name="Рисунок 7"/>
          <p:cNvPicPr>
            <a:picLocks noChangeAspect="1"/>
          </p:cNvPicPr>
          <p:nvPr/>
        </p:nvPicPr>
        <p:blipFill>
          <a:blip r:embed="rId5"/>
          <a:stretch>
            <a:fillRect/>
          </a:stretch>
        </p:blipFill>
        <p:spPr>
          <a:xfrm rot="5400000">
            <a:off x="3322657" y="4874349"/>
            <a:ext cx="2986366" cy="2499360"/>
          </a:xfrm>
          <a:prstGeom prst="rect">
            <a:avLst/>
          </a:prstGeom>
        </p:spPr>
      </p:pic>
    </p:spTree>
    <p:extLst>
      <p:ext uri="{BB962C8B-B14F-4D97-AF65-F5344CB8AC3E}">
        <p14:creationId xmlns:p14="http://schemas.microsoft.com/office/powerpoint/2010/main" val="3361365192"/>
      </p:ext>
    </p:extLst>
  </p:cSld>
  <p:clrMapOvr>
    <a:masterClrMapping/>
  </p:clrMapOvr>
  <mc:AlternateContent xmlns:mc="http://schemas.openxmlformats.org/markup-compatibility/2006" xmlns:p14="http://schemas.microsoft.com/office/powerpoint/2010/main">
    <mc:Choice Requires="p14">
      <p:transition p14:dur="230" advClick="0" advTm="23000"/>
    </mc:Choice>
    <mc:Fallback xmlns="">
      <p:transition advClick="0" advTm="23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340356" y="1426984"/>
            <a:ext cx="1959510" cy="2537694"/>
          </a:xfrm>
          <a:prstGeom prst="rect">
            <a:avLst/>
          </a:prstGeom>
        </p:spPr>
      </p:pic>
      <p:pic>
        <p:nvPicPr>
          <p:cNvPr id="5" name="Рисунок 4"/>
          <p:cNvPicPr>
            <a:picLocks noChangeAspect="1"/>
          </p:cNvPicPr>
          <p:nvPr/>
        </p:nvPicPr>
        <p:blipFill>
          <a:blip r:embed="rId4"/>
          <a:stretch>
            <a:fillRect/>
          </a:stretch>
        </p:blipFill>
        <p:spPr>
          <a:xfrm>
            <a:off x="4558939" y="1160003"/>
            <a:ext cx="1933301" cy="2808279"/>
          </a:xfrm>
          <a:prstGeom prst="rect">
            <a:avLst/>
          </a:prstGeom>
        </p:spPr>
      </p:pic>
      <p:pic>
        <p:nvPicPr>
          <p:cNvPr id="6" name="Рисунок 5"/>
          <p:cNvPicPr>
            <a:picLocks noChangeAspect="1"/>
          </p:cNvPicPr>
          <p:nvPr/>
        </p:nvPicPr>
        <p:blipFill>
          <a:blip r:embed="rId5"/>
          <a:stretch>
            <a:fillRect/>
          </a:stretch>
        </p:blipFill>
        <p:spPr>
          <a:xfrm>
            <a:off x="2181788" y="4527278"/>
            <a:ext cx="3216078" cy="2124538"/>
          </a:xfrm>
          <a:prstGeom prst="rect">
            <a:avLst/>
          </a:prstGeom>
        </p:spPr>
      </p:pic>
      <p:pic>
        <p:nvPicPr>
          <p:cNvPr id="7" name="Рисунок 6"/>
          <p:cNvPicPr>
            <a:picLocks noChangeAspect="1"/>
          </p:cNvPicPr>
          <p:nvPr/>
        </p:nvPicPr>
        <p:blipFill>
          <a:blip r:embed="rId6"/>
          <a:stretch>
            <a:fillRect/>
          </a:stretch>
        </p:blipFill>
        <p:spPr>
          <a:xfrm>
            <a:off x="2549772" y="2165509"/>
            <a:ext cx="1758462" cy="2117292"/>
          </a:xfrm>
          <a:prstGeom prst="rect">
            <a:avLst/>
          </a:prstGeom>
        </p:spPr>
      </p:pic>
      <p:pic>
        <p:nvPicPr>
          <p:cNvPr id="8" name="Рисунок 7"/>
          <p:cNvPicPr>
            <a:picLocks noChangeAspect="1"/>
          </p:cNvPicPr>
          <p:nvPr/>
        </p:nvPicPr>
        <p:blipFill>
          <a:blip r:embed="rId7"/>
          <a:stretch>
            <a:fillRect/>
          </a:stretch>
        </p:blipFill>
        <p:spPr>
          <a:xfrm>
            <a:off x="340356" y="6947194"/>
            <a:ext cx="2932057" cy="2679892"/>
          </a:xfrm>
          <a:prstGeom prst="rect">
            <a:avLst/>
          </a:prstGeom>
        </p:spPr>
      </p:pic>
      <p:pic>
        <p:nvPicPr>
          <p:cNvPr id="9" name="Рисунок 8"/>
          <p:cNvPicPr>
            <a:picLocks noChangeAspect="1"/>
          </p:cNvPicPr>
          <p:nvPr/>
        </p:nvPicPr>
        <p:blipFill>
          <a:blip r:embed="rId8"/>
          <a:stretch>
            <a:fillRect/>
          </a:stretch>
        </p:blipFill>
        <p:spPr>
          <a:xfrm>
            <a:off x="3657600" y="6892652"/>
            <a:ext cx="2834640" cy="2693946"/>
          </a:xfrm>
          <a:prstGeom prst="rect">
            <a:avLst/>
          </a:prstGeom>
        </p:spPr>
      </p:pic>
      <p:sp>
        <p:nvSpPr>
          <p:cNvPr id="2" name="TextBox 1"/>
          <p:cNvSpPr txBox="1"/>
          <p:nvPr/>
        </p:nvSpPr>
        <p:spPr>
          <a:xfrm>
            <a:off x="340356" y="217914"/>
            <a:ext cx="6517644" cy="1384995"/>
          </a:xfrm>
          <a:prstGeom prst="rect">
            <a:avLst/>
          </a:prstGeom>
          <a:noFill/>
        </p:spPr>
        <p:txBody>
          <a:bodyPr wrap="square" rtlCol="0">
            <a:spAutoFit/>
          </a:bodyPr>
          <a:lstStyle/>
          <a:p>
            <a:pPr algn="ctr"/>
            <a:r>
              <a:rPr lang="ky-KG" sz="2800" b="1" dirty="0">
                <a:solidFill>
                  <a:srgbClr val="7030A0"/>
                </a:solidFill>
                <a:latin typeface="Times New Roman" panose="02020603050405020304" pitchFamily="18" charset="0"/>
                <a:cs typeface="Times New Roman" panose="02020603050405020304" pitchFamily="18" charset="0"/>
              </a:rPr>
              <a:t>Украинанын улуттук буюмдарын жана гүлчамбарды өз көзүбүз менен көрдүк </a:t>
            </a:r>
            <a:endParaRPr lang="ru-RU" sz="2800" b="1" dirty="0">
              <a:solidFill>
                <a:srgbClr val="7030A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9"/>
          <a:stretch>
            <a:fillRect/>
          </a:stretch>
        </p:blipFill>
        <p:spPr>
          <a:xfrm rot="267482">
            <a:off x="585231" y="4526185"/>
            <a:ext cx="1364314" cy="2126724"/>
          </a:xfrm>
          <a:prstGeom prst="rect">
            <a:avLst/>
          </a:prstGeom>
        </p:spPr>
      </p:pic>
    </p:spTree>
    <p:custDataLst>
      <p:tags r:id="rId1"/>
    </p:custDataLst>
    <p:extLst>
      <p:ext uri="{BB962C8B-B14F-4D97-AF65-F5344CB8AC3E}">
        <p14:creationId xmlns:p14="http://schemas.microsoft.com/office/powerpoint/2010/main" val="3732694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402179"/>
            <a:ext cx="6668917" cy="4632862"/>
          </a:xfrm>
          <a:prstGeom prst="rect">
            <a:avLst/>
          </a:prstGeom>
        </p:spPr>
      </p:pic>
      <p:pic>
        <p:nvPicPr>
          <p:cNvPr id="5" name="Рисунок 4"/>
          <p:cNvPicPr>
            <a:picLocks noChangeAspect="1"/>
          </p:cNvPicPr>
          <p:nvPr/>
        </p:nvPicPr>
        <p:blipFill>
          <a:blip r:embed="rId3"/>
          <a:stretch>
            <a:fillRect/>
          </a:stretch>
        </p:blipFill>
        <p:spPr>
          <a:xfrm>
            <a:off x="835098" y="6370319"/>
            <a:ext cx="4998720" cy="2811779"/>
          </a:xfrm>
          <a:prstGeom prst="rect">
            <a:avLst/>
          </a:prstGeom>
        </p:spPr>
      </p:pic>
      <p:sp>
        <p:nvSpPr>
          <p:cNvPr id="6" name="TextBox 5"/>
          <p:cNvSpPr txBox="1"/>
          <p:nvPr/>
        </p:nvSpPr>
        <p:spPr>
          <a:xfrm>
            <a:off x="189083" y="0"/>
            <a:ext cx="6668917" cy="1077218"/>
          </a:xfrm>
          <a:prstGeom prst="rect">
            <a:avLst/>
          </a:prstGeom>
          <a:noFill/>
        </p:spPr>
        <p:txBody>
          <a:bodyPr wrap="square" rtlCol="0">
            <a:spAutoFit/>
          </a:bodyPr>
          <a:lstStyle/>
          <a:p>
            <a:pPr algn="ctr"/>
            <a:r>
              <a:rPr lang="ru-RU" sz="3200" b="1" dirty="0">
                <a:solidFill>
                  <a:srgbClr val="7030A0"/>
                </a:solidFill>
                <a:latin typeface="Times New Roman" panose="02020603050405020304" pitchFamily="18" charset="0"/>
                <a:cs typeface="Times New Roman" panose="02020603050405020304" pitchFamily="18" charset="0"/>
              </a:rPr>
              <a:t>Г</a:t>
            </a:r>
            <a:r>
              <a:rPr lang="ky-KG" sz="3200" b="1" dirty="0">
                <a:solidFill>
                  <a:srgbClr val="7030A0"/>
                </a:solidFill>
                <a:latin typeface="Times New Roman" panose="02020603050405020304" pitchFamily="18" charset="0"/>
                <a:cs typeface="Times New Roman" panose="02020603050405020304" pitchFamily="18" charset="0"/>
              </a:rPr>
              <a:t>ү</a:t>
            </a:r>
            <a:r>
              <a:rPr lang="ru-RU" sz="3200" b="1" dirty="0" err="1">
                <a:solidFill>
                  <a:srgbClr val="7030A0"/>
                </a:solidFill>
                <a:latin typeface="Times New Roman" panose="02020603050405020304" pitchFamily="18" charset="0"/>
                <a:cs typeface="Times New Roman" panose="02020603050405020304" pitchFamily="18" charset="0"/>
              </a:rPr>
              <a:t>лчамбарды</a:t>
            </a:r>
            <a:r>
              <a:rPr lang="ru-RU" sz="3200" b="1" dirty="0">
                <a:solidFill>
                  <a:srgbClr val="7030A0"/>
                </a:solidFill>
                <a:latin typeface="Times New Roman" panose="02020603050405020304" pitchFamily="18" charset="0"/>
                <a:cs typeface="Times New Roman" panose="02020603050405020304" pitchFamily="18" charset="0"/>
              </a:rPr>
              <a:t>  </a:t>
            </a:r>
            <a:r>
              <a:rPr lang="ru-RU" sz="3200" b="1" dirty="0" err="1">
                <a:solidFill>
                  <a:srgbClr val="7030A0"/>
                </a:solidFill>
                <a:latin typeface="Times New Roman" panose="02020603050405020304" pitchFamily="18" charset="0"/>
                <a:cs typeface="Times New Roman" panose="02020603050405020304" pitchFamily="18" charset="0"/>
              </a:rPr>
              <a:t>алып</a:t>
            </a:r>
            <a:r>
              <a:rPr lang="ru-RU" sz="3200" b="1" dirty="0">
                <a:solidFill>
                  <a:srgbClr val="7030A0"/>
                </a:solidFill>
                <a:latin typeface="Times New Roman" panose="02020603050405020304" pitchFamily="18" charset="0"/>
                <a:cs typeface="Times New Roman" panose="02020603050405020304" pitchFamily="18" charset="0"/>
              </a:rPr>
              <a:t> </a:t>
            </a:r>
            <a:r>
              <a:rPr lang="ru-RU" sz="3200" b="1" dirty="0" err="1">
                <a:solidFill>
                  <a:srgbClr val="7030A0"/>
                </a:solidFill>
                <a:latin typeface="Times New Roman" panose="02020603050405020304" pitchFamily="18" charset="0"/>
                <a:cs typeface="Times New Roman" panose="02020603050405020304" pitchFamily="18" charset="0"/>
              </a:rPr>
              <a:t>аны</a:t>
            </a:r>
            <a:r>
              <a:rPr lang="ru-RU" sz="3200" b="1" dirty="0">
                <a:solidFill>
                  <a:srgbClr val="7030A0"/>
                </a:solidFill>
                <a:latin typeface="Times New Roman" panose="02020603050405020304" pitchFamily="18" charset="0"/>
                <a:cs typeface="Times New Roman" panose="02020603050405020304" pitchFamily="18" charset="0"/>
              </a:rPr>
              <a:t> </a:t>
            </a:r>
            <a:r>
              <a:rPr lang="ru-RU" sz="3200" b="1" dirty="0" err="1">
                <a:solidFill>
                  <a:srgbClr val="7030A0"/>
                </a:solidFill>
                <a:latin typeface="Times New Roman" panose="02020603050405020304" pitchFamily="18" charset="0"/>
                <a:cs typeface="Times New Roman" panose="02020603050405020304" pitchFamily="18" charset="0"/>
              </a:rPr>
              <a:t>акырын</a:t>
            </a:r>
            <a:r>
              <a:rPr lang="ru-RU" sz="3200" b="1" dirty="0">
                <a:solidFill>
                  <a:srgbClr val="7030A0"/>
                </a:solidFill>
                <a:latin typeface="Times New Roman" panose="02020603050405020304" pitchFamily="18" charset="0"/>
                <a:cs typeface="Times New Roman" panose="02020603050405020304" pitchFamily="18" charset="0"/>
              </a:rPr>
              <a:t> </a:t>
            </a:r>
            <a:r>
              <a:rPr lang="ru-RU" sz="3200" b="1" dirty="0" err="1">
                <a:solidFill>
                  <a:srgbClr val="7030A0"/>
                </a:solidFill>
                <a:latin typeface="Times New Roman" panose="02020603050405020304" pitchFamily="18" charset="0"/>
                <a:cs typeface="Times New Roman" panose="02020603050405020304" pitchFamily="18" charset="0"/>
              </a:rPr>
              <a:t>сууга</a:t>
            </a:r>
            <a:r>
              <a:rPr lang="ru-RU" sz="3200" b="1" dirty="0">
                <a:solidFill>
                  <a:srgbClr val="7030A0"/>
                </a:solidFill>
                <a:latin typeface="Times New Roman" panose="02020603050405020304" pitchFamily="18" charset="0"/>
                <a:cs typeface="Times New Roman" panose="02020603050405020304" pitchFamily="18" charset="0"/>
              </a:rPr>
              <a:t> </a:t>
            </a:r>
            <a:r>
              <a:rPr lang="ru-RU" sz="3200" b="1" dirty="0" err="1">
                <a:solidFill>
                  <a:srgbClr val="7030A0"/>
                </a:solidFill>
                <a:latin typeface="Times New Roman" panose="02020603050405020304" pitchFamily="18" charset="0"/>
                <a:cs typeface="Times New Roman" panose="02020603050405020304" pitchFamily="18" charset="0"/>
              </a:rPr>
              <a:t>агызышат</a:t>
            </a:r>
            <a:endParaRPr lang="ru-RU" sz="3200" b="1" dirty="0">
              <a:solidFill>
                <a:srgbClr val="7030A0"/>
              </a:solidFill>
            </a:endParaRPr>
          </a:p>
        </p:txBody>
      </p:sp>
    </p:spTree>
    <p:extLst>
      <p:ext uri="{BB962C8B-B14F-4D97-AF65-F5344CB8AC3E}">
        <p14:creationId xmlns:p14="http://schemas.microsoft.com/office/powerpoint/2010/main" val="152150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9621909-3CF8-3841-BE4E-CC4244FF2E2F}"/>
              </a:ext>
            </a:extLst>
          </p:cNvPr>
          <p:cNvSpPr>
            <a:spLocks noGrp="1"/>
          </p:cNvSpPr>
          <p:nvPr>
            <p:ph idx="1"/>
          </p:nvPr>
        </p:nvSpPr>
        <p:spPr>
          <a:xfrm>
            <a:off x="213360" y="243840"/>
            <a:ext cx="6431280" cy="9174480"/>
          </a:xfrm>
        </p:spPr>
        <p:txBody>
          <a:bodyPr/>
          <a:lstStyle/>
          <a:p>
            <a:pPr marL="0" indent="0">
              <a:buNone/>
            </a:pPr>
            <a:r>
              <a:rPr lang="ky-KG" dirty="0" smtClean="0">
                <a:effectLst/>
                <a:latin typeface="Times New Roman" panose="02020603050405020304" pitchFamily="18" charset="0"/>
                <a:cs typeface="Times New Roman" panose="02020603050405020304" pitchFamily="18" charset="0"/>
              </a:rPr>
              <a:t>     Үй-бүлө куруу </a:t>
            </a:r>
            <a:r>
              <a:rPr lang="ky-KG" dirty="0">
                <a:effectLst/>
                <a:latin typeface="Times New Roman" panose="02020603050405020304" pitchFamily="18" charset="0"/>
                <a:cs typeface="Times New Roman" panose="02020603050405020304" pitchFamily="18" charset="0"/>
              </a:rPr>
              <a:t>украиндер үчүн чоң роль ойнойт, ошондуктан үйлөнүү үлпөттөрү, нике жана </a:t>
            </a:r>
            <a:r>
              <a:rPr lang="ky-KG" dirty="0" smtClean="0">
                <a:effectLst/>
                <a:latin typeface="Times New Roman" panose="02020603050405020304" pitchFamily="18" charset="0"/>
                <a:cs typeface="Times New Roman" panose="02020603050405020304" pitchFamily="18" charset="0"/>
              </a:rPr>
              <a:t>чөмүлтүлүү (хрещення) аземдерине </a:t>
            </a:r>
            <a:r>
              <a:rPr lang="ky-KG" dirty="0">
                <a:effectLst/>
                <a:latin typeface="Times New Roman" panose="02020603050405020304" pitchFamily="18" charset="0"/>
                <a:cs typeface="Times New Roman" panose="02020603050405020304" pitchFamily="18" charset="0"/>
              </a:rPr>
              <a:t>өзгөчө көңүл бурулат. Үйлөнүү үлпөтү кыз узатуу аземинен башталат: күйөө бала кыздын ата-энесине турмушка чыгууну сунуштаган өзүнөн улуу, кадыр-барктуу адамдарды жиберет. </a:t>
            </a:r>
            <a:r>
              <a:rPr lang="ky-KG" dirty="0" smtClean="0">
                <a:effectLst/>
                <a:latin typeface="Times New Roman" panose="02020603050405020304" pitchFamily="18" charset="0"/>
                <a:cs typeface="Times New Roman" panose="02020603050405020304" pitchFamily="18" charset="0"/>
              </a:rPr>
              <a:t>Оң   </a:t>
            </a:r>
            <a:r>
              <a:rPr lang="ky-KG" dirty="0">
                <a:effectLst/>
                <a:latin typeface="Times New Roman" panose="02020603050405020304" pitchFamily="18" charset="0"/>
                <a:cs typeface="Times New Roman" panose="02020603050405020304" pitchFamily="18" charset="0"/>
              </a:rPr>
              <a:t>жооптун натыйжасында кыз саймалуу сүлгү</a:t>
            </a:r>
            <a:r>
              <a:rPr lang="ru-RU" dirty="0">
                <a:effectLst/>
                <a:latin typeface="Times New Roman" panose="02020603050405020304" pitchFamily="18" charset="0"/>
                <a:cs typeface="Times New Roman" panose="02020603050405020304" pitchFamily="18" charset="0"/>
              </a:rPr>
              <a:t> «</a:t>
            </a:r>
            <a:r>
              <a:rPr lang="ru-RU" dirty="0" err="1">
                <a:effectLst/>
                <a:latin typeface="Times New Roman" panose="02020603050405020304" pitchFamily="18" charset="0"/>
                <a:cs typeface="Times New Roman" panose="02020603050405020304" pitchFamily="18" charset="0"/>
              </a:rPr>
              <a:t>рушнык</a:t>
            </a:r>
            <a:r>
              <a:rPr lang="ru-RU" dirty="0">
                <a:effectLst/>
                <a:latin typeface="Times New Roman" panose="02020603050405020304" pitchFamily="18" charset="0"/>
                <a:cs typeface="Times New Roman" panose="02020603050405020304" pitchFamily="18" charset="0"/>
              </a:rPr>
              <a:t>»</a:t>
            </a:r>
            <a:r>
              <a:rPr lang="ky-KG" dirty="0">
                <a:effectLst/>
                <a:latin typeface="Times New Roman" panose="02020603050405020304" pitchFamily="18" charset="0"/>
                <a:cs typeface="Times New Roman" panose="02020603050405020304" pitchFamily="18" charset="0"/>
              </a:rPr>
              <a:t> ал эми баш тарткан учурда ашкабак берет</a:t>
            </a:r>
            <a:r>
              <a:rPr lang="ky-KG" dirty="0" smtClean="0">
                <a:effectLst/>
                <a:latin typeface="Times New Roman" panose="02020603050405020304" pitchFamily="18" charset="0"/>
                <a:cs typeface="Times New Roman" panose="02020603050405020304" pitchFamily="18" charset="0"/>
              </a:rPr>
              <a:t>. Ашкабак алган украин элинде чоң уят болуп эсептелген . Себеби, аны алган баланын мүнөзү начар же жакшы бала эмес деген түшүнүккө келип,  анын үй бүлөсүнө да уят болгон. Элдер башка коңшу элдерге да таратышкан.</a:t>
            </a:r>
          </a:p>
          <a:p>
            <a:pPr marL="0" indent="0">
              <a:buNone/>
            </a:pPr>
            <a:r>
              <a:rPr lang="ky-KG" dirty="0">
                <a:latin typeface="Times New Roman" panose="02020603050405020304" pitchFamily="18" charset="0"/>
                <a:cs typeface="Times New Roman" panose="02020603050405020304" pitchFamily="18" charset="0"/>
              </a:rPr>
              <a:t> </a:t>
            </a:r>
            <a:r>
              <a:rPr lang="ky-KG" dirty="0" smtClean="0">
                <a:latin typeface="Times New Roman" panose="02020603050405020304" pitchFamily="18" charset="0"/>
                <a:cs typeface="Times New Roman" panose="02020603050405020304" pitchFamily="18" charset="0"/>
              </a:rPr>
              <a:t> Байыркы доордон бери «вишиванка» (сайма) жаман ниетке каршы тумар болуп эсептелген. Энесинин  колу менен саймаланган кийимдер эң баалуу болгон. Бойго жетип калган кыздар бактылуу болуш үчүн жана узак үй бүлөлүк жашоо үчүн өз колдору менен саймалап чыгып, кооздолгон нан бышырып, үстүнө коюп беришкен.</a:t>
            </a:r>
            <a:r>
              <a:rPr lang="ky-KG" dirty="0" smtClean="0">
                <a:effectLst/>
                <a:latin typeface="Times New Roman" panose="02020603050405020304" pitchFamily="18" charset="0"/>
                <a:cs typeface="Times New Roman" panose="02020603050405020304" pitchFamily="18" charset="0"/>
              </a:rPr>
              <a:t>  </a:t>
            </a:r>
            <a:endParaRPr lang="ru-RU" dirty="0">
              <a:effectLst/>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Тойго</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бир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нече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күн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калганда</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ритуалдык</a:t>
            </a: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r>
              <a:rPr lang="ru-RU" b="1" dirty="0" smtClean="0">
                <a:solidFill>
                  <a:srgbClr val="002060"/>
                </a:solidFill>
                <a:latin typeface="Times New Roman" panose="02020603050405020304" pitchFamily="18" charset="0"/>
                <a:cs typeface="Times New Roman" panose="02020603050405020304" pitchFamily="18" charset="0"/>
              </a:rPr>
              <a:t>«каравай </a:t>
            </a:r>
            <a:r>
              <a:rPr lang="ru-RU" b="1" dirty="0" err="1" smtClean="0">
                <a:solidFill>
                  <a:srgbClr val="002060"/>
                </a:solidFill>
                <a:latin typeface="Times New Roman" panose="02020603050405020304" pitchFamily="18" charset="0"/>
                <a:cs typeface="Times New Roman" panose="02020603050405020304" pitchFamily="18" charset="0"/>
              </a:rPr>
              <a:t>нан</a:t>
            </a:r>
            <a:r>
              <a:rPr lang="ru-RU" b="1" dirty="0" smtClean="0">
                <a:solidFill>
                  <a:srgbClr val="002060"/>
                </a:solidFill>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бышырып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беришет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Үйлөнүү</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үлпөтү</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күнү</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күйөө</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кызды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чиркөөгө</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баруу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үчүн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анын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үйүнө</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кирет</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бирок, </a:t>
            </a:r>
            <a:r>
              <a:rPr lang="ru-RU" dirty="0">
                <a:latin typeface="Times New Roman" panose="02020603050405020304" pitchFamily="18" charset="0"/>
                <a:cs typeface="Times New Roman" panose="02020603050405020304" pitchFamily="18" charset="0"/>
              </a:rPr>
              <a:t>ага </a:t>
            </a:r>
            <a:r>
              <a:rPr lang="ru-RU" dirty="0" err="1">
                <a:latin typeface="Times New Roman" panose="02020603050405020304" pitchFamily="18" charset="0"/>
                <a:cs typeface="Times New Roman" panose="02020603050405020304" pitchFamily="18" charset="0"/>
              </a:rPr>
              <a:t>чейин</a:t>
            </a:r>
            <a:r>
              <a:rPr lang="ru-RU" dirty="0">
                <a:latin typeface="Times New Roman" panose="02020603050405020304" pitchFamily="18" charset="0"/>
                <a:cs typeface="Times New Roman" panose="02020603050405020304" pitchFamily="18" charset="0"/>
              </a:rPr>
              <a:t> кун </a:t>
            </a:r>
            <a:r>
              <a:rPr lang="ru-RU" dirty="0" err="1">
                <a:latin typeface="Times New Roman" panose="02020603050405020304" pitchFamily="18" charset="0"/>
                <a:cs typeface="Times New Roman" panose="02020603050405020304" pitchFamily="18" charset="0"/>
              </a:rPr>
              <a:t>төлөшү</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Салттуу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никеден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кийин</a:t>
            </a:r>
            <a:r>
              <a:rPr lang="ru-RU" dirty="0">
                <a:latin typeface="Times New Roman" panose="02020603050405020304" pitchFamily="18" charset="0"/>
                <a:cs typeface="Times New Roman" panose="02020603050405020304" pitchFamily="18" charset="0"/>
              </a:rPr>
              <a:t> той </a:t>
            </a:r>
            <a:r>
              <a:rPr lang="ru-RU" dirty="0" err="1">
                <a:latin typeface="Times New Roman" panose="02020603050405020304" pitchFamily="18" charset="0"/>
                <a:cs typeface="Times New Roman" panose="02020603050405020304" pitchFamily="18" charset="0"/>
              </a:rPr>
              <a:t>күйөөсүнүн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үйүндө</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уланат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Кечки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тамактан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кийин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жаш</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келин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өрүмүн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чечип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башына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жоолук</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салынат</a:t>
            </a:r>
            <a:r>
              <a:rPr lang="ru-RU" dirty="0" smtClean="0">
                <a:latin typeface="Times New Roman" panose="02020603050405020304" pitchFamily="18" charset="0"/>
                <a:cs typeface="Times New Roman" panose="02020603050405020304" pitchFamily="18" charset="0"/>
              </a:rPr>
              <a:t>.  Ал </a:t>
            </a:r>
            <a:r>
              <a:rPr lang="ru-RU" dirty="0" err="1" smtClean="0">
                <a:latin typeface="Times New Roman" panose="02020603050405020304" pitchFamily="18" charset="0"/>
                <a:cs typeface="Times New Roman" panose="02020603050405020304" pitchFamily="18" charset="0"/>
              </a:rPr>
              <a:t>кыздын</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турмушка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чыккандыгынын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белгиси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Майрамдар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оюндар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ырлар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көбүнчө</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кийинки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күнгө</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чейин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уланат</a:t>
            </a:r>
            <a:r>
              <a:rPr lang="ru-RU"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26749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300">
        <p15:prstTrans prst="pageCurlDoubl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29503" y="2329450"/>
            <a:ext cx="2979236" cy="1905077"/>
          </a:xfrm>
          <a:prstGeom prst="rect">
            <a:avLst/>
          </a:prstGeom>
        </p:spPr>
      </p:pic>
      <p:pic>
        <p:nvPicPr>
          <p:cNvPr id="5" name="Рисунок 4"/>
          <p:cNvPicPr>
            <a:picLocks noChangeAspect="1"/>
          </p:cNvPicPr>
          <p:nvPr/>
        </p:nvPicPr>
        <p:blipFill>
          <a:blip r:embed="rId3"/>
          <a:stretch>
            <a:fillRect/>
          </a:stretch>
        </p:blipFill>
        <p:spPr>
          <a:xfrm>
            <a:off x="3780101" y="2329450"/>
            <a:ext cx="2757352" cy="1833639"/>
          </a:xfrm>
          <a:prstGeom prst="rect">
            <a:avLst/>
          </a:prstGeom>
        </p:spPr>
      </p:pic>
      <p:pic>
        <p:nvPicPr>
          <p:cNvPr id="6" name="Рисунок 5"/>
          <p:cNvPicPr>
            <a:picLocks noChangeAspect="1"/>
          </p:cNvPicPr>
          <p:nvPr/>
        </p:nvPicPr>
        <p:blipFill>
          <a:blip r:embed="rId4"/>
          <a:stretch>
            <a:fillRect/>
          </a:stretch>
        </p:blipFill>
        <p:spPr>
          <a:xfrm flipH="1">
            <a:off x="563653" y="6051254"/>
            <a:ext cx="5441967" cy="3643382"/>
          </a:xfrm>
          <a:prstGeom prst="rect">
            <a:avLst/>
          </a:prstGeom>
        </p:spPr>
      </p:pic>
      <p:sp>
        <p:nvSpPr>
          <p:cNvPr id="7" name="TextBox 6"/>
          <p:cNvSpPr txBox="1"/>
          <p:nvPr/>
        </p:nvSpPr>
        <p:spPr>
          <a:xfrm>
            <a:off x="305405" y="687929"/>
            <a:ext cx="6232048" cy="1323439"/>
          </a:xfrm>
          <a:prstGeom prst="rect">
            <a:avLst/>
          </a:prstGeom>
          <a:noFill/>
        </p:spPr>
        <p:txBody>
          <a:bodyPr wrap="square" rtlCol="0">
            <a:spAutoFit/>
          </a:bodyPr>
          <a:lstStyle/>
          <a:p>
            <a:r>
              <a:rPr lang="ru-RU" sz="8000" b="1" dirty="0">
                <a:solidFill>
                  <a:srgbClr val="7030A0"/>
                </a:solidFill>
                <a:latin typeface="Times New Roman" panose="02020603050405020304" pitchFamily="18" charset="0"/>
                <a:cs typeface="Times New Roman" panose="02020603050405020304" pitchFamily="18" charset="0"/>
              </a:rPr>
              <a:t>Каравай </a:t>
            </a:r>
            <a:r>
              <a:rPr lang="ru-RU" sz="8000" b="1" dirty="0" err="1">
                <a:solidFill>
                  <a:srgbClr val="7030A0"/>
                </a:solidFill>
                <a:latin typeface="Times New Roman" panose="02020603050405020304" pitchFamily="18" charset="0"/>
                <a:cs typeface="Times New Roman" panose="02020603050405020304" pitchFamily="18" charset="0"/>
              </a:rPr>
              <a:t>нан</a:t>
            </a:r>
            <a:endParaRPr lang="ru-RU" sz="8000" b="1" dirty="0">
              <a:solidFill>
                <a:srgbClr val="7030A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05406" y="4481171"/>
            <a:ext cx="5806667" cy="1323439"/>
          </a:xfrm>
          <a:prstGeom prst="rect">
            <a:avLst/>
          </a:prstGeom>
          <a:noFill/>
        </p:spPr>
        <p:txBody>
          <a:bodyPr wrap="square" rtlCol="0">
            <a:spAutoFit/>
          </a:bodyPr>
          <a:lstStyle/>
          <a:p>
            <a:r>
              <a:rPr lang="ky-KG" sz="2000" dirty="0" smtClean="0">
                <a:latin typeface="Times New Roman" panose="02020603050405020304" pitchFamily="18" charset="0"/>
                <a:cs typeface="Times New Roman" panose="02020603050405020304" pitchFamily="18" charset="0"/>
              </a:rPr>
              <a:t>Бойго </a:t>
            </a:r>
            <a:r>
              <a:rPr lang="ky-KG" sz="2000" dirty="0">
                <a:latin typeface="Times New Roman" panose="02020603050405020304" pitchFamily="18" charset="0"/>
                <a:cs typeface="Times New Roman" panose="02020603050405020304" pitchFamily="18" charset="0"/>
              </a:rPr>
              <a:t>жетип калган кыздар бактылуу болуш үчүн жана узак үй бүлөлүк жашоо үчүн өз колдору менен саймалап чыгып, кооздолгон нан бышырып, үстүнө коюп беришкен.</a:t>
            </a:r>
            <a:endParaRPr lang="ru-RU" sz="2000" dirty="0"/>
          </a:p>
        </p:txBody>
      </p:sp>
    </p:spTree>
    <p:extLst>
      <p:ext uri="{BB962C8B-B14F-4D97-AF65-F5344CB8AC3E}">
        <p14:creationId xmlns:p14="http://schemas.microsoft.com/office/powerpoint/2010/main" val="3570292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0"/>
                                        <p:tgtEl>
                                          <p:spTgt spid="4"/>
                                        </p:tgtEl>
                                      </p:cBhvr>
                                    </p:animEffect>
                                    <p:anim calcmode="lin" valueType="num">
                                      <p:cBhvr>
                                        <p:cTn id="12" dur="120" fill="hold"/>
                                        <p:tgtEl>
                                          <p:spTgt spid="4"/>
                                        </p:tgtEl>
                                        <p:attrNameLst>
                                          <p:attrName>ppt_x</p:attrName>
                                        </p:attrNameLst>
                                      </p:cBhvr>
                                      <p:tavLst>
                                        <p:tav tm="0">
                                          <p:val>
                                            <p:strVal val="#ppt_x"/>
                                          </p:val>
                                        </p:tav>
                                        <p:tav tm="100000">
                                          <p:val>
                                            <p:strVal val="#ppt_x"/>
                                          </p:val>
                                        </p:tav>
                                      </p:tavLst>
                                    </p:anim>
                                    <p:anim calcmode="lin" valueType="num">
                                      <p:cBhvr>
                                        <p:cTn id="13" dur="12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20"/>
                                        <p:tgtEl>
                                          <p:spTgt spid="5"/>
                                        </p:tgtEl>
                                      </p:cBhvr>
                                    </p:animEffect>
                                    <p:anim calcmode="lin" valueType="num">
                                      <p:cBhvr>
                                        <p:cTn id="17" dur="120" fill="hold"/>
                                        <p:tgtEl>
                                          <p:spTgt spid="5"/>
                                        </p:tgtEl>
                                        <p:attrNameLst>
                                          <p:attrName>ppt_x</p:attrName>
                                        </p:attrNameLst>
                                      </p:cBhvr>
                                      <p:tavLst>
                                        <p:tav tm="0">
                                          <p:val>
                                            <p:strVal val="#ppt_x"/>
                                          </p:val>
                                        </p:tav>
                                        <p:tav tm="100000">
                                          <p:val>
                                            <p:strVal val="#ppt_x"/>
                                          </p:val>
                                        </p:tav>
                                      </p:tavLst>
                                    </p:anim>
                                    <p:anim calcmode="lin" valueType="num">
                                      <p:cBhvr>
                                        <p:cTn id="18" dur="12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20"/>
                                        <p:tgtEl>
                                          <p:spTgt spid="6"/>
                                        </p:tgtEl>
                                      </p:cBhvr>
                                    </p:animEffect>
                                    <p:anim calcmode="lin" valueType="num">
                                      <p:cBhvr>
                                        <p:cTn id="22" dur="120" fill="hold"/>
                                        <p:tgtEl>
                                          <p:spTgt spid="6"/>
                                        </p:tgtEl>
                                        <p:attrNameLst>
                                          <p:attrName>ppt_x</p:attrName>
                                        </p:attrNameLst>
                                      </p:cBhvr>
                                      <p:tavLst>
                                        <p:tav tm="0">
                                          <p:val>
                                            <p:strVal val="#ppt_x"/>
                                          </p:val>
                                        </p:tav>
                                        <p:tav tm="100000">
                                          <p:val>
                                            <p:strVal val="#ppt_x"/>
                                          </p:val>
                                        </p:tav>
                                      </p:tavLst>
                                    </p:anim>
                                    <p:anim calcmode="lin" valueType="num">
                                      <p:cBhvr>
                                        <p:cTn id="23" dur="12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5EF16D-5672-6348-829C-C497D279D3A2}"/>
              </a:ext>
            </a:extLst>
          </p:cNvPr>
          <p:cNvSpPr>
            <a:spLocks noGrp="1"/>
          </p:cNvSpPr>
          <p:nvPr>
            <p:ph type="title"/>
          </p:nvPr>
        </p:nvSpPr>
        <p:spPr>
          <a:xfrm>
            <a:off x="955366" y="23988"/>
            <a:ext cx="5059680" cy="977537"/>
          </a:xfrm>
        </p:spPr>
        <p:txBody>
          <a:bodyPr>
            <a:normAutofit fontScale="90000"/>
          </a:bodyPr>
          <a:lstStyle/>
          <a:p>
            <a:pPr algn="ctr"/>
            <a:r>
              <a:rPr lang="ru-RU" b="1" dirty="0" err="1">
                <a:solidFill>
                  <a:srgbClr val="0070C0"/>
                </a:solidFill>
                <a:latin typeface="Times New Roman" panose="02020603050405020304" pitchFamily="18" charset="0"/>
                <a:cs typeface="Times New Roman" panose="02020603050405020304" pitchFamily="18" charset="0"/>
              </a:rPr>
              <a:t>Балдарга</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байланыштуу</a:t>
            </a:r>
            <a:r>
              <a:rPr lang="ru-RU" b="1" dirty="0">
                <a:solidFill>
                  <a:srgbClr val="0070C0"/>
                </a:solidFill>
                <a:latin typeface="Times New Roman" panose="02020603050405020304" pitchFamily="18" charset="0"/>
                <a:cs typeface="Times New Roman" panose="02020603050405020304" pitchFamily="18" charset="0"/>
              </a:rPr>
              <a:t> </a:t>
            </a:r>
            <a:r>
              <a:rPr lang="ru-RU" b="1" dirty="0" smtClean="0">
                <a:solidFill>
                  <a:srgbClr val="0070C0"/>
                </a:solidFill>
                <a:latin typeface="Times New Roman" panose="02020603050405020304" pitchFamily="18" charset="0"/>
                <a:cs typeface="Times New Roman" panose="02020603050405020304" pitchFamily="18" charset="0"/>
              </a:rPr>
              <a:t>                   </a:t>
            </a:r>
            <a:r>
              <a:rPr lang="ru-RU" b="1" dirty="0" err="1" smtClean="0">
                <a:solidFill>
                  <a:srgbClr val="0070C0"/>
                </a:solidFill>
                <a:latin typeface="Times New Roman" panose="02020603050405020304" pitchFamily="18" charset="0"/>
                <a:cs typeface="Times New Roman" panose="02020603050405020304" pitchFamily="18" charset="0"/>
              </a:rPr>
              <a:t>каада-салттары</a:t>
            </a:r>
            <a:endParaRPr lang="ru-RU" b="1" dirty="0">
              <a:solidFill>
                <a:srgbClr val="0070C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5A749B82-AE39-0449-9012-29027C1E9074}"/>
              </a:ext>
            </a:extLst>
          </p:cNvPr>
          <p:cNvSpPr>
            <a:spLocks noGrp="1"/>
          </p:cNvSpPr>
          <p:nvPr>
            <p:ph idx="1"/>
          </p:nvPr>
        </p:nvSpPr>
        <p:spPr>
          <a:xfrm>
            <a:off x="332330" y="1001525"/>
            <a:ext cx="6305753" cy="4266113"/>
          </a:xfrm>
        </p:spPr>
        <p:txBody>
          <a:bodyPr>
            <a:normAutofit/>
          </a:bodyPr>
          <a:lstStyle/>
          <a:p>
            <a:pPr marL="0" indent="0">
              <a:buNone/>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Балдарга</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байланыштуу</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каада-салттары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Албетте</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баланын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төрөлүшү</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үй-бүлөдө</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маанилүү</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күн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Наристе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төрөлгөнгө</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чейин</a:t>
            </a:r>
            <a:r>
              <a:rPr lang="ru-RU" dirty="0">
                <a:latin typeface="Times New Roman" panose="02020603050405020304" pitchFamily="18" charset="0"/>
                <a:cs typeface="Times New Roman" panose="02020603050405020304" pitchFamily="18" charset="0"/>
              </a:rPr>
              <a:t>,  ага </a:t>
            </a:r>
            <a:r>
              <a:rPr lang="ru-RU" dirty="0" err="1">
                <a:latin typeface="Times New Roman" panose="02020603050405020304" pitchFamily="18" charset="0"/>
                <a:cs typeface="Times New Roman" panose="02020603050405020304" pitchFamily="18" charset="0"/>
              </a:rPr>
              <a:t>алдын</a:t>
            </a:r>
            <a:r>
              <a:rPr lang="ru-RU" dirty="0">
                <a:latin typeface="Times New Roman" panose="02020603050405020304" pitchFamily="18" charset="0"/>
                <a:cs typeface="Times New Roman" panose="02020603050405020304" pitchFamily="18" charset="0"/>
              </a:rPr>
              <a:t> ала </a:t>
            </a:r>
            <a:r>
              <a:rPr lang="ru-RU" dirty="0" err="1">
                <a:latin typeface="Times New Roman" panose="02020603050405020304" pitchFamily="18" charset="0"/>
                <a:cs typeface="Times New Roman" panose="02020603050405020304" pitchFamily="18" charset="0"/>
              </a:rPr>
              <a:t>буюм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алганга</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болбойт</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жана</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кош </a:t>
            </a:r>
            <a:r>
              <a:rPr lang="ru-RU" dirty="0" err="1">
                <a:latin typeface="Times New Roman" panose="02020603050405020304" pitchFamily="18" charset="0"/>
                <a:cs typeface="Times New Roman" panose="02020603050405020304" pitchFamily="18" charset="0"/>
              </a:rPr>
              <a:t>бойлуу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аял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чачын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кыркканга</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тыюу</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салынган</a:t>
            </a:r>
            <a:r>
              <a:rPr lang="ru-RU" dirty="0">
                <a:latin typeface="Times New Roman" panose="02020603050405020304" pitchFamily="18" charset="0"/>
                <a:cs typeface="Times New Roman" panose="02020603050405020304" pitchFamily="18" charset="0"/>
              </a:rPr>
              <a:t>. Ал </a:t>
            </a:r>
            <a:r>
              <a:rPr lang="ru-RU" dirty="0" err="1">
                <a:latin typeface="Times New Roman" panose="02020603050405020304" pitchFamily="18" charset="0"/>
                <a:cs typeface="Times New Roman" panose="02020603050405020304" pitchFamily="18" charset="0"/>
              </a:rPr>
              <a:t>эми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наристе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төрөлгөндөн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кийин</a:t>
            </a:r>
            <a:r>
              <a:rPr lang="ru-RU" dirty="0">
                <a:latin typeface="Times New Roman" panose="02020603050405020304" pitchFamily="18" charset="0"/>
                <a:cs typeface="Times New Roman" panose="02020603050405020304" pitchFamily="18" charset="0"/>
              </a:rPr>
              <a:t>, ага </a:t>
            </a:r>
            <a:r>
              <a:rPr lang="ru-RU" dirty="0" err="1">
                <a:latin typeface="Times New Roman" panose="02020603050405020304" pitchFamily="18" charset="0"/>
                <a:cs typeface="Times New Roman" panose="02020603050405020304" pitchFamily="18" charset="0"/>
              </a:rPr>
              <a:t>ошол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күнү</a:t>
            </a:r>
            <a:r>
              <a:rPr lang="ru-RU" dirty="0">
                <a:latin typeface="Times New Roman" panose="02020603050405020304" pitchFamily="18" charset="0"/>
                <a:cs typeface="Times New Roman" panose="02020603050405020304" pitchFamily="18" charset="0"/>
              </a:rPr>
              <a:t> эле </a:t>
            </a:r>
            <a:r>
              <a:rPr lang="ru-RU" dirty="0" err="1">
                <a:latin typeface="Times New Roman" panose="02020603050405020304" pitchFamily="18" charset="0"/>
                <a:cs typeface="Times New Roman" panose="02020603050405020304" pitchFamily="18" charset="0"/>
              </a:rPr>
              <a:t>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койсо</a:t>
            </a:r>
            <a:r>
              <a:rPr lang="ru-RU" dirty="0">
                <a:latin typeface="Times New Roman" panose="02020603050405020304" pitchFamily="18" charset="0"/>
                <a:cs typeface="Times New Roman" panose="02020603050405020304" pitchFamily="18" charset="0"/>
              </a:rPr>
              <a:t> болот. </a:t>
            </a:r>
            <a:r>
              <a:rPr lang="ru-RU" dirty="0" err="1">
                <a:latin typeface="Times New Roman" panose="02020603050405020304" pitchFamily="18" charset="0"/>
                <a:cs typeface="Times New Roman" panose="02020603050405020304" pitchFamily="18" charset="0"/>
              </a:rPr>
              <a:t>Украиндин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элдери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балдарына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өздөрүнүн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ата-энесинин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аттарын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коюшат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Наристеге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койгондон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кийин</a:t>
            </a:r>
            <a:r>
              <a:rPr lang="ru-RU" dirty="0">
                <a:latin typeface="Times New Roman" panose="02020603050405020304" pitchFamily="18" charset="0"/>
                <a:cs typeface="Times New Roman" panose="02020603050405020304" pitchFamily="18" charset="0"/>
              </a:rPr>
              <a:t>,  ага, </a:t>
            </a:r>
            <a:r>
              <a:rPr lang="ru-RU" dirty="0" err="1">
                <a:latin typeface="Times New Roman" panose="02020603050405020304" pitchFamily="18" charset="0"/>
                <a:cs typeface="Times New Roman" panose="02020603050405020304" pitchFamily="18" charset="0"/>
              </a:rPr>
              <a:t>украин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тилинде</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айтканда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хресні</a:t>
            </a:r>
            <a:r>
              <a:rPr lang="ru-RU" dirty="0" smtClean="0">
                <a:latin typeface="Times New Roman" panose="02020603050405020304" pitchFamily="18" charset="0"/>
                <a:cs typeface="Times New Roman" panose="02020603050405020304" pitchFamily="18" charset="0"/>
              </a:rPr>
              <a:t> батьки» </a:t>
            </a:r>
            <a:r>
              <a:rPr lang="ru-RU" dirty="0" err="1" smtClean="0">
                <a:latin typeface="Times New Roman" panose="02020603050405020304" pitchFamily="18" charset="0"/>
                <a:cs typeface="Times New Roman" panose="02020603050405020304" pitchFamily="18" charset="0"/>
              </a:rPr>
              <a:t>издешет</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Анткени</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алар</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наристени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чиркөөгө</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барганда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ыйык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менен</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cs typeface="Times New Roman" panose="02020603050405020304" pitchFamily="18" charset="0"/>
              </a:rPr>
              <a:t>хрещення</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кылынганын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көрүшүп</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күбө</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болушат</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Украин</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элинде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кыргыз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элиндегидей</a:t>
            </a:r>
            <a:r>
              <a:rPr lang="ru-RU" dirty="0">
                <a:latin typeface="Times New Roman" panose="02020603050405020304" pitchFamily="18" charset="0"/>
                <a:cs typeface="Times New Roman" panose="02020603050405020304" pitchFamily="18" charset="0"/>
              </a:rPr>
              <a:t> эле, </a:t>
            </a:r>
            <a:r>
              <a:rPr lang="ru-RU" dirty="0" err="1">
                <a:latin typeface="Times New Roman" panose="02020603050405020304" pitchFamily="18" charset="0"/>
                <a:cs typeface="Times New Roman" panose="02020603050405020304" pitchFamily="18" charset="0"/>
              </a:rPr>
              <a:t>наристени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убакытка</a:t>
            </a:r>
            <a:r>
              <a:rPr lang="ru-RU" dirty="0">
                <a:latin typeface="Times New Roman" panose="02020603050405020304" pitchFamily="18" charset="0"/>
                <a:cs typeface="Times New Roman" panose="02020603050405020304" pitchFamily="18" charset="0"/>
              </a:rPr>
              <a:t> башка </a:t>
            </a:r>
            <a:r>
              <a:rPr lang="ru-RU" dirty="0" err="1">
                <a:latin typeface="Times New Roman" panose="02020603050405020304" pitchFamily="18" charset="0"/>
                <a:cs typeface="Times New Roman" panose="02020603050405020304" pitchFamily="18" charset="0"/>
              </a:rPr>
              <a:t>адамдарга</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көрсөтүүгө</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болбойт</a:t>
            </a:r>
            <a:r>
              <a:rPr lang="ru-RU" dirty="0" smtClean="0">
                <a:latin typeface="Times New Roman" panose="02020603050405020304" pitchFamily="18" charset="0"/>
                <a:cs typeface="Times New Roman" panose="02020603050405020304" pitchFamily="18" charset="0"/>
              </a:rPr>
              <a:t>.</a:t>
            </a:r>
          </a:p>
          <a:p>
            <a:pPr marL="0" indent="0">
              <a:buNone/>
            </a:pP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332330" y="5516880"/>
            <a:ext cx="6305753" cy="3869564"/>
          </a:xfrm>
          <a:prstGeom prst="rect">
            <a:avLst/>
          </a:prstGeom>
        </p:spPr>
      </p:pic>
    </p:spTree>
    <p:extLst>
      <p:ext uri="{BB962C8B-B14F-4D97-AF65-F5344CB8AC3E}">
        <p14:creationId xmlns:p14="http://schemas.microsoft.com/office/powerpoint/2010/main" val="387992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4BB9E0-9BB4-2D4B-8D33-0F57221FB9DB}"/>
              </a:ext>
            </a:extLst>
          </p:cNvPr>
          <p:cNvSpPr>
            <a:spLocks noGrp="1"/>
          </p:cNvSpPr>
          <p:nvPr>
            <p:ph type="title"/>
          </p:nvPr>
        </p:nvSpPr>
        <p:spPr>
          <a:xfrm>
            <a:off x="913949" y="-304157"/>
            <a:ext cx="4507137" cy="1463486"/>
          </a:xfrm>
        </p:spPr>
        <p:txBody>
          <a:bodyPr/>
          <a:lstStyle/>
          <a:p>
            <a:pPr algn="ctr"/>
            <a:r>
              <a:rPr lang="ru-RU" b="1" dirty="0" err="1">
                <a:solidFill>
                  <a:srgbClr val="0070C0"/>
                </a:solidFill>
                <a:latin typeface="Times New Roman" panose="02020603050405020304" pitchFamily="18" charset="0"/>
                <a:cs typeface="Times New Roman" panose="02020603050405020304" pitchFamily="18" charset="0"/>
              </a:rPr>
              <a:t>Бешик-ыры</a:t>
            </a:r>
            <a:r>
              <a:rPr lang="ru-RU" dirty="0">
                <a:solidFill>
                  <a:srgbClr val="0070C0"/>
                </a:solidFill>
                <a:latin typeface="Times New Roman" panose="02020603050405020304" pitchFamily="18" charset="0"/>
                <a:cs typeface="Times New Roman" panose="02020603050405020304" pitchFamily="18" charset="0"/>
              </a:rPr>
              <a:t> </a:t>
            </a:r>
          </a:p>
        </p:txBody>
      </p:sp>
      <p:sp>
        <p:nvSpPr>
          <p:cNvPr id="3" name="Объект 2">
            <a:extLst>
              <a:ext uri="{FF2B5EF4-FFF2-40B4-BE49-F238E27FC236}">
                <a16:creationId xmlns:a16="http://schemas.microsoft.com/office/drawing/2014/main" id="{4577B557-EEA1-2B44-91DF-128DBE4B1367}"/>
              </a:ext>
            </a:extLst>
          </p:cNvPr>
          <p:cNvSpPr>
            <a:spLocks noGrp="1"/>
          </p:cNvSpPr>
          <p:nvPr>
            <p:ph idx="1"/>
          </p:nvPr>
        </p:nvSpPr>
        <p:spPr>
          <a:xfrm>
            <a:off x="228599" y="930728"/>
            <a:ext cx="6253844" cy="7151914"/>
          </a:xfrm>
        </p:spPr>
        <p:txBody>
          <a:bodyPr>
            <a:normAutofit fontScale="25000" lnSpcReduction="20000"/>
          </a:bodyPr>
          <a:lstStyle/>
          <a:p>
            <a:pPr marL="0" indent="0">
              <a:buNone/>
            </a:pPr>
            <a:r>
              <a:rPr lang="ru-RU" sz="36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Бешик-ыры</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Бешик</a:t>
            </a:r>
            <a:r>
              <a:rPr lang="ru-RU" sz="12800" dirty="0">
                <a:latin typeface="Times New Roman" panose="02020603050405020304" pitchFamily="18" charset="0"/>
                <a:cs typeface="Times New Roman" panose="02020603050405020304" pitchFamily="18" charset="0"/>
              </a:rPr>
              <a:t> - </a:t>
            </a:r>
            <a:r>
              <a:rPr lang="ru-RU" sz="12800" dirty="0" err="1">
                <a:latin typeface="Times New Roman" panose="02020603050405020304" pitchFamily="18" charset="0"/>
                <a:cs typeface="Times New Roman" panose="02020603050405020304" pitchFamily="18" charset="0"/>
              </a:rPr>
              <a:t>Украин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тилинде</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колыска</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деп</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аталат</a:t>
            </a:r>
            <a:r>
              <a:rPr lang="ru-RU" sz="12800" dirty="0">
                <a:latin typeface="Times New Roman" panose="02020603050405020304" pitchFamily="18" charset="0"/>
                <a:cs typeface="Times New Roman" panose="02020603050405020304" pitchFamily="18" charset="0"/>
              </a:rPr>
              <a:t>. Ал </a:t>
            </a:r>
            <a:r>
              <a:rPr lang="ru-RU" sz="12800" dirty="0" err="1">
                <a:latin typeface="Times New Roman" panose="02020603050405020304" pitchFamily="18" charset="0"/>
                <a:cs typeface="Times New Roman" panose="02020603050405020304" pitchFamily="18" charset="0"/>
              </a:rPr>
              <a:t>бир</a:t>
            </a:r>
            <a:r>
              <a:rPr lang="ru-RU" sz="12800" dirty="0">
                <a:latin typeface="Times New Roman" panose="02020603050405020304" pitchFamily="18" charset="0"/>
                <a:cs typeface="Times New Roman" panose="02020603050405020304" pitchFamily="18" charset="0"/>
              </a:rPr>
              <a:t> аз  </a:t>
            </a:r>
            <a:r>
              <a:rPr lang="ru-RU" sz="12800" dirty="0" err="1">
                <a:latin typeface="Times New Roman" panose="02020603050405020304" pitchFamily="18" charset="0"/>
                <a:cs typeface="Times New Roman" panose="02020603050405020304" pitchFamily="18" charset="0"/>
              </a:rPr>
              <a:t>өйдөдө</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илинип</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турат</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анткени</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энеге</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терметүү</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ыңгайлуу</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болгон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жана</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баланы</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чаңдан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алыс</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кылуу</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үчүн</a:t>
            </a:r>
            <a:r>
              <a:rPr lang="ru-RU" sz="12800" dirty="0">
                <a:latin typeface="Times New Roman" panose="02020603050405020304" pitchFamily="18" charset="0"/>
                <a:cs typeface="Times New Roman" panose="02020603050405020304" pitchFamily="18" charset="0"/>
              </a:rPr>
              <a:t>. Ар </a:t>
            </a:r>
            <a:r>
              <a:rPr lang="ru-RU" sz="12800" dirty="0" err="1">
                <a:latin typeface="Times New Roman" panose="02020603050405020304" pitchFamily="18" charset="0"/>
                <a:cs typeface="Times New Roman" panose="02020603050405020304" pitchFamily="18" charset="0"/>
              </a:rPr>
              <a:t>бир</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үй-бүлөдө</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баланын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бешигине</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хрест</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салып</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коюшат</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анткени</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жамандыктан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сактаган.Бешик-ырын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Украин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аялдары</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үнүн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акырын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чыгарып</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сөздүн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маанисин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терең</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кылып</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ырдашкан</a:t>
            </a:r>
            <a:r>
              <a:rPr lang="ru-RU" sz="12800" dirty="0">
                <a:latin typeface="Times New Roman" panose="02020603050405020304" pitchFamily="18" charset="0"/>
                <a:cs typeface="Times New Roman" panose="02020603050405020304" pitchFamily="18" charset="0"/>
              </a:rPr>
              <a:t>.</a:t>
            </a:r>
          </a:p>
          <a:p>
            <a:pPr marL="0" indent="0">
              <a:buNone/>
            </a:pP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Бүткүл</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дүйнөгө</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таанымал</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Осмон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империясынын</a:t>
            </a:r>
            <a:r>
              <a:rPr lang="ru-RU" sz="12800" dirty="0">
                <a:latin typeface="Times New Roman" panose="02020603050405020304" pitchFamily="18" charset="0"/>
                <a:cs typeface="Times New Roman" panose="02020603050405020304" pitchFamily="18" charset="0"/>
              </a:rPr>
              <a:t> Султаны 1520-жылдан </a:t>
            </a:r>
            <a:r>
              <a:rPr lang="ru-RU" sz="12800" dirty="0" err="1">
                <a:latin typeface="Times New Roman" panose="02020603050405020304" pitchFamily="18" charset="0"/>
                <a:cs typeface="Times New Roman" panose="02020603050405020304" pitchFamily="18" charset="0"/>
              </a:rPr>
              <a:t>тарта</a:t>
            </a:r>
            <a:r>
              <a:rPr lang="ru-RU" sz="12800" dirty="0">
                <a:latin typeface="Times New Roman" panose="02020603050405020304" pitchFamily="18" charset="0"/>
                <a:cs typeface="Times New Roman" panose="02020603050405020304" pitchFamily="18" charset="0"/>
              </a:rPr>
              <a:t> 1556-жылга </a:t>
            </a:r>
            <a:r>
              <a:rPr lang="ru-RU" sz="12800" dirty="0" err="1">
                <a:latin typeface="Times New Roman" panose="02020603050405020304" pitchFamily="18" charset="0"/>
                <a:cs typeface="Times New Roman" panose="02020603050405020304" pitchFamily="18" charset="0"/>
              </a:rPr>
              <a:t>чейин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башкарган</a:t>
            </a:r>
            <a:r>
              <a:rPr lang="ru-RU" sz="12800" dirty="0">
                <a:latin typeface="Times New Roman" panose="02020603050405020304" pitchFamily="18" charset="0"/>
                <a:cs typeface="Times New Roman" panose="02020603050405020304" pitchFamily="18" charset="0"/>
              </a:rPr>
              <a:t> Султан </a:t>
            </a:r>
            <a:r>
              <a:rPr lang="ru-RU" sz="12800" dirty="0" err="1">
                <a:latin typeface="Times New Roman" panose="02020603050405020304" pitchFamily="18" charset="0"/>
                <a:cs typeface="Times New Roman" panose="02020603050405020304" pitchFamily="18" charset="0"/>
              </a:rPr>
              <a:t>Сулеймандын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аялы</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Хюррем</a:t>
            </a:r>
            <a:r>
              <a:rPr lang="ru-RU" sz="12800" dirty="0">
                <a:latin typeface="Times New Roman" panose="02020603050405020304" pitchFamily="18" charset="0"/>
                <a:cs typeface="Times New Roman" panose="02020603050405020304" pitchFamily="18" charset="0"/>
              </a:rPr>
              <a:t> Султан – </a:t>
            </a:r>
            <a:r>
              <a:rPr lang="ru-RU" sz="12800" dirty="0" err="1">
                <a:latin typeface="Times New Roman" panose="02020603050405020304" pitchFamily="18" charset="0"/>
                <a:cs typeface="Times New Roman" panose="02020603050405020304" pitchFamily="18" charset="0"/>
              </a:rPr>
              <a:t>Украин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кызы</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болгон</a:t>
            </a:r>
            <a:r>
              <a:rPr lang="ru-RU" sz="12800" dirty="0">
                <a:latin typeface="Times New Roman" panose="02020603050405020304" pitchFamily="18" charset="0"/>
                <a:cs typeface="Times New Roman" panose="02020603050405020304" pitchFamily="18" charset="0"/>
              </a:rPr>
              <a:t>, ал </a:t>
            </a:r>
            <a:r>
              <a:rPr lang="ru-RU" sz="12800" dirty="0" err="1">
                <a:latin typeface="Times New Roman" panose="02020603050405020304" pitchFamily="18" charset="0"/>
                <a:cs typeface="Times New Roman" panose="02020603050405020304" pitchFamily="18" charset="0"/>
              </a:rPr>
              <a:t>балдарына</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өз</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эне</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тилинде</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бешик-ырын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ырдаган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ошол</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ырдан</a:t>
            </a:r>
            <a:r>
              <a:rPr lang="ru-RU" sz="12800" dirty="0">
                <a:latin typeface="Times New Roman" panose="02020603050405020304" pitchFamily="18" charset="0"/>
                <a:cs typeface="Times New Roman" panose="02020603050405020304" pitchFamily="18" charset="0"/>
              </a:rPr>
              <a:t> </a:t>
            </a:r>
            <a:r>
              <a:rPr lang="ru-RU" sz="12800" dirty="0" err="1">
                <a:latin typeface="Times New Roman" panose="02020603050405020304" pitchFamily="18" charset="0"/>
                <a:cs typeface="Times New Roman" panose="02020603050405020304" pitchFamily="18" charset="0"/>
              </a:rPr>
              <a:t>үзүндү</a:t>
            </a:r>
            <a:endParaRPr lang="ru-RU" sz="12800" dirty="0">
              <a:latin typeface="Times New Roman" panose="02020603050405020304" pitchFamily="18" charset="0"/>
              <a:cs typeface="Times New Roman" panose="02020603050405020304" pitchFamily="18" charset="0"/>
            </a:endParaRPr>
          </a:p>
          <a:p>
            <a:endParaRPr lang="ru-RU" sz="5500" dirty="0"/>
          </a:p>
        </p:txBody>
      </p:sp>
    </p:spTree>
    <p:extLst>
      <p:ext uri="{BB962C8B-B14F-4D97-AF65-F5344CB8AC3E}">
        <p14:creationId xmlns:p14="http://schemas.microsoft.com/office/powerpoint/2010/main" val="978174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375556" y="911363"/>
            <a:ext cx="5094515" cy="3191167"/>
          </a:xfrm>
          <a:prstGeom prst="rect">
            <a:avLst/>
          </a:prstGeom>
        </p:spPr>
      </p:pic>
      <p:pic>
        <p:nvPicPr>
          <p:cNvPr id="5" name="Рисунок 4"/>
          <p:cNvPicPr>
            <a:picLocks noChangeAspect="1"/>
          </p:cNvPicPr>
          <p:nvPr/>
        </p:nvPicPr>
        <p:blipFill>
          <a:blip r:embed="rId4"/>
          <a:stretch>
            <a:fillRect/>
          </a:stretch>
        </p:blipFill>
        <p:spPr>
          <a:xfrm>
            <a:off x="375555" y="7507237"/>
            <a:ext cx="4865915" cy="2118820"/>
          </a:xfrm>
          <a:prstGeom prst="rect">
            <a:avLst/>
          </a:prstGeom>
        </p:spPr>
      </p:pic>
      <p:pic>
        <p:nvPicPr>
          <p:cNvPr id="6" name="Рисунок 5"/>
          <p:cNvPicPr>
            <a:picLocks noChangeAspect="1"/>
          </p:cNvPicPr>
          <p:nvPr/>
        </p:nvPicPr>
        <p:blipFill>
          <a:blip r:embed="rId5"/>
          <a:stretch>
            <a:fillRect/>
          </a:stretch>
        </p:blipFill>
        <p:spPr>
          <a:xfrm>
            <a:off x="1665514" y="4327224"/>
            <a:ext cx="5192486" cy="2955319"/>
          </a:xfrm>
          <a:prstGeom prst="rect">
            <a:avLst/>
          </a:prstGeom>
        </p:spPr>
      </p:pic>
      <p:sp>
        <p:nvSpPr>
          <p:cNvPr id="2" name="TextBox 1"/>
          <p:cNvSpPr txBox="1"/>
          <p:nvPr/>
        </p:nvSpPr>
        <p:spPr>
          <a:xfrm>
            <a:off x="861845" y="163449"/>
            <a:ext cx="5489969" cy="523220"/>
          </a:xfrm>
          <a:prstGeom prst="rect">
            <a:avLst/>
          </a:prstGeom>
          <a:noFill/>
        </p:spPr>
        <p:txBody>
          <a:bodyPr wrap="square" rtlCol="0">
            <a:spAutoFit/>
          </a:bodyPr>
          <a:lstStyle/>
          <a:p>
            <a:r>
              <a:rPr lang="ru-RU" sz="2800" b="1" dirty="0" err="1">
                <a:solidFill>
                  <a:srgbClr val="7030A0"/>
                </a:solidFill>
                <a:latin typeface="Times New Roman" panose="02020603050405020304" pitchFamily="18" charset="0"/>
                <a:cs typeface="Times New Roman" panose="02020603050405020304" pitchFamily="18" charset="0"/>
              </a:rPr>
              <a:t>Колыска</a:t>
            </a:r>
            <a:r>
              <a:rPr lang="ru-RU" sz="2800" b="1" dirty="0">
                <a:solidFill>
                  <a:srgbClr val="7030A0"/>
                </a:solidFill>
                <a:latin typeface="Times New Roman" panose="02020603050405020304" pitchFamily="18" charset="0"/>
                <a:cs typeface="Times New Roman" panose="02020603050405020304" pitchFamily="18" charset="0"/>
              </a:rPr>
              <a:t> </a:t>
            </a:r>
            <a:r>
              <a:rPr lang="ru-RU" sz="2800" b="1" dirty="0" err="1">
                <a:solidFill>
                  <a:srgbClr val="7030A0"/>
                </a:solidFill>
                <a:latin typeface="Times New Roman" panose="02020603050405020304" pitchFamily="18" charset="0"/>
                <a:cs typeface="Times New Roman" panose="02020603050405020304" pitchFamily="18" charset="0"/>
              </a:rPr>
              <a:t>бешигинин</a:t>
            </a:r>
            <a:r>
              <a:rPr lang="ru-RU" sz="2800" b="1" dirty="0">
                <a:solidFill>
                  <a:srgbClr val="7030A0"/>
                </a:solidFill>
                <a:latin typeface="Times New Roman" panose="02020603050405020304" pitchFamily="18" charset="0"/>
                <a:cs typeface="Times New Roman" panose="02020603050405020304" pitchFamily="18" charset="0"/>
              </a:rPr>
              <a:t> </a:t>
            </a:r>
            <a:r>
              <a:rPr lang="ru-RU" sz="2800" b="1" dirty="0" err="1">
                <a:solidFill>
                  <a:srgbClr val="7030A0"/>
                </a:solidFill>
                <a:latin typeface="Times New Roman" panose="02020603050405020304" pitchFamily="18" charset="0"/>
                <a:cs typeface="Times New Roman" panose="02020603050405020304" pitchFamily="18" charset="0"/>
              </a:rPr>
              <a:t>көрүнүшү</a:t>
            </a:r>
            <a:endParaRPr lang="ru-RU" sz="2800" b="1" dirty="0">
              <a:solidFill>
                <a:srgbClr val="7030A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9573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28693" y="1107026"/>
            <a:ext cx="5020647" cy="3865583"/>
          </a:xfrm>
          <a:prstGeom prst="rect">
            <a:avLst/>
          </a:prstGeom>
        </p:spPr>
      </p:pic>
      <p:sp>
        <p:nvSpPr>
          <p:cNvPr id="3" name="TextBox 2"/>
          <p:cNvSpPr txBox="1"/>
          <p:nvPr/>
        </p:nvSpPr>
        <p:spPr>
          <a:xfrm flipH="1">
            <a:off x="-1" y="0"/>
            <a:ext cx="6835803" cy="523220"/>
          </a:xfrm>
          <a:prstGeom prst="rect">
            <a:avLst/>
          </a:prstGeom>
          <a:noFill/>
        </p:spPr>
        <p:txBody>
          <a:bodyPr wrap="square" rtlCol="0">
            <a:spAutoFit/>
          </a:bodyPr>
          <a:lstStyle/>
          <a:p>
            <a:r>
              <a:rPr lang="ky-KG" sz="2800" dirty="0">
                <a:latin typeface="Times New Roman" panose="02020603050405020304" pitchFamily="18" charset="0"/>
                <a:cs typeface="Times New Roman" panose="02020603050405020304" pitchFamily="18" charset="0"/>
              </a:rPr>
              <a:t>Кыргыз Республикасынын символикалары</a:t>
            </a:r>
            <a:endParaRPr lang="ru-RU"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28600" y="5033195"/>
            <a:ext cx="6607202" cy="461665"/>
          </a:xfrm>
          <a:prstGeom prst="rect">
            <a:avLst/>
          </a:prstGeom>
          <a:noFill/>
        </p:spPr>
        <p:txBody>
          <a:bodyPr wrap="square" rtlCol="0">
            <a:spAutoFit/>
          </a:bodyPr>
          <a:lstStyle/>
          <a:p>
            <a:r>
              <a:rPr lang="ky-KG" sz="2400" dirty="0">
                <a:latin typeface="Times New Roman" panose="02020603050405020304" pitchFamily="18" charset="0"/>
                <a:cs typeface="Times New Roman" panose="02020603050405020304" pitchFamily="18" charset="0"/>
              </a:rPr>
              <a:t>Украина Республикасынын </a:t>
            </a:r>
            <a:r>
              <a:rPr lang="ky-KG" sz="2400" dirty="0" smtClean="0">
                <a:latin typeface="Times New Roman" panose="02020603050405020304" pitchFamily="18" charset="0"/>
                <a:cs typeface="Times New Roman" panose="02020603050405020304" pitchFamily="18" charset="0"/>
              </a:rPr>
              <a:t>символикалары</a:t>
            </a:r>
            <a:endParaRPr lang="ky-KG" sz="2400" dirty="0">
              <a:latin typeface="Times New Roman" panose="02020603050405020304" pitchFamily="18" charset="0"/>
              <a:cs typeface="Times New Roman" panose="02020603050405020304" pitchFamily="18" charset="0"/>
            </a:endParaRPr>
          </a:p>
        </p:txBody>
      </p:sp>
      <p:pic>
        <p:nvPicPr>
          <p:cNvPr id="1028" name="Picture 4" descr="https://stend-sg.com/image/data/patrvosp/1520/komplekt-simvolov-ukrainy-moya-rodina-siniy-fon%20(5).jpg"/>
          <p:cNvPicPr>
            <a:picLocks noChangeAspect="1" noChangeArrowheads="1"/>
          </p:cNvPicPr>
          <p:nvPr/>
        </p:nvPicPr>
        <p:blipFill rotWithShape="1">
          <a:blip r:embed="rId3">
            <a:extLst>
              <a:ext uri="{28A0092B-C50C-407E-A947-70E740481C1C}">
                <a14:useLocalDpi xmlns:a14="http://schemas.microsoft.com/office/drawing/2010/main" val="0"/>
              </a:ext>
            </a:extLst>
          </a:blip>
          <a:srcRect b="10929"/>
          <a:stretch/>
        </p:blipFill>
        <p:spPr bwMode="auto">
          <a:xfrm>
            <a:off x="-2" y="6187921"/>
            <a:ext cx="6835804" cy="349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809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220210-WA0025">
            <a:hlinkClick r:id="" action="ppaction://media"/>
          </p:cNvPr>
          <p:cNvPicPr>
            <a:picLocks noChangeAspect="1"/>
          </p:cNvPicPr>
          <p:nvPr>
            <a:videoFile r:link="rId1"/>
            <p:extLst>
              <p:ext uri="{DAA4B4D4-6D71-4841-9C94-3DE7FCFB9230}">
                <p14:media xmlns:p14="http://schemas.microsoft.com/office/powerpoint/2010/main" r:embed="rId2">
                  <p14:trim st="16079" end="58502.9795"/>
                </p14:media>
              </p:ext>
            </p:extLst>
          </p:nvPr>
        </p:nvPicPr>
        <p:blipFill>
          <a:blip r:embed="rId4"/>
          <a:stretch>
            <a:fillRect/>
          </a:stretch>
        </p:blipFill>
        <p:spPr>
          <a:xfrm>
            <a:off x="193965" y="1841817"/>
            <a:ext cx="6664036" cy="7640594"/>
          </a:xfrm>
          <a:prstGeom prst="rect">
            <a:avLst/>
          </a:prstGeom>
        </p:spPr>
      </p:pic>
      <p:sp>
        <p:nvSpPr>
          <p:cNvPr id="2" name="TextBox 1"/>
          <p:cNvSpPr txBox="1"/>
          <p:nvPr/>
        </p:nvSpPr>
        <p:spPr>
          <a:xfrm>
            <a:off x="-643675" y="0"/>
            <a:ext cx="7931165" cy="1600438"/>
          </a:xfrm>
          <a:prstGeom prst="rect">
            <a:avLst/>
          </a:prstGeom>
          <a:noFill/>
        </p:spPr>
        <p:txBody>
          <a:bodyPr wrap="square" rtlCol="0">
            <a:spAutoFit/>
          </a:bodyPr>
          <a:lstStyle/>
          <a:p>
            <a:pPr algn="ctr"/>
            <a:r>
              <a:rPr lang="ky-KG" sz="9600" dirty="0">
                <a:solidFill>
                  <a:srgbClr val="7030A0"/>
                </a:solidFill>
                <a:latin typeface="Times New Roman" panose="02020603050405020304" pitchFamily="18" charset="0"/>
                <a:cs typeface="Times New Roman" panose="02020603050405020304" pitchFamily="18" charset="0"/>
              </a:rPr>
              <a:t>Бешик ыры</a:t>
            </a:r>
            <a:endParaRPr lang="ru-RU" sz="9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9616695"/>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FA749F-3A8D-2645-BD3D-D022530A9D2C}"/>
              </a:ext>
            </a:extLst>
          </p:cNvPr>
          <p:cNvSpPr>
            <a:spLocks noGrp="1"/>
          </p:cNvSpPr>
          <p:nvPr>
            <p:ph type="title"/>
          </p:nvPr>
        </p:nvSpPr>
        <p:spPr>
          <a:xfrm>
            <a:off x="1045967" y="0"/>
            <a:ext cx="4907586" cy="876740"/>
          </a:xfrm>
        </p:spPr>
        <p:txBody>
          <a:bodyPr/>
          <a:lstStyle/>
          <a:p>
            <a:pPr algn="ctr"/>
            <a:r>
              <a:rPr lang="ru-RU" b="1" dirty="0" err="1">
                <a:solidFill>
                  <a:srgbClr val="0070C0"/>
                </a:solidFill>
                <a:latin typeface="Times New Roman" panose="02020603050405020304" pitchFamily="18" charset="0"/>
                <a:cs typeface="Times New Roman" panose="02020603050405020304" pitchFamily="18" charset="0"/>
              </a:rPr>
              <a:t>Улуттук</a:t>
            </a:r>
            <a:r>
              <a:rPr lang="ru-RU" b="1" dirty="0">
                <a:solidFill>
                  <a:srgbClr val="0070C0"/>
                </a:solidFill>
                <a:latin typeface="Times New Roman" panose="02020603050405020304" pitchFamily="18" charset="0"/>
                <a:cs typeface="Times New Roman" panose="02020603050405020304" pitchFamily="18" charset="0"/>
              </a:rPr>
              <a:t> </a:t>
            </a:r>
            <a:r>
              <a:rPr lang="ru-RU" b="1" dirty="0" err="1">
                <a:solidFill>
                  <a:srgbClr val="0070C0"/>
                </a:solidFill>
                <a:latin typeface="Times New Roman" panose="02020603050405020304" pitchFamily="18" charset="0"/>
                <a:cs typeface="Times New Roman" panose="02020603050405020304" pitchFamily="18" charset="0"/>
              </a:rPr>
              <a:t>тамак-аштары</a:t>
            </a:r>
            <a:endParaRPr lang="ru-RU" b="1" dirty="0">
              <a:solidFill>
                <a:srgbClr val="0070C0"/>
              </a:solidFill>
              <a:latin typeface="Times New Roman" panose="02020603050405020304" pitchFamily="18" charset="0"/>
              <a:cs typeface="Times New Roman" panose="02020603050405020304" pitchFamily="18" charset="0"/>
            </a:endParaRPr>
          </a:p>
        </p:txBody>
      </p:sp>
      <p:pic>
        <p:nvPicPr>
          <p:cNvPr id="4" name="Рисунок 4">
            <a:extLst>
              <a:ext uri="{FF2B5EF4-FFF2-40B4-BE49-F238E27FC236}">
                <a16:creationId xmlns:a16="http://schemas.microsoft.com/office/drawing/2014/main" id="{4200A5EB-4F93-F94E-BBA7-847BBD46E1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920" y="896120"/>
            <a:ext cx="5570163" cy="4131021"/>
          </a:xfrm>
        </p:spPr>
      </p:pic>
      <p:sp>
        <p:nvSpPr>
          <p:cNvPr id="10" name="TextBox 9">
            <a:extLst>
              <a:ext uri="{FF2B5EF4-FFF2-40B4-BE49-F238E27FC236}">
                <a16:creationId xmlns:a16="http://schemas.microsoft.com/office/drawing/2014/main" id="{C27C1198-9AC7-C241-B8FB-D473FD054E91}"/>
              </a:ext>
            </a:extLst>
          </p:cNvPr>
          <p:cNvSpPr txBox="1"/>
          <p:nvPr/>
        </p:nvSpPr>
        <p:spPr>
          <a:xfrm>
            <a:off x="249382" y="5073908"/>
            <a:ext cx="6373091" cy="4401205"/>
          </a:xfrm>
          <a:prstGeom prst="rect">
            <a:avLst/>
          </a:prstGeom>
          <a:noFill/>
        </p:spPr>
        <p:txBody>
          <a:bodyPr wrap="square">
            <a:spAutoFit/>
          </a:bodyPr>
          <a:lstStyle/>
          <a:p>
            <a:r>
              <a:rPr lang="ky-KG" sz="4000" dirty="0" smtClean="0">
                <a:solidFill>
                  <a:srgbClr val="002060"/>
                </a:solidFill>
                <a:latin typeface="Times New Roman" panose="02020603050405020304" pitchFamily="18" charset="0"/>
                <a:cs typeface="Times New Roman" panose="02020603050405020304" pitchFamily="18" charset="0"/>
              </a:rPr>
              <a:t>Борщ</a:t>
            </a:r>
            <a:endParaRPr lang="ky-KG" sz="4000" dirty="0">
              <a:solidFill>
                <a:srgbClr val="002060"/>
              </a:solidFill>
              <a:latin typeface="Times New Roman" panose="02020603050405020304" pitchFamily="18" charset="0"/>
              <a:cs typeface="Times New Roman" panose="02020603050405020304" pitchFamily="18" charset="0"/>
            </a:endParaRPr>
          </a:p>
          <a:p>
            <a:r>
              <a:rPr lang="ky-KG" sz="4000" dirty="0">
                <a:solidFill>
                  <a:srgbClr val="002060"/>
                </a:solidFill>
                <a:latin typeface="Times New Roman" panose="02020603050405020304" pitchFamily="18" charset="0"/>
                <a:cs typeface="Times New Roman" panose="02020603050405020304" pitchFamily="18" charset="0"/>
              </a:rPr>
              <a:t> Эң популярдуу украин шорпосу. Негизги ингредиент кызылча болуп саналат. Ал салттуу түрдө каймак, сарымсак же пияз менен берилет.   </a:t>
            </a:r>
            <a:endParaRPr lang="ru-RU"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591637"/>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7">
            <a:extLst>
              <a:ext uri="{FF2B5EF4-FFF2-40B4-BE49-F238E27FC236}">
                <a16:creationId xmlns:a16="http://schemas.microsoft.com/office/drawing/2014/main" id="{125AA764-22E5-C543-B9DF-3DC8BE51B5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347" y="1080655"/>
            <a:ext cx="6397671" cy="3713717"/>
          </a:xfrm>
        </p:spPr>
      </p:pic>
      <p:sp>
        <p:nvSpPr>
          <p:cNvPr id="9" name="TextBox 8">
            <a:extLst>
              <a:ext uri="{FF2B5EF4-FFF2-40B4-BE49-F238E27FC236}">
                <a16:creationId xmlns:a16="http://schemas.microsoft.com/office/drawing/2014/main" id="{40D3A884-2C91-4647-9F9B-9CD31C1D2632}"/>
              </a:ext>
            </a:extLst>
          </p:cNvPr>
          <p:cNvSpPr txBox="1"/>
          <p:nvPr/>
        </p:nvSpPr>
        <p:spPr>
          <a:xfrm>
            <a:off x="363347" y="5286982"/>
            <a:ext cx="6397672" cy="3724096"/>
          </a:xfrm>
          <a:prstGeom prst="rect">
            <a:avLst/>
          </a:prstGeom>
          <a:noFill/>
        </p:spPr>
        <p:txBody>
          <a:bodyPr wrap="square">
            <a:spAutoFit/>
          </a:bodyPr>
          <a:lstStyle/>
          <a:p>
            <a:r>
              <a:rPr lang="ru-RU" sz="3200" dirty="0" smtClean="0">
                <a:solidFill>
                  <a:srgbClr val="002060"/>
                </a:solidFill>
                <a:latin typeface="Times New Roman" panose="02020603050405020304" pitchFamily="18" charset="0"/>
                <a:cs typeface="Times New Roman" panose="02020603050405020304" pitchFamily="18" charset="0"/>
              </a:rPr>
              <a:t>Сало </a:t>
            </a:r>
            <a:r>
              <a:rPr lang="ru-RU" sz="3200" dirty="0">
                <a:solidFill>
                  <a:srgbClr val="002060"/>
                </a:solidFill>
                <a:latin typeface="Times New Roman" panose="02020603050405020304" pitchFamily="18" charset="0"/>
                <a:cs typeface="Times New Roman" panose="02020603050405020304" pitchFamily="18" charset="0"/>
              </a:rPr>
              <a:t>- </a:t>
            </a:r>
            <a:r>
              <a:rPr lang="ky-KG" sz="3200" dirty="0">
                <a:solidFill>
                  <a:srgbClr val="002060"/>
                </a:solidFill>
                <a:latin typeface="Times New Roman" panose="02020603050405020304" pitchFamily="18" charset="0"/>
                <a:cs typeface="Times New Roman" panose="02020603050405020304" pitchFamily="18" charset="0"/>
              </a:rPr>
              <a:t>Бул украин ашканасында өзгөчө орунду ээлейт. </a:t>
            </a:r>
            <a:r>
              <a:rPr lang="ru-RU" sz="3200" dirty="0">
                <a:solidFill>
                  <a:srgbClr val="002060"/>
                </a:solidFill>
                <a:latin typeface="Times New Roman" panose="02020603050405020304" pitchFamily="18" charset="0"/>
                <a:cs typeface="Times New Roman" panose="02020603050405020304" pitchFamily="18" charset="0"/>
              </a:rPr>
              <a:t> Ал </a:t>
            </a:r>
            <a:r>
              <a:rPr lang="ru-RU" sz="3200" dirty="0" err="1">
                <a:solidFill>
                  <a:srgbClr val="002060"/>
                </a:solidFill>
                <a:latin typeface="Times New Roman" panose="02020603050405020304" pitchFamily="18" charset="0"/>
                <a:cs typeface="Times New Roman" panose="02020603050405020304" pitchFamily="18" charset="0"/>
              </a:rPr>
              <a:t>чочконун</a:t>
            </a:r>
            <a:r>
              <a:rPr lang="ru-RU" sz="3200" dirty="0">
                <a:solidFill>
                  <a:srgbClr val="002060"/>
                </a:solidFill>
                <a:latin typeface="Times New Roman" panose="02020603050405020304" pitchFamily="18" charset="0"/>
                <a:cs typeface="Times New Roman" panose="02020603050405020304" pitchFamily="18" charset="0"/>
              </a:rPr>
              <a:t> </a:t>
            </a:r>
            <a:r>
              <a:rPr lang="ru-RU" sz="3200" dirty="0" err="1">
                <a:solidFill>
                  <a:srgbClr val="002060"/>
                </a:solidFill>
                <a:latin typeface="Times New Roman" panose="02020603050405020304" pitchFamily="18" charset="0"/>
                <a:cs typeface="Times New Roman" panose="02020603050405020304" pitchFamily="18" charset="0"/>
              </a:rPr>
              <a:t>этинен</a:t>
            </a:r>
            <a:r>
              <a:rPr lang="ru-RU" sz="3200" dirty="0">
                <a:solidFill>
                  <a:srgbClr val="002060"/>
                </a:solidFill>
                <a:latin typeface="Times New Roman" panose="02020603050405020304" pitchFamily="18" charset="0"/>
                <a:cs typeface="Times New Roman" panose="02020603050405020304" pitchFamily="18" charset="0"/>
              </a:rPr>
              <a:t> </a:t>
            </a:r>
            <a:r>
              <a:rPr lang="ru-RU" sz="3200" dirty="0" err="1">
                <a:solidFill>
                  <a:srgbClr val="002060"/>
                </a:solidFill>
                <a:latin typeface="Times New Roman" panose="02020603050405020304" pitchFamily="18" charset="0"/>
                <a:cs typeface="Times New Roman" panose="02020603050405020304" pitchFamily="18" charset="0"/>
              </a:rPr>
              <a:t>жасалат</a:t>
            </a:r>
            <a:r>
              <a:rPr lang="ru-RU" sz="3200" dirty="0">
                <a:solidFill>
                  <a:srgbClr val="002060"/>
                </a:solidFill>
                <a:latin typeface="Times New Roman" panose="02020603050405020304" pitchFamily="18" charset="0"/>
                <a:cs typeface="Times New Roman" panose="02020603050405020304" pitchFamily="18" charset="0"/>
              </a:rPr>
              <a:t>. </a:t>
            </a:r>
            <a:r>
              <a:rPr lang="ky-KG" sz="3200" dirty="0">
                <a:solidFill>
                  <a:srgbClr val="002060"/>
                </a:solidFill>
                <a:latin typeface="Times New Roman" panose="02020603050405020304" pitchFamily="18" charset="0"/>
                <a:cs typeface="Times New Roman" panose="02020603050405020304" pitchFamily="18" charset="0"/>
              </a:rPr>
              <a:t> </a:t>
            </a:r>
            <a:r>
              <a:rPr lang="ru-RU" sz="3200" dirty="0" err="1">
                <a:solidFill>
                  <a:srgbClr val="002060"/>
                </a:solidFill>
                <a:latin typeface="Times New Roman" panose="02020603050405020304" pitchFamily="18" charset="0"/>
                <a:cs typeface="Times New Roman" panose="02020603050405020304" pitchFamily="18" charset="0"/>
              </a:rPr>
              <a:t>Украин</a:t>
            </a:r>
            <a:r>
              <a:rPr lang="ru-RU" sz="3200" dirty="0">
                <a:solidFill>
                  <a:srgbClr val="002060"/>
                </a:solidFill>
                <a:latin typeface="Times New Roman" panose="02020603050405020304" pitchFamily="18" charset="0"/>
                <a:cs typeface="Times New Roman" panose="02020603050405020304" pitchFamily="18" charset="0"/>
              </a:rPr>
              <a:t> эли</a:t>
            </a:r>
            <a:r>
              <a:rPr lang="ky-KG" sz="3200" dirty="0">
                <a:solidFill>
                  <a:srgbClr val="002060"/>
                </a:solidFill>
                <a:latin typeface="Times New Roman" panose="02020603050405020304" pitchFamily="18" charset="0"/>
                <a:cs typeface="Times New Roman" panose="02020603050405020304" pitchFamily="18" charset="0"/>
              </a:rPr>
              <a:t> көбүнчө кара нанга жая турган салаттар менен татымалдардын закускаларын                                    беришет</a:t>
            </a:r>
            <a:r>
              <a:rPr lang="ru-RU" sz="40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87726623"/>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5357962E-5805-F94B-A669-642A56DC01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737" y="956824"/>
            <a:ext cx="5607348" cy="3753721"/>
          </a:xfrm>
        </p:spPr>
      </p:pic>
      <p:sp>
        <p:nvSpPr>
          <p:cNvPr id="6" name="TextBox 5">
            <a:extLst>
              <a:ext uri="{FF2B5EF4-FFF2-40B4-BE49-F238E27FC236}">
                <a16:creationId xmlns:a16="http://schemas.microsoft.com/office/drawing/2014/main" id="{86F94D32-AF91-3543-B2E2-446AF453C212}"/>
              </a:ext>
            </a:extLst>
          </p:cNvPr>
          <p:cNvSpPr txBox="1"/>
          <p:nvPr/>
        </p:nvSpPr>
        <p:spPr>
          <a:xfrm>
            <a:off x="277090" y="5307109"/>
            <a:ext cx="6345383" cy="3970318"/>
          </a:xfrm>
          <a:prstGeom prst="rect">
            <a:avLst/>
          </a:prstGeom>
          <a:noFill/>
        </p:spPr>
        <p:txBody>
          <a:bodyPr wrap="square">
            <a:spAutoFit/>
          </a:bodyPr>
          <a:lstStyle/>
          <a:p>
            <a:r>
              <a:rPr lang="ky-KG" sz="3600" dirty="0" smtClean="0">
                <a:solidFill>
                  <a:srgbClr val="002060"/>
                </a:solidFill>
                <a:latin typeface="Times New Roman" panose="02020603050405020304" pitchFamily="18" charset="0"/>
                <a:cs typeface="Times New Roman" panose="02020603050405020304" pitchFamily="18" charset="0"/>
              </a:rPr>
              <a:t>Узвар</a:t>
            </a:r>
            <a:r>
              <a:rPr lang="ky-KG" sz="3600" dirty="0">
                <a:solidFill>
                  <a:srgbClr val="002060"/>
                </a:solidFill>
                <a:latin typeface="Times New Roman" panose="02020603050405020304" pitchFamily="18" charset="0"/>
                <a:cs typeface="Times New Roman" panose="02020603050405020304" pitchFamily="18" charset="0"/>
              </a:rPr>
              <a:t>. Кургатылган жемиштерден жасалган даамдуу суусундук: анын курамында алма, алмурут жана кара өрүк бар. Украиндер аны жайдын башталышынан тарта бышырып башташат</a:t>
            </a:r>
            <a:endParaRPr lang="ru-RU"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3356657"/>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EB3D3F-C8EA-C943-AFDE-FECB5FF7CBB0}"/>
              </a:ext>
            </a:extLst>
          </p:cNvPr>
          <p:cNvSpPr>
            <a:spLocks noGrp="1"/>
          </p:cNvSpPr>
          <p:nvPr>
            <p:ph type="ctrTitle"/>
          </p:nvPr>
        </p:nvSpPr>
        <p:spPr>
          <a:xfrm>
            <a:off x="232228" y="0"/>
            <a:ext cx="6255658" cy="852531"/>
          </a:xfrm>
        </p:spPr>
        <p:txBody>
          <a:bodyPr>
            <a:normAutofit fontScale="90000"/>
          </a:bodyPr>
          <a:lstStyle/>
          <a:p>
            <a:r>
              <a:rPr lang="ru-RU" sz="19483" b="1" dirty="0">
                <a:solidFill>
                  <a:srgbClr val="0070C0"/>
                </a:solidFill>
                <a:latin typeface="Times New Roman" panose="02020603050405020304" pitchFamily="18" charset="0"/>
                <a:cs typeface="Times New Roman" panose="02020603050405020304" pitchFamily="18" charset="0"/>
              </a:rPr>
              <a:t>  </a:t>
            </a:r>
            <a:r>
              <a:rPr lang="ru-RU" sz="19483" b="1" dirty="0" smtClean="0">
                <a:solidFill>
                  <a:srgbClr val="0070C0"/>
                </a:solidFill>
                <a:latin typeface="Times New Roman" panose="02020603050405020304" pitchFamily="18" charset="0"/>
                <a:cs typeface="Times New Roman" panose="02020603050405020304" pitchFamily="18" charset="0"/>
              </a:rPr>
              <a:t/>
            </a:r>
            <a:br>
              <a:rPr lang="ru-RU" sz="19483" b="1" dirty="0" smtClean="0">
                <a:solidFill>
                  <a:srgbClr val="0070C0"/>
                </a:solidFill>
                <a:latin typeface="Times New Roman" panose="02020603050405020304" pitchFamily="18" charset="0"/>
                <a:cs typeface="Times New Roman" panose="02020603050405020304" pitchFamily="18" charset="0"/>
              </a:rPr>
            </a:br>
            <a:r>
              <a:rPr lang="ru-RU" sz="7300" b="1" dirty="0" err="1" smtClean="0">
                <a:solidFill>
                  <a:srgbClr val="0070C0"/>
                </a:solidFill>
                <a:latin typeface="Times New Roman" panose="02020603050405020304" pitchFamily="18" charset="0"/>
                <a:cs typeface="Times New Roman" panose="02020603050405020304" pitchFamily="18" charset="0"/>
              </a:rPr>
              <a:t>Өзгөчөлүгү</a:t>
            </a:r>
            <a:endParaRPr lang="ru-RU" sz="7300" b="1" dirty="0">
              <a:solidFill>
                <a:srgbClr val="0070C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232228" y="3549552"/>
            <a:ext cx="6371771" cy="6813648"/>
          </a:xfrm>
        </p:spPr>
        <p:txBody>
          <a:bodyPr>
            <a:normAutofit fontScale="55000" lnSpcReduction="20000"/>
          </a:bodyPr>
          <a:lstStyle/>
          <a:p>
            <a:pPr algn="l"/>
            <a:r>
              <a:rPr lang="ky-KG" sz="3600" dirty="0">
                <a:latin typeface="Times New Roman" panose="02020603050405020304" pitchFamily="18" charset="0"/>
                <a:cs typeface="Times New Roman" panose="02020603050405020304" pitchFamily="18" charset="0"/>
              </a:rPr>
              <a:t>Украинанын өзгөчөлүгү өзүнүн улуттук тамак ашында.                                       </a:t>
            </a:r>
          </a:p>
          <a:p>
            <a:pPr algn="l"/>
            <a:r>
              <a:rPr lang="ky-KG" sz="3600" dirty="0">
                <a:latin typeface="Times New Roman" panose="02020603050405020304" pitchFamily="18" charset="0"/>
                <a:cs typeface="Times New Roman" panose="02020603050405020304" pitchFamily="18" charset="0"/>
              </a:rPr>
              <a:t>   Ал «Банош»   деп аталат.</a:t>
            </a:r>
          </a:p>
          <a:p>
            <a:pPr algn="l"/>
            <a:r>
              <a:rPr lang="ky-KG" sz="3600" dirty="0">
                <a:latin typeface="Times New Roman" panose="02020603050405020304" pitchFamily="18" charset="0"/>
                <a:cs typeface="Times New Roman" panose="02020603050405020304" pitchFamily="18" charset="0"/>
              </a:rPr>
              <a:t>Банош-Даамдуу жүгөрү боткосунун сыры, бышыруу учурунда</a:t>
            </a:r>
          </a:p>
          <a:p>
            <a:pPr algn="l"/>
            <a:r>
              <a:rPr lang="ky-KG" sz="3600" dirty="0">
                <a:latin typeface="Times New Roman" panose="02020603050405020304" pitchFamily="18" charset="0"/>
                <a:cs typeface="Times New Roman" panose="02020603050405020304" pitchFamily="18" charset="0"/>
              </a:rPr>
              <a:t> ага каймак кошулат. </a:t>
            </a:r>
          </a:p>
          <a:p>
            <a:pPr algn="l"/>
            <a:r>
              <a:rPr lang="ky-KG" sz="3600" dirty="0">
                <a:latin typeface="Times New Roman" panose="02020603050405020304" pitchFamily="18" charset="0"/>
                <a:cs typeface="Times New Roman" panose="02020603050405020304" pitchFamily="18" charset="0"/>
              </a:rPr>
              <a:t>Ал эми үстүнө быштак менен сыр салынат.</a:t>
            </a:r>
          </a:p>
          <a:p>
            <a:pPr algn="l"/>
            <a:r>
              <a:rPr lang="ky-KG" sz="3600" dirty="0">
                <a:latin typeface="Times New Roman" panose="02020603050405020304" pitchFamily="18" charset="0"/>
                <a:cs typeface="Times New Roman" panose="02020603050405020304" pitchFamily="18" charset="0"/>
              </a:rPr>
              <a:t>Экинчи өзгөчөлүгү элдик макал-лакаптарында, мааниси татаал келет. </a:t>
            </a:r>
          </a:p>
          <a:p>
            <a:pPr algn="l"/>
            <a:r>
              <a:rPr lang="ky-KG" sz="3600" dirty="0">
                <a:latin typeface="Times New Roman" panose="02020603050405020304" pitchFamily="18" charset="0"/>
                <a:cs typeface="Times New Roman" panose="02020603050405020304" pitchFamily="18" charset="0"/>
              </a:rPr>
              <a:t>Маанисин көп адамдар түшүнө бербейт. Мисалы: Чи пан, </a:t>
            </a:r>
          </a:p>
          <a:p>
            <a:pPr algn="l"/>
            <a:r>
              <a:rPr lang="ky-KG" sz="3600" dirty="0">
                <a:latin typeface="Times New Roman" panose="02020603050405020304" pitchFamily="18" charset="0"/>
                <a:cs typeface="Times New Roman" panose="02020603050405020304" pitchFamily="18" charset="0"/>
              </a:rPr>
              <a:t>чи пропав-дв</a:t>
            </a:r>
            <a:r>
              <a:rPr lang="en-US" sz="3600" dirty="0" err="1">
                <a:latin typeface="Times New Roman" panose="02020603050405020304" pitchFamily="18" charset="0"/>
                <a:cs typeface="Times New Roman" panose="02020603050405020304" pitchFamily="18" charset="0"/>
              </a:rPr>
              <a:t>i</a:t>
            </a:r>
            <a:r>
              <a:rPr lang="ky-KG" sz="3600" dirty="0">
                <a:latin typeface="Times New Roman" panose="02020603050405020304" pitchFamily="18" charset="0"/>
                <a:cs typeface="Times New Roman" panose="02020603050405020304" pitchFamily="18" charset="0"/>
              </a:rPr>
              <a:t>ч</a:t>
            </a:r>
            <a:r>
              <a:rPr lang="en-US" sz="3600" dirty="0" err="1">
                <a:latin typeface="Times New Roman" panose="02020603050405020304" pitchFamily="18" charset="0"/>
                <a:cs typeface="Times New Roman" panose="02020603050405020304" pitchFamily="18" charset="0"/>
              </a:rPr>
              <a:t>i</a:t>
            </a:r>
            <a:r>
              <a:rPr lang="ky-KG" sz="3600" dirty="0">
                <a:latin typeface="Times New Roman" panose="02020603050405020304" pitchFamily="18" charset="0"/>
                <a:cs typeface="Times New Roman" panose="02020603050405020304" pitchFamily="18" charset="0"/>
              </a:rPr>
              <a:t> не вмирати (Же пан же жоголду-эки жолу өлбө). </a:t>
            </a:r>
          </a:p>
          <a:p>
            <a:pPr algn="l"/>
            <a:r>
              <a:rPr lang="ky-KG" sz="3600" dirty="0">
                <a:latin typeface="Times New Roman" panose="02020603050405020304" pitchFamily="18" charset="0"/>
                <a:cs typeface="Times New Roman" panose="02020603050405020304" pitchFamily="18" charset="0"/>
              </a:rPr>
              <a:t>Не мала баба клопоту-купила порося ( Чоң энемдин эч кандай кыйынчылыгы болгон эмес-ал чочко сатып алды). </a:t>
            </a:r>
          </a:p>
          <a:p>
            <a:pPr algn="l"/>
            <a:r>
              <a:rPr lang="ky-KG" sz="3600" dirty="0">
                <a:solidFill>
                  <a:srgbClr val="002060"/>
                </a:solidFill>
                <a:latin typeface="Times New Roman" panose="02020603050405020304" pitchFamily="18" charset="0"/>
                <a:cs typeface="Times New Roman" panose="02020603050405020304" pitchFamily="18" charset="0"/>
              </a:rPr>
              <a:t>Дагы бир өзгөчөлүгү каада-салттарындагы элдик ишенимде.</a:t>
            </a:r>
          </a:p>
          <a:p>
            <a:pPr algn="l"/>
            <a:r>
              <a:rPr lang="ky-KG" sz="3600" dirty="0">
                <a:latin typeface="Times New Roman" panose="02020603050405020304" pitchFamily="18" charset="0"/>
                <a:cs typeface="Times New Roman" panose="02020603050405020304" pitchFamily="18" charset="0"/>
              </a:rPr>
              <a:t>Гүлчамбар(В</a:t>
            </a:r>
            <a:r>
              <a:rPr lang="en-US" sz="3600" dirty="0" err="1">
                <a:latin typeface="Times New Roman" panose="02020603050405020304" pitchFamily="18" charset="0"/>
                <a:cs typeface="Times New Roman" panose="02020603050405020304" pitchFamily="18" charset="0"/>
              </a:rPr>
              <a:t>i</a:t>
            </a:r>
            <a:r>
              <a:rPr lang="ky-KG" sz="3600" dirty="0">
                <a:latin typeface="Times New Roman" panose="02020603050405020304" pitchFamily="18" charset="0"/>
                <a:cs typeface="Times New Roman" panose="02020603050405020304" pitchFamily="18" charset="0"/>
              </a:rPr>
              <a:t>нок) -Украин кыздарынын улуттук баш кийими. Анын ар бир гүлү жана ар түстүү ленталары өзүнчө мааниси  менен болгон. Бул гүлчамбар тагынган кыздар күнөөсүз болуп эсептелген.</a:t>
            </a:r>
          </a:p>
          <a:p>
            <a:pPr algn="l"/>
            <a:r>
              <a:rPr lang="ky-KG" sz="3600" dirty="0">
                <a:latin typeface="Times New Roman" panose="02020603050405020304" pitchFamily="18" charset="0"/>
                <a:cs typeface="Times New Roman" panose="02020603050405020304" pitchFamily="18" charset="0"/>
              </a:rPr>
              <a:t>Бирок, бул улуттук баш кийимди турмушка чыкканга чейин эле тагынышкан,  ал эми турмушка чыккандан кийин, жолук салынышкандар</a:t>
            </a:r>
            <a:r>
              <a:rPr lang="ky-KG" sz="3600" dirty="0" smtClean="0">
                <a:latin typeface="Times New Roman" panose="02020603050405020304" pitchFamily="18" charset="0"/>
                <a:cs typeface="Times New Roman" panose="02020603050405020304" pitchFamily="18" charset="0"/>
              </a:rPr>
              <a:t>.</a:t>
            </a:r>
            <a:endParaRPr lang="ky-KG" sz="3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518009" y="963472"/>
            <a:ext cx="5684096" cy="2475139"/>
          </a:xfrm>
          <a:prstGeom prst="rect">
            <a:avLst/>
          </a:prstGeom>
        </p:spPr>
      </p:pic>
    </p:spTree>
    <p:extLst>
      <p:ext uri="{BB962C8B-B14F-4D97-AF65-F5344CB8AC3E}">
        <p14:creationId xmlns:p14="http://schemas.microsoft.com/office/powerpoint/2010/main" val="4109586574"/>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58458E-F67C-7642-96AC-4AE26338A497}"/>
              </a:ext>
            </a:extLst>
          </p:cNvPr>
          <p:cNvSpPr>
            <a:spLocks noGrp="1"/>
          </p:cNvSpPr>
          <p:nvPr>
            <p:ph type="title"/>
          </p:nvPr>
        </p:nvSpPr>
        <p:spPr>
          <a:xfrm>
            <a:off x="237851" y="0"/>
            <a:ext cx="6444343" cy="1330657"/>
          </a:xfrm>
        </p:spPr>
        <p:txBody>
          <a:bodyPr>
            <a:normAutofit/>
          </a:bodyPr>
          <a:lstStyle/>
          <a:p>
            <a:pPr algn="ctr"/>
            <a:r>
              <a:rPr lang="ru-RU" sz="3200" b="1" dirty="0" err="1" smtClean="0">
                <a:solidFill>
                  <a:srgbClr val="0070C0"/>
                </a:solidFill>
                <a:latin typeface="Times New Roman" panose="02020603050405020304" pitchFamily="18" charset="0"/>
                <a:cs typeface="Times New Roman" panose="02020603050405020304" pitchFamily="18" charset="0"/>
              </a:rPr>
              <a:t>Кыргыз</a:t>
            </a:r>
            <a:r>
              <a:rPr lang="ru-RU" sz="3200" b="1" dirty="0" smtClean="0">
                <a:solidFill>
                  <a:srgbClr val="0070C0"/>
                </a:solidFill>
                <a:latin typeface="Times New Roman" panose="02020603050405020304" pitchFamily="18" charset="0"/>
                <a:cs typeface="Times New Roman" panose="02020603050405020304" pitchFamily="18" charset="0"/>
              </a:rPr>
              <a:t> </a:t>
            </a:r>
            <a:r>
              <a:rPr lang="ru-RU" sz="3200" b="1" dirty="0">
                <a:solidFill>
                  <a:srgbClr val="0070C0"/>
                </a:solidFill>
                <a:latin typeface="Times New Roman" panose="02020603050405020304" pitchFamily="18" charset="0"/>
                <a:cs typeface="Times New Roman" panose="02020603050405020304" pitchFamily="18" charset="0"/>
              </a:rPr>
              <a:t>эли </a:t>
            </a:r>
            <a:r>
              <a:rPr lang="ru-RU" sz="3200" b="1" dirty="0" err="1">
                <a:solidFill>
                  <a:srgbClr val="0070C0"/>
                </a:solidFill>
                <a:latin typeface="Times New Roman" panose="02020603050405020304" pitchFamily="18" charset="0"/>
                <a:cs typeface="Times New Roman" panose="02020603050405020304" pitchFamily="18" charset="0"/>
              </a:rPr>
              <a:t>менен</a:t>
            </a:r>
            <a:r>
              <a:rPr lang="ru-RU" sz="3200" b="1" dirty="0">
                <a:solidFill>
                  <a:srgbClr val="0070C0"/>
                </a:solidFill>
                <a:latin typeface="Times New Roman" panose="02020603050405020304" pitchFamily="18" charset="0"/>
                <a:cs typeface="Times New Roman" panose="02020603050405020304" pitchFamily="18" charset="0"/>
              </a:rPr>
              <a:t> </a:t>
            </a:r>
            <a:r>
              <a:rPr lang="ru-RU" sz="3200" b="1" dirty="0" err="1">
                <a:solidFill>
                  <a:srgbClr val="0070C0"/>
                </a:solidFill>
                <a:latin typeface="Times New Roman" panose="02020603050405020304" pitchFamily="18" charset="0"/>
                <a:cs typeface="Times New Roman" panose="02020603050405020304" pitchFamily="18" charset="0"/>
              </a:rPr>
              <a:t>окшоштугу</a:t>
            </a:r>
            <a:r>
              <a:rPr lang="ru-RU" sz="3200" b="1" dirty="0">
                <a:solidFill>
                  <a:srgbClr val="0070C0"/>
                </a:solidFill>
                <a:latin typeface="Times New Roman" panose="02020603050405020304" pitchFamily="18" charset="0"/>
                <a:cs typeface="Times New Roman" panose="02020603050405020304" pitchFamily="18" charset="0"/>
              </a:rPr>
              <a:t> </a:t>
            </a:r>
            <a:r>
              <a:rPr lang="ru-RU" sz="3200" b="1" dirty="0" err="1">
                <a:solidFill>
                  <a:srgbClr val="0070C0"/>
                </a:solidFill>
                <a:latin typeface="Times New Roman" panose="02020603050405020304" pitchFamily="18" charset="0"/>
                <a:cs typeface="Times New Roman" panose="02020603050405020304" pitchFamily="18" charset="0"/>
              </a:rPr>
              <a:t>жана</a:t>
            </a:r>
            <a:r>
              <a:rPr lang="ru-RU" sz="3200" b="1" dirty="0">
                <a:solidFill>
                  <a:srgbClr val="0070C0"/>
                </a:solidFill>
                <a:latin typeface="Times New Roman" panose="02020603050405020304" pitchFamily="18" charset="0"/>
                <a:cs typeface="Times New Roman" panose="02020603050405020304" pitchFamily="18" charset="0"/>
              </a:rPr>
              <a:t> </a:t>
            </a:r>
            <a:r>
              <a:rPr lang="ru-RU" sz="3200" b="1" dirty="0" err="1" smtClean="0">
                <a:solidFill>
                  <a:srgbClr val="0070C0"/>
                </a:solidFill>
                <a:latin typeface="Times New Roman" panose="02020603050405020304" pitchFamily="18" charset="0"/>
                <a:cs typeface="Times New Roman" panose="02020603050405020304" pitchFamily="18" charset="0"/>
              </a:rPr>
              <a:t>байланышы</a:t>
            </a:r>
            <a:endParaRPr lang="ru-RU" sz="3200" b="1" dirty="0">
              <a:solidFill>
                <a:srgbClr val="0070C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4670624A-E4A9-5547-A379-8A4F91417713}"/>
              </a:ext>
            </a:extLst>
          </p:cNvPr>
          <p:cNvSpPr>
            <a:spLocks noGrp="1"/>
          </p:cNvSpPr>
          <p:nvPr>
            <p:ph idx="1"/>
          </p:nvPr>
        </p:nvSpPr>
        <p:spPr>
          <a:xfrm>
            <a:off x="237851" y="1534884"/>
            <a:ext cx="6444342" cy="8189687"/>
          </a:xfrm>
        </p:spPr>
        <p:txBody>
          <a:bodyPr>
            <a:normAutofit/>
          </a:bodyPr>
          <a:lstStyle/>
          <a:p>
            <a:pPr marL="0" indent="0">
              <a:buNone/>
            </a:pPr>
            <a:r>
              <a:rPr lang="ru-RU" sz="2400" dirty="0" err="1">
                <a:solidFill>
                  <a:srgbClr val="FF0000"/>
                </a:solidFill>
                <a:latin typeface="Times New Roman" panose="02020603050405020304" pitchFamily="18" charset="0"/>
                <a:cs typeface="Times New Roman" panose="02020603050405020304" pitchFamily="18" charset="0"/>
              </a:rPr>
              <a:t>Эки</a:t>
            </a:r>
            <a:r>
              <a:rPr lang="ru-RU" sz="2400" dirty="0">
                <a:solidFill>
                  <a:srgbClr val="FF0000"/>
                </a:solidFill>
                <a:latin typeface="Times New Roman" panose="02020603050405020304" pitchFamily="18" charset="0"/>
                <a:cs typeface="Times New Roman" panose="02020603050405020304" pitchFamily="18" charset="0"/>
              </a:rPr>
              <a:t>  </a:t>
            </a:r>
            <a:r>
              <a:rPr lang="ru-RU" sz="2400" dirty="0" err="1">
                <a:solidFill>
                  <a:srgbClr val="FF0000"/>
                </a:solidFill>
                <a:latin typeface="Times New Roman" panose="02020603050405020304" pitchFamily="18" charset="0"/>
                <a:cs typeface="Times New Roman" panose="02020603050405020304" pitchFamily="18" charset="0"/>
              </a:rPr>
              <a:t>өлкөнү</a:t>
            </a:r>
            <a:r>
              <a:rPr lang="ru-RU" sz="2400" dirty="0">
                <a:solidFill>
                  <a:srgbClr val="FF0000"/>
                </a:solidFill>
                <a:latin typeface="Times New Roman" panose="02020603050405020304" pitchFamily="18" charset="0"/>
                <a:cs typeface="Times New Roman" panose="02020603050405020304" pitchFamily="18" charset="0"/>
              </a:rPr>
              <a:t> </a:t>
            </a:r>
            <a:r>
              <a:rPr lang="ru-RU" sz="2400" dirty="0" err="1" smtClean="0">
                <a:solidFill>
                  <a:srgbClr val="FF0000"/>
                </a:solidFill>
                <a:latin typeface="Times New Roman" panose="02020603050405020304" pitchFamily="18" charset="0"/>
                <a:cs typeface="Times New Roman" panose="02020603050405020304" pitchFamily="18" charset="0"/>
              </a:rPr>
              <a:t>окшоштуктарын</a:t>
            </a:r>
            <a:r>
              <a:rPr lang="ru-RU" sz="2400" dirty="0" smtClean="0">
                <a:solidFill>
                  <a:srgbClr val="FF0000"/>
                </a:solidFill>
                <a:latin typeface="Times New Roman" panose="02020603050405020304" pitchFamily="18" charset="0"/>
                <a:cs typeface="Times New Roman" panose="02020603050405020304" pitchFamily="18" charset="0"/>
              </a:rPr>
              <a:t> </a:t>
            </a:r>
            <a:r>
              <a:rPr lang="ru-RU" sz="2400" dirty="0" err="1" smtClean="0">
                <a:solidFill>
                  <a:srgbClr val="FF0000"/>
                </a:solidFill>
                <a:latin typeface="Times New Roman" panose="02020603050405020304" pitchFamily="18" charset="0"/>
                <a:cs typeface="Times New Roman" panose="02020603050405020304" pitchFamily="18" charset="0"/>
              </a:rPr>
              <a:t>айта</a:t>
            </a:r>
            <a:r>
              <a:rPr lang="ru-RU" sz="2400" dirty="0" smtClean="0">
                <a:solidFill>
                  <a:srgbClr val="FF0000"/>
                </a:solidFill>
                <a:latin typeface="Times New Roman" panose="02020603050405020304" pitchFamily="18" charset="0"/>
                <a:cs typeface="Times New Roman" panose="02020603050405020304" pitchFamily="18" charset="0"/>
              </a:rPr>
              <a:t>  </a:t>
            </a:r>
            <a:r>
              <a:rPr lang="ru-RU" sz="2400" dirty="0" err="1" smtClean="0">
                <a:solidFill>
                  <a:srgbClr val="FF0000"/>
                </a:solidFill>
                <a:latin typeface="Times New Roman" panose="02020603050405020304" pitchFamily="18" charset="0"/>
                <a:cs typeface="Times New Roman" panose="02020603050405020304" pitchFamily="18" charset="0"/>
              </a:rPr>
              <a:t>кетсек</a:t>
            </a:r>
            <a:r>
              <a:rPr lang="ru-RU" sz="2400" dirty="0" smtClean="0">
                <a:solidFill>
                  <a:srgbClr val="FF0000"/>
                </a:solidFill>
                <a:latin typeface="Times New Roman" panose="02020603050405020304" pitchFamily="18" charset="0"/>
                <a:cs typeface="Times New Roman" panose="02020603050405020304" pitchFamily="18" charset="0"/>
              </a:rPr>
              <a:t>: </a:t>
            </a:r>
            <a:endParaRPr lang="ru-RU" sz="2400" dirty="0">
              <a:solidFill>
                <a:srgbClr val="FF0000"/>
              </a:solidFill>
              <a:latin typeface="Times New Roman" panose="02020603050405020304" pitchFamily="18" charset="0"/>
              <a:cs typeface="Times New Roman" panose="02020603050405020304" pitchFamily="18" charset="0"/>
            </a:endParaRPr>
          </a:p>
          <a:p>
            <a:pPr marL="0" indent="0">
              <a:buNone/>
            </a:pPr>
            <a:r>
              <a:rPr lang="ru-RU" sz="12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Украина </a:t>
            </a:r>
            <a:r>
              <a:rPr lang="ru-RU" sz="2400" dirty="0" err="1">
                <a:latin typeface="Times New Roman" panose="02020603050405020304" pitchFamily="18" charset="0"/>
                <a:cs typeface="Times New Roman" panose="02020603050405020304" pitchFamily="18" charset="0"/>
              </a:rPr>
              <a:t>элинде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дагы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биздин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атактуу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акыныбыз</a:t>
            </a:r>
            <a:r>
              <a:rPr lang="ru-RU" sz="2400" dirty="0">
                <a:latin typeface="Times New Roman" panose="02020603050405020304" pitchFamily="18" charset="0"/>
                <a:cs typeface="Times New Roman" panose="02020603050405020304" pitchFamily="18" charset="0"/>
              </a:rPr>
              <a:t> Токтогул </a:t>
            </a:r>
            <a:r>
              <a:rPr lang="ru-RU" sz="2400" dirty="0" err="1">
                <a:latin typeface="Times New Roman" panose="02020603050405020304" pitchFamily="18" charset="0"/>
                <a:cs typeface="Times New Roman" panose="02020603050405020304" pitchFamily="18" charset="0"/>
              </a:rPr>
              <a:t>Сатылганов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сыяктуу</a:t>
            </a:r>
            <a:r>
              <a:rPr lang="ru-RU" sz="2400" dirty="0">
                <a:latin typeface="Times New Roman" panose="02020603050405020304" pitchFamily="18" charset="0"/>
                <a:cs typeface="Times New Roman" panose="02020603050405020304" pitchFamily="18" charset="0"/>
              </a:rPr>
              <a:t> Тарас  Шевченко </a:t>
            </a:r>
            <a:r>
              <a:rPr lang="ru-RU" sz="2400" dirty="0" err="1">
                <a:latin typeface="Times New Roman" panose="02020603050405020304" pitchFamily="18" charset="0"/>
                <a:cs typeface="Times New Roman" panose="02020603050405020304" pitchFamily="18" charset="0"/>
              </a:rPr>
              <a:t>аттуу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адам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жашап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өткөн</a:t>
            </a:r>
            <a:r>
              <a:rPr lang="ru-RU" sz="2400" dirty="0">
                <a:latin typeface="Times New Roman" panose="02020603050405020304" pitchFamily="18" charset="0"/>
                <a:cs typeface="Times New Roman" panose="02020603050405020304" pitchFamily="18" charset="0"/>
              </a:rPr>
              <a:t>.</a:t>
            </a:r>
          </a:p>
          <a:p>
            <a:pPr marL="0" indent="0">
              <a:buNone/>
            </a:pP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Украин</a:t>
            </a:r>
            <a:r>
              <a:rPr lang="ru-RU" sz="2400" dirty="0">
                <a:latin typeface="Times New Roman" panose="02020603050405020304" pitchFamily="18" charset="0"/>
                <a:cs typeface="Times New Roman" panose="02020603050405020304" pitchFamily="18" charset="0"/>
              </a:rPr>
              <a:t> акыны, </a:t>
            </a:r>
            <a:r>
              <a:rPr lang="ru-RU" sz="2400" dirty="0" err="1">
                <a:latin typeface="Times New Roman" panose="02020603050405020304" pitchFamily="18" charset="0"/>
                <a:cs typeface="Times New Roman" panose="02020603050405020304" pitchFamily="18" charset="0"/>
              </a:rPr>
              <a:t>прозаиги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ойчул</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сүрөтчү</a:t>
            </a:r>
            <a:r>
              <a:rPr lang="ru-RU" sz="2400" dirty="0">
                <a:latin typeface="Times New Roman" panose="02020603050405020304" pitchFamily="18" charset="0"/>
                <a:cs typeface="Times New Roman" panose="02020603050405020304" pitchFamily="18" charset="0"/>
              </a:rPr>
              <a:t>, график, этнограф, </a:t>
            </a:r>
            <a:r>
              <a:rPr lang="ru-RU" sz="2400" dirty="0" err="1">
                <a:latin typeface="Times New Roman" panose="02020603050405020304" pitchFamily="18" charset="0"/>
                <a:cs typeface="Times New Roman" panose="02020603050405020304" pitchFamily="18" charset="0"/>
              </a:rPr>
              <a:t>коомдук</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ишмер</a:t>
            </a:r>
            <a:endParaRPr lang="ru-RU" sz="2400" dirty="0">
              <a:latin typeface="Times New Roman" panose="02020603050405020304" pitchFamily="18" charset="0"/>
              <a:cs typeface="Times New Roman" panose="02020603050405020304" pitchFamily="18" charset="0"/>
            </a:endParaRPr>
          </a:p>
          <a:p>
            <a:pPr marL="0" indent="0">
              <a:buNone/>
            </a:pPr>
            <a:r>
              <a:rPr lang="ru-RU" sz="2400" dirty="0">
                <a:latin typeface="Times New Roman" panose="02020603050405020304" pitchFamily="18" charset="0"/>
                <a:cs typeface="Times New Roman" panose="02020603050405020304" pitchFamily="18" charset="0"/>
              </a:rPr>
              <a:t>     Тарас Шевченко </a:t>
            </a:r>
            <a:r>
              <a:rPr lang="ru-RU" sz="2400" dirty="0" err="1">
                <a:latin typeface="Times New Roman" panose="02020603050405020304" pitchFamily="18" charset="0"/>
                <a:cs typeface="Times New Roman" panose="02020603050405020304" pitchFamily="18" charset="0"/>
              </a:rPr>
              <a:t>дагы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жашоосунда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көптөгөн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кыйынчылыктарды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көргөн</a:t>
            </a:r>
            <a:r>
              <a:rPr lang="ru-RU" sz="2400" dirty="0">
                <a:latin typeface="Times New Roman" panose="02020603050405020304" pitchFamily="18" charset="0"/>
                <a:cs typeface="Times New Roman" panose="02020603050405020304" pitchFamily="18" charset="0"/>
              </a:rPr>
              <a:t>. Ал </a:t>
            </a:r>
            <a:r>
              <a:rPr lang="ru-RU" sz="2400" dirty="0" err="1">
                <a:latin typeface="Times New Roman" panose="02020603050405020304" pitchFamily="18" charset="0"/>
                <a:cs typeface="Times New Roman" panose="02020603050405020304" pitchFamily="18" charset="0"/>
              </a:rPr>
              <a:t>өмүрүн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элине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жерине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арнап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көз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карандысыз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жана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эркиндик</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жашоо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үчүн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күрөшкөн</a:t>
            </a:r>
            <a:r>
              <a:rPr lang="ru-RU" sz="2400" dirty="0">
                <a:latin typeface="Times New Roman" panose="02020603050405020304" pitchFamily="18" charset="0"/>
                <a:cs typeface="Times New Roman" panose="02020603050405020304" pitchFamily="18" charset="0"/>
              </a:rPr>
              <a:t>. Тарас </a:t>
            </a:r>
            <a:r>
              <a:rPr lang="ru-RU" sz="2400" dirty="0" err="1">
                <a:latin typeface="Times New Roman" panose="02020603050405020304" pitchFamily="18" charset="0"/>
                <a:cs typeface="Times New Roman" panose="02020603050405020304" pitchFamily="18" charset="0"/>
              </a:rPr>
              <a:t>Шевченконун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чыгармалары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азыркы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күнгө</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чейин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окурмандар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тарабынан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бааланып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келет</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жана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биздин</a:t>
            </a:r>
            <a:r>
              <a:rPr lang="ru-RU" sz="2400" dirty="0">
                <a:latin typeface="Times New Roman" panose="02020603050405020304" pitchFamily="18" charset="0"/>
                <a:cs typeface="Times New Roman" panose="02020603050405020304" pitchFamily="18" charset="0"/>
              </a:rPr>
              <a:t> Токтогул </a:t>
            </a:r>
            <a:r>
              <a:rPr lang="ru-RU" sz="2400" dirty="0" err="1">
                <a:latin typeface="Times New Roman" panose="02020603050405020304" pitchFamily="18" charset="0"/>
                <a:cs typeface="Times New Roman" panose="02020603050405020304" pitchFamily="18" charset="0"/>
              </a:rPr>
              <a:t>Сатылганов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сыяктуу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окуу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жайларга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аты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коюлуп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айкелдери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орнотулган</a:t>
            </a:r>
            <a:r>
              <a:rPr lang="ru-RU" sz="2400" dirty="0">
                <a:latin typeface="Times New Roman" panose="02020603050405020304" pitchFamily="18" charset="0"/>
                <a:cs typeface="Times New Roman" panose="02020603050405020304" pitchFamily="18" charset="0"/>
              </a:rPr>
              <a:t>.</a:t>
            </a:r>
          </a:p>
          <a:p>
            <a:pPr marL="0" indent="0">
              <a:buNone/>
            </a:pPr>
            <a:r>
              <a:rPr lang="ru-RU" sz="2400" dirty="0">
                <a:latin typeface="Times New Roman" panose="02020603050405020304" pitchFamily="18" charset="0"/>
                <a:cs typeface="Times New Roman" panose="02020603050405020304" pitchFamily="18" charset="0"/>
              </a:rPr>
              <a:t>    </a:t>
            </a:r>
            <a:r>
              <a:rPr lang="ky-KG" sz="2400" dirty="0">
                <a:latin typeface="Times New Roman" panose="02020603050405020304" pitchFamily="18" charset="0"/>
                <a:cs typeface="Times New Roman" panose="02020603050405020304" pitchFamily="18" charset="0"/>
              </a:rPr>
              <a:t>Кыргыз  жана Украин элинин каада-салттарында, тарыхында, маданиятында жана тамак-аштарында окшоштуктары көп келет. Украин эли Кыргыз эли сыяктуу меймандос келишет.</a:t>
            </a:r>
          </a:p>
          <a:p>
            <a:pPr marL="0" indent="0">
              <a:buNone/>
            </a:pPr>
            <a:endParaRPr lang="ru-RU" sz="500" dirty="0"/>
          </a:p>
          <a:p>
            <a:endParaRPr lang="ru-RU" sz="500" dirty="0"/>
          </a:p>
        </p:txBody>
      </p:sp>
    </p:spTree>
    <p:extLst>
      <p:ext uri="{BB962C8B-B14F-4D97-AF65-F5344CB8AC3E}">
        <p14:creationId xmlns:p14="http://schemas.microsoft.com/office/powerpoint/2010/main" val="37192217"/>
      </p:ext>
    </p:extLst>
  </p:cSld>
  <p:clrMapOvr>
    <a:masterClrMapping/>
  </p:clrMapOvr>
  <mc:AlternateContent xmlns:mc="http://schemas.openxmlformats.org/markup-compatibility/2006" xmlns:p14="http://schemas.microsoft.com/office/powerpoint/2010/main">
    <mc:Choice Requires="p14">
      <p:transition p14:dur="300">
        <p:cover/>
      </p:transition>
    </mc:Choice>
    <mc:Fallback xmlns="">
      <p:transition>
        <p:cover/>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5384800"/>
            <a:ext cx="2941621" cy="3979392"/>
          </a:xfrm>
          <a:prstGeom prst="rect">
            <a:avLst/>
          </a:prstGeom>
        </p:spPr>
      </p:pic>
      <p:pic>
        <p:nvPicPr>
          <p:cNvPr id="5" name="Рисунок 4"/>
          <p:cNvPicPr>
            <a:picLocks noChangeAspect="1"/>
          </p:cNvPicPr>
          <p:nvPr/>
        </p:nvPicPr>
        <p:blipFill>
          <a:blip r:embed="rId3"/>
          <a:stretch>
            <a:fillRect/>
          </a:stretch>
        </p:blipFill>
        <p:spPr>
          <a:xfrm>
            <a:off x="3454203" y="5282041"/>
            <a:ext cx="2996856" cy="4623959"/>
          </a:xfrm>
          <a:prstGeom prst="rect">
            <a:avLst/>
          </a:prstGeom>
          <a:effectLst>
            <a:softEdge rad="317500"/>
          </a:effectLst>
        </p:spPr>
      </p:pic>
      <p:pic>
        <p:nvPicPr>
          <p:cNvPr id="7" name="Рисунок 6"/>
          <p:cNvPicPr>
            <a:picLocks noChangeAspect="1"/>
          </p:cNvPicPr>
          <p:nvPr/>
        </p:nvPicPr>
        <p:blipFill>
          <a:blip r:embed="rId4"/>
          <a:stretch>
            <a:fillRect/>
          </a:stretch>
        </p:blipFill>
        <p:spPr>
          <a:xfrm>
            <a:off x="3904301" y="753966"/>
            <a:ext cx="2546758" cy="3469691"/>
          </a:xfrm>
          <a:prstGeom prst="rect">
            <a:avLst/>
          </a:prstGeom>
          <a:effectLst>
            <a:softEdge rad="635000"/>
          </a:effectLst>
        </p:spPr>
      </p:pic>
      <p:pic>
        <p:nvPicPr>
          <p:cNvPr id="9" name="Рисунок 8"/>
          <p:cNvPicPr>
            <a:picLocks noChangeAspect="1"/>
          </p:cNvPicPr>
          <p:nvPr/>
        </p:nvPicPr>
        <p:blipFill>
          <a:blip r:embed="rId5"/>
          <a:stretch>
            <a:fillRect/>
          </a:stretch>
        </p:blipFill>
        <p:spPr>
          <a:xfrm>
            <a:off x="591416" y="868897"/>
            <a:ext cx="1793624" cy="3354760"/>
          </a:xfrm>
          <a:prstGeom prst="rect">
            <a:avLst/>
          </a:prstGeom>
        </p:spPr>
      </p:pic>
      <p:sp>
        <p:nvSpPr>
          <p:cNvPr id="11" name="TextBox 10"/>
          <p:cNvSpPr txBox="1"/>
          <p:nvPr/>
        </p:nvSpPr>
        <p:spPr>
          <a:xfrm>
            <a:off x="404645" y="96761"/>
            <a:ext cx="6046414" cy="461665"/>
          </a:xfrm>
          <a:prstGeom prst="rect">
            <a:avLst/>
          </a:prstGeom>
          <a:noFill/>
        </p:spPr>
        <p:txBody>
          <a:bodyPr wrap="square" rtlCol="0">
            <a:spAutoFit/>
          </a:bodyPr>
          <a:lstStyle/>
          <a:p>
            <a:pPr algn="ctr"/>
            <a:r>
              <a:rPr lang="ky-KG" sz="2400" b="1" i="1" u="sng" dirty="0">
                <a:solidFill>
                  <a:srgbClr val="7030A0"/>
                </a:solidFill>
                <a:latin typeface="Times New Roman" panose="02020603050405020304" pitchFamily="18" charset="0"/>
                <a:cs typeface="Times New Roman" panose="02020603050405020304" pitchFamily="18" charset="0"/>
              </a:rPr>
              <a:t>Кыргыз аялдарынын улуттук кийимдери</a:t>
            </a:r>
            <a:endParaRPr lang="ru-RU" sz="2400" b="1" i="1" u="sng" dirty="0">
              <a:solidFill>
                <a:srgbClr val="7030A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0" y="4303295"/>
            <a:ext cx="6574973" cy="461665"/>
          </a:xfrm>
          <a:prstGeom prst="rect">
            <a:avLst/>
          </a:prstGeom>
          <a:noFill/>
        </p:spPr>
        <p:txBody>
          <a:bodyPr wrap="square" rtlCol="0">
            <a:spAutoFit/>
          </a:bodyPr>
          <a:lstStyle/>
          <a:p>
            <a:pPr algn="ctr"/>
            <a:r>
              <a:rPr lang="ky-KG" sz="2400" b="1" i="1" u="sng" dirty="0">
                <a:solidFill>
                  <a:srgbClr val="7030A0"/>
                </a:solidFill>
                <a:latin typeface="Times New Roman" panose="02020603050405020304" pitchFamily="18" charset="0"/>
                <a:cs typeface="Times New Roman" panose="02020603050405020304" pitchFamily="18" charset="0"/>
              </a:rPr>
              <a:t>Украин аялдарынын улуттук кийимдери</a:t>
            </a:r>
            <a:endParaRPr lang="ru-RU" sz="2400" b="1" dirty="0"/>
          </a:p>
        </p:txBody>
      </p:sp>
    </p:spTree>
    <p:extLst>
      <p:ext uri="{BB962C8B-B14F-4D97-AF65-F5344CB8AC3E}">
        <p14:creationId xmlns:p14="http://schemas.microsoft.com/office/powerpoint/2010/main" val="446649206"/>
      </p:ext>
    </p:extLst>
  </p:cSld>
  <p:clrMapOvr>
    <a:masterClrMapping/>
  </p:clrMapOvr>
  <mc:AlternateContent xmlns:mc="http://schemas.openxmlformats.org/markup-compatibility/2006" xmlns:p14="http://schemas.microsoft.com/office/powerpoint/2010/main">
    <mc:Choice Requires="p14">
      <p:transition p14:dur="150">
        <p:cover/>
      </p:transition>
    </mc:Choice>
    <mc:Fallback xmlns="">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0" y="475379"/>
            <a:ext cx="4670472" cy="2539385"/>
          </a:xfrm>
          <a:prstGeom prst="rect">
            <a:avLst/>
          </a:prstGeom>
        </p:spPr>
      </p:pic>
      <p:sp>
        <p:nvSpPr>
          <p:cNvPr id="11" name="TextBox 10"/>
          <p:cNvSpPr txBox="1"/>
          <p:nvPr/>
        </p:nvSpPr>
        <p:spPr>
          <a:xfrm>
            <a:off x="458741" y="5119834"/>
            <a:ext cx="6232346" cy="646331"/>
          </a:xfrm>
          <a:prstGeom prst="rect">
            <a:avLst/>
          </a:prstGeom>
          <a:noFill/>
        </p:spPr>
        <p:txBody>
          <a:bodyPr wrap="square" rtlCol="0">
            <a:spAutoFit/>
          </a:bodyPr>
          <a:lstStyle/>
          <a:p>
            <a:r>
              <a:rPr lang="ky-KG" sz="3600" b="1" i="1" u="sng" dirty="0">
                <a:solidFill>
                  <a:srgbClr val="7030A0"/>
                </a:solidFill>
                <a:latin typeface="Times New Roman" panose="02020603050405020304" pitchFamily="18" charset="0"/>
                <a:cs typeface="Times New Roman" panose="02020603050405020304" pitchFamily="18" charset="0"/>
              </a:rPr>
              <a:t>Украина элинин саймалары</a:t>
            </a:r>
            <a:endParaRPr lang="ru-RU" sz="3600" b="1" i="1" u="sng" dirty="0">
              <a:solidFill>
                <a:srgbClr val="7030A0"/>
              </a:solidFill>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a:blip r:embed="rId4"/>
          <a:stretch>
            <a:fillRect/>
          </a:stretch>
        </p:blipFill>
        <p:spPr>
          <a:xfrm>
            <a:off x="2094322" y="2414466"/>
            <a:ext cx="4763678" cy="2705368"/>
          </a:xfrm>
          <a:prstGeom prst="rect">
            <a:avLst/>
          </a:prstGeom>
        </p:spPr>
      </p:pic>
      <p:sp>
        <p:nvSpPr>
          <p:cNvPr id="13" name="TextBox 12"/>
          <p:cNvSpPr txBox="1"/>
          <p:nvPr/>
        </p:nvSpPr>
        <p:spPr>
          <a:xfrm>
            <a:off x="371654" y="0"/>
            <a:ext cx="6319432" cy="584775"/>
          </a:xfrm>
          <a:prstGeom prst="rect">
            <a:avLst/>
          </a:prstGeom>
          <a:noFill/>
        </p:spPr>
        <p:txBody>
          <a:bodyPr wrap="square" rtlCol="0">
            <a:spAutoFit/>
          </a:bodyPr>
          <a:lstStyle/>
          <a:p>
            <a:r>
              <a:rPr lang="ky-KG" sz="3200" b="1" i="1" u="sng" dirty="0">
                <a:solidFill>
                  <a:srgbClr val="7030A0"/>
                </a:solidFill>
                <a:latin typeface="Times New Roman" panose="02020603050405020304" pitchFamily="18" charset="0"/>
                <a:cs typeface="Times New Roman" panose="02020603050405020304" pitchFamily="18" charset="0"/>
              </a:rPr>
              <a:t>Кыргыздын сайма туш кийиздери</a:t>
            </a:r>
            <a:endParaRPr lang="ru-RU" sz="3200" b="1" i="1" u="sng" dirty="0">
              <a:solidFill>
                <a:srgbClr val="7030A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5"/>
          <a:stretch>
            <a:fillRect/>
          </a:stretch>
        </p:blipFill>
        <p:spPr>
          <a:xfrm>
            <a:off x="303347" y="6053002"/>
            <a:ext cx="2695076" cy="3403065"/>
          </a:xfrm>
          <a:prstGeom prst="rect">
            <a:avLst/>
          </a:prstGeom>
        </p:spPr>
      </p:pic>
      <p:pic>
        <p:nvPicPr>
          <p:cNvPr id="3" name="Рисунок 2"/>
          <p:cNvPicPr>
            <a:picLocks noChangeAspect="1"/>
          </p:cNvPicPr>
          <p:nvPr/>
        </p:nvPicPr>
        <p:blipFill>
          <a:blip r:embed="rId6"/>
          <a:stretch>
            <a:fillRect/>
          </a:stretch>
        </p:blipFill>
        <p:spPr>
          <a:xfrm>
            <a:off x="3887677" y="6286403"/>
            <a:ext cx="2411523" cy="3169664"/>
          </a:xfrm>
          <a:prstGeom prst="rect">
            <a:avLst/>
          </a:prstGeom>
        </p:spPr>
      </p:pic>
    </p:spTree>
    <p:custDataLst>
      <p:tags r:id="rId1"/>
    </p:custDataLst>
    <p:extLst>
      <p:ext uri="{BB962C8B-B14F-4D97-AF65-F5344CB8AC3E}">
        <p14:creationId xmlns:p14="http://schemas.microsoft.com/office/powerpoint/2010/main" val="2014625034"/>
      </p:ext>
    </p:extLst>
  </p:cSld>
  <p:clrMapOvr>
    <a:masterClrMapping/>
  </p:clrMapOvr>
  <mc:AlternateContent xmlns:mc="http://schemas.openxmlformats.org/markup-compatibility/2006" xmlns:p14="http://schemas.microsoft.com/office/powerpoint/2010/main">
    <mc:Choice Requires="p14">
      <p:transition p14:dur="150">
        <p:cover/>
      </p:transition>
    </mc:Choice>
    <mc:Fallback xmlns="">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01918" y="2119087"/>
            <a:ext cx="6431111" cy="6473370"/>
          </a:xfrm>
          <a:prstGeom prst="rect">
            <a:avLst/>
          </a:prstGeom>
        </p:spPr>
      </p:pic>
      <p:sp>
        <p:nvSpPr>
          <p:cNvPr id="3" name="TextBox 2"/>
          <p:cNvSpPr txBox="1"/>
          <p:nvPr/>
        </p:nvSpPr>
        <p:spPr>
          <a:xfrm>
            <a:off x="101600" y="177191"/>
            <a:ext cx="6531429" cy="1200329"/>
          </a:xfrm>
          <a:prstGeom prst="rect">
            <a:avLst/>
          </a:prstGeom>
          <a:noFill/>
        </p:spPr>
        <p:txBody>
          <a:bodyPr wrap="square" rtlCol="0">
            <a:spAutoFit/>
          </a:bodyPr>
          <a:lstStyle/>
          <a:p>
            <a:pPr algn="ctr"/>
            <a:r>
              <a:rPr lang="ky-KG" sz="3600" dirty="0">
                <a:solidFill>
                  <a:srgbClr val="7030A0"/>
                </a:solidFill>
                <a:latin typeface="Times New Roman" panose="02020603050405020304" pitchFamily="18" charset="0"/>
                <a:cs typeface="Times New Roman" panose="02020603050405020304" pitchFamily="18" charset="0"/>
              </a:rPr>
              <a:t>Элдердин достугу-эне тилинде</a:t>
            </a:r>
          </a:p>
          <a:p>
            <a:pPr algn="ctr"/>
            <a:r>
              <a:rPr lang="ky-KG" sz="3600" dirty="0">
                <a:solidFill>
                  <a:srgbClr val="7030A0"/>
                </a:solidFill>
                <a:latin typeface="Times New Roman" panose="02020603050405020304" pitchFamily="18" charset="0"/>
                <a:cs typeface="Times New Roman" panose="02020603050405020304" pitchFamily="18" charset="0"/>
              </a:rPr>
              <a:t>Дружба народу-р</a:t>
            </a:r>
            <a:r>
              <a:rPr lang="en-US" sz="3600" dirty="0" err="1">
                <a:solidFill>
                  <a:srgbClr val="7030A0"/>
                </a:solidFill>
                <a:latin typeface="Times New Roman" panose="02020603050405020304" pitchFamily="18" charset="0"/>
                <a:cs typeface="Times New Roman" panose="02020603050405020304" pitchFamily="18" charset="0"/>
              </a:rPr>
              <a:t>i</a:t>
            </a:r>
            <a:r>
              <a:rPr lang="ky-KG" sz="3600" dirty="0">
                <a:solidFill>
                  <a:srgbClr val="7030A0"/>
                </a:solidFill>
                <a:latin typeface="Times New Roman" panose="02020603050405020304" pitchFamily="18" charset="0"/>
                <a:cs typeface="Times New Roman" panose="02020603050405020304" pitchFamily="18" charset="0"/>
              </a:rPr>
              <a:t>дно</a:t>
            </a:r>
            <a:r>
              <a:rPr lang="en-US" sz="3600" dirty="0" err="1">
                <a:solidFill>
                  <a:srgbClr val="7030A0"/>
                </a:solidFill>
                <a:latin typeface="Times New Roman" panose="02020603050405020304" pitchFamily="18" charset="0"/>
                <a:cs typeface="Times New Roman" panose="02020603050405020304" pitchFamily="18" charset="0"/>
              </a:rPr>
              <a:t>i</a:t>
            </a:r>
            <a:r>
              <a:rPr lang="ky-KG" sz="3600" dirty="0">
                <a:solidFill>
                  <a:srgbClr val="7030A0"/>
                </a:solidFill>
                <a:latin typeface="Times New Roman" panose="02020603050405020304" pitchFamily="18" charset="0"/>
                <a:cs typeface="Times New Roman" panose="02020603050405020304" pitchFamily="18" charset="0"/>
              </a:rPr>
              <a:t> мов</a:t>
            </a:r>
            <a:r>
              <a:rPr lang="en-US" sz="3600" dirty="0" err="1">
                <a:solidFill>
                  <a:srgbClr val="7030A0"/>
                </a:solidFill>
                <a:latin typeface="Times New Roman" panose="02020603050405020304" pitchFamily="18" charset="0"/>
                <a:cs typeface="Times New Roman" panose="02020603050405020304" pitchFamily="18" charset="0"/>
              </a:rPr>
              <a:t>i</a:t>
            </a:r>
            <a:endParaRPr lang="ru-RU"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3256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507" y="0"/>
            <a:ext cx="6195550" cy="9941183"/>
          </a:xfrm>
          <a:prstGeom prst="rect">
            <a:avLst/>
          </a:prstGeom>
          <a:noFill/>
        </p:spPr>
        <p:txBody>
          <a:bodyPr wrap="square" rtlCol="0">
            <a:spAutoFit/>
          </a:bodyPr>
          <a:lstStyle/>
          <a:p>
            <a:pPr algn="ctr"/>
            <a:r>
              <a:rPr lang="ky-KG" sz="2000" dirty="0">
                <a:latin typeface="Times New Roman" panose="02020603050405020304" pitchFamily="18" charset="0"/>
                <a:cs typeface="Times New Roman" panose="02020603050405020304" pitchFamily="18" charset="0"/>
              </a:rPr>
              <a:t>Кортунду</a:t>
            </a:r>
          </a:p>
          <a:p>
            <a:endParaRPr lang="ky-KG" sz="2000" dirty="0">
              <a:latin typeface="Times New Roman" panose="02020603050405020304" pitchFamily="18" charset="0"/>
              <a:cs typeface="Times New Roman" panose="02020603050405020304" pitchFamily="18" charset="0"/>
            </a:endParaRPr>
          </a:p>
          <a:p>
            <a:r>
              <a:rPr lang="ky-KG" sz="2000" dirty="0">
                <a:latin typeface="Times New Roman" panose="02020603050405020304" pitchFamily="18" charset="0"/>
                <a:cs typeface="Times New Roman" panose="02020603050405020304" pitchFamily="18" charset="0"/>
              </a:rPr>
              <a:t>Бул долбоорду изилдөөдө мен төмөндөгүдөй жыйынтыкка келдим:</a:t>
            </a:r>
          </a:p>
          <a:p>
            <a:r>
              <a:rPr lang="ky-KG" sz="2000" dirty="0">
                <a:latin typeface="Times New Roman" panose="02020603050405020304" pitchFamily="18" charset="0"/>
                <a:cs typeface="Times New Roman" panose="02020603050405020304" pitchFamily="18" charset="0"/>
              </a:rPr>
              <a:t> Украина эли меймандостугу, маданияты, ыр, бийлегендери менен биздин кыргыз элине окшош келишет. Кийим- кечелери кол өнөрчүлүгү, үрп-адаттары, балага байланыштуу каада-салттарында окшоштуктар көп келет экен. Мен буга чейин кыргыздардын окшоштугу түрк элдери менен гана окшош деп ойлонуп, байланыштырып келгем. Көрсө славян элдери тагыраак айтканда, Украина эли менен окшоштуктары да  бар экенин билдим.</a:t>
            </a:r>
          </a:p>
          <a:p>
            <a:r>
              <a:rPr lang="ky-KG" sz="2000" dirty="0">
                <a:latin typeface="Times New Roman" panose="02020603050405020304" pitchFamily="18" charset="0"/>
                <a:cs typeface="Times New Roman" panose="02020603050405020304" pitchFamily="18" charset="0"/>
              </a:rPr>
              <a:t>     Менин негизги басымдуулук менен караганым жана кызыкканым- кол өнөрчүлүгү жана улуттук кийимдери болду . Улуттук кийими сайма  кийимдер  болуп эсептелет. Майрамдарда, даталуу күндөрдө  көчөгө жасанып чыкканда улуттук сайма кийимдерин кийишет. </a:t>
            </a:r>
          </a:p>
          <a:p>
            <a:r>
              <a:rPr lang="ky-KG" sz="2000" dirty="0">
                <a:latin typeface="Times New Roman" panose="02020603050405020304" pitchFamily="18" charset="0"/>
                <a:cs typeface="Times New Roman" panose="02020603050405020304" pitchFamily="18" charset="0"/>
              </a:rPr>
              <a:t>     Дагы бир өзгөчөлүгү </a:t>
            </a:r>
            <a:r>
              <a:rPr lang="ru-RU" sz="2000" dirty="0" err="1">
                <a:latin typeface="Times New Roman" panose="02020603050405020304" pitchFamily="18" charset="0"/>
                <a:cs typeface="Times New Roman" panose="02020603050405020304" pitchFamily="18" charset="0"/>
              </a:rPr>
              <a:t>украин</a:t>
            </a:r>
            <a:r>
              <a:rPr lang="ru-RU" sz="2000" dirty="0">
                <a:latin typeface="Times New Roman" panose="02020603050405020304" pitchFamily="18" charset="0"/>
                <a:cs typeface="Times New Roman" panose="02020603050405020304" pitchFamily="18" charset="0"/>
              </a:rPr>
              <a:t> акыны, </a:t>
            </a:r>
            <a:r>
              <a:rPr lang="ru-RU" sz="2000" dirty="0" err="1">
                <a:latin typeface="Times New Roman" panose="02020603050405020304" pitchFamily="18" charset="0"/>
                <a:cs typeface="Times New Roman" panose="02020603050405020304" pitchFamily="18" charset="0"/>
              </a:rPr>
              <a:t>прозаиги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ойчул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сүрөтчү</a:t>
            </a:r>
            <a:r>
              <a:rPr lang="ru-RU" sz="2000" dirty="0">
                <a:latin typeface="Times New Roman" panose="02020603050405020304" pitchFamily="18" charset="0"/>
                <a:cs typeface="Times New Roman" panose="02020603050405020304" pitchFamily="18" charset="0"/>
              </a:rPr>
              <a:t>, график, этнограф, </a:t>
            </a:r>
            <a:r>
              <a:rPr lang="ru-RU" sz="2000" dirty="0" err="1">
                <a:latin typeface="Times New Roman" panose="02020603050405020304" pitchFamily="18" charset="0"/>
                <a:cs typeface="Times New Roman" panose="02020603050405020304" pitchFamily="18" charset="0"/>
              </a:rPr>
              <a:t>коомдук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ишмер</a:t>
            </a:r>
            <a:r>
              <a:rPr lang="ky-KG" sz="2000" dirty="0">
                <a:latin typeface="Times New Roman" panose="02020603050405020304" pitchFamily="18" charset="0"/>
                <a:cs typeface="Times New Roman" panose="02020603050405020304" pitchFamily="18" charset="0"/>
              </a:rPr>
              <a:t> Тарас Шевченконун сүрөтү элчиликте да, диаспорада да илинип турганы кызыктырды жана менде, «Биздин чет малекеттердеги элчиликтерде да залкар жазуучубуздун сүрөтү илинип турат болду бекен»,  деген ой келди.</a:t>
            </a:r>
          </a:p>
          <a:p>
            <a:r>
              <a:rPr lang="ky-KG" sz="2000" dirty="0">
                <a:latin typeface="Times New Roman" panose="02020603050405020304" pitchFamily="18" charset="0"/>
                <a:cs typeface="Times New Roman" panose="02020603050405020304" pitchFamily="18" charset="0"/>
              </a:rPr>
              <a:t>     Тилдик өзгөчөлүгүндөгү алардын айрым сөздөрүнүн окшоштугу мени кызыктырды. Шаарларынын кооздугу архитектурасы жакты,  келечекте Украинага барып өз көзүм менен көрүүнү максат коюу менен бүгүнкү долбоорду аяктадым</a:t>
            </a:r>
          </a:p>
          <a:p>
            <a:endParaRPr lang="ru-RU" sz="2000" dirty="0"/>
          </a:p>
        </p:txBody>
      </p:sp>
    </p:spTree>
    <p:extLst>
      <p:ext uri="{BB962C8B-B14F-4D97-AF65-F5344CB8AC3E}">
        <p14:creationId xmlns:p14="http://schemas.microsoft.com/office/powerpoint/2010/main" val="27917484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293" y="514642"/>
            <a:ext cx="5925207" cy="9017853"/>
          </a:xfrm>
          <a:prstGeom prst="rect">
            <a:avLst/>
          </a:prstGeom>
          <a:noFill/>
        </p:spPr>
        <p:txBody>
          <a:bodyPr wrap="square" rtlCol="0">
            <a:spAutoFit/>
          </a:bodyPr>
          <a:lstStyle/>
          <a:p>
            <a:r>
              <a:rPr lang="ky-KG" sz="2500" b="1" dirty="0">
                <a:solidFill>
                  <a:srgbClr val="FF0000"/>
                </a:solidFill>
                <a:latin typeface="Times New Roman" panose="02020603050405020304" pitchFamily="18" charset="0"/>
                <a:cs typeface="Times New Roman" panose="02020603050405020304" pitchFamily="18" charset="0"/>
              </a:rPr>
              <a:t>Мазмуну</a:t>
            </a:r>
          </a:p>
          <a:p>
            <a:r>
              <a:rPr lang="ky-KG" sz="2500" b="1" dirty="0">
                <a:solidFill>
                  <a:srgbClr val="0070C0"/>
                </a:solidFill>
                <a:latin typeface="Times New Roman" panose="02020603050405020304" pitchFamily="18" charset="0"/>
                <a:cs typeface="Times New Roman" panose="02020603050405020304" pitchFamily="18" charset="0"/>
              </a:rPr>
              <a:t>Киришүү</a:t>
            </a:r>
          </a:p>
          <a:p>
            <a:endParaRPr lang="ky-KG" sz="2500" b="1" dirty="0">
              <a:solidFill>
                <a:srgbClr val="0070C0"/>
              </a:solidFill>
              <a:latin typeface="Times New Roman" panose="02020603050405020304" pitchFamily="18" charset="0"/>
              <a:cs typeface="Times New Roman" panose="02020603050405020304" pitchFamily="18" charset="0"/>
            </a:endParaRPr>
          </a:p>
          <a:p>
            <a:r>
              <a:rPr lang="ky-KG" sz="2500" b="1" dirty="0">
                <a:solidFill>
                  <a:srgbClr val="0070C0"/>
                </a:solidFill>
                <a:latin typeface="Times New Roman" panose="02020603050405020304" pitchFamily="18" charset="0"/>
                <a:cs typeface="Times New Roman" panose="02020603050405020304" pitchFamily="18" charset="0"/>
              </a:rPr>
              <a:t>Саламдашуу</a:t>
            </a:r>
          </a:p>
          <a:p>
            <a:endParaRPr lang="ky-KG" sz="2500" b="1" dirty="0">
              <a:solidFill>
                <a:srgbClr val="0070C0"/>
              </a:solidFill>
              <a:latin typeface="Times New Roman" panose="02020603050405020304" pitchFamily="18" charset="0"/>
              <a:cs typeface="Times New Roman" panose="02020603050405020304" pitchFamily="18" charset="0"/>
            </a:endParaRPr>
          </a:p>
          <a:p>
            <a:r>
              <a:rPr lang="ru-RU" sz="2500" b="1" dirty="0" err="1">
                <a:solidFill>
                  <a:srgbClr val="0070C0"/>
                </a:solidFill>
                <a:latin typeface="Times New Roman" panose="02020603050405020304" pitchFamily="18" charset="0"/>
                <a:cs typeface="Times New Roman" panose="02020603050405020304" pitchFamily="18" charset="0"/>
              </a:rPr>
              <a:t>Тарыхы</a:t>
            </a:r>
            <a:r>
              <a:rPr lang="ru-RU" sz="2500" b="1" dirty="0">
                <a:solidFill>
                  <a:srgbClr val="0070C0"/>
                </a:solidFill>
                <a:latin typeface="Times New Roman" panose="02020603050405020304" pitchFamily="18" charset="0"/>
                <a:cs typeface="Times New Roman" panose="02020603050405020304" pitchFamily="18" charset="0"/>
              </a:rPr>
              <a:t>, </a:t>
            </a:r>
            <a:r>
              <a:rPr lang="ru-RU" sz="2500" b="1" dirty="0" err="1">
                <a:solidFill>
                  <a:srgbClr val="0070C0"/>
                </a:solidFill>
                <a:latin typeface="Times New Roman" panose="02020603050405020304" pitchFamily="18" charset="0"/>
                <a:cs typeface="Times New Roman" panose="02020603050405020304" pitchFamily="18" charset="0"/>
              </a:rPr>
              <a:t>маданияты</a:t>
            </a:r>
            <a:r>
              <a:rPr lang="ru-RU" sz="2500" b="1" dirty="0">
                <a:solidFill>
                  <a:srgbClr val="0070C0"/>
                </a:solidFill>
                <a:latin typeface="Times New Roman" panose="02020603050405020304" pitchFamily="18" charset="0"/>
                <a:cs typeface="Times New Roman" panose="02020603050405020304" pitchFamily="18" charset="0"/>
              </a:rPr>
              <a:t> </a:t>
            </a:r>
            <a:r>
              <a:rPr lang="ru-RU" sz="2500" b="1" dirty="0" err="1">
                <a:solidFill>
                  <a:srgbClr val="0070C0"/>
                </a:solidFill>
                <a:latin typeface="Times New Roman" panose="02020603050405020304" pitchFamily="18" charset="0"/>
                <a:cs typeface="Times New Roman" panose="02020603050405020304" pitchFamily="18" charset="0"/>
              </a:rPr>
              <a:t>жана</a:t>
            </a:r>
            <a:r>
              <a:rPr lang="ru-RU" sz="2500" b="1" dirty="0">
                <a:solidFill>
                  <a:srgbClr val="0070C0"/>
                </a:solidFill>
                <a:latin typeface="Times New Roman" panose="02020603050405020304" pitchFamily="18" charset="0"/>
                <a:cs typeface="Times New Roman" panose="02020603050405020304" pitchFamily="18" charset="0"/>
              </a:rPr>
              <a:t> тили</a:t>
            </a:r>
          </a:p>
          <a:p>
            <a:endParaRPr lang="ru-RU" sz="2500" b="1" dirty="0">
              <a:solidFill>
                <a:srgbClr val="0070C0"/>
              </a:solidFill>
              <a:latin typeface="Times New Roman" panose="02020603050405020304" pitchFamily="18" charset="0"/>
              <a:cs typeface="Times New Roman" panose="02020603050405020304" pitchFamily="18" charset="0"/>
            </a:endParaRPr>
          </a:p>
          <a:p>
            <a:r>
              <a:rPr lang="ru-RU" sz="2500" b="1" dirty="0" err="1">
                <a:solidFill>
                  <a:srgbClr val="0070C0"/>
                </a:solidFill>
                <a:latin typeface="Times New Roman" panose="02020603050405020304" pitchFamily="18" charset="0"/>
                <a:cs typeface="Times New Roman" panose="02020603050405020304" pitchFamily="18" charset="0"/>
              </a:rPr>
              <a:t>Салттары</a:t>
            </a:r>
            <a:endParaRPr lang="ru-RU" sz="2500" b="1" dirty="0">
              <a:solidFill>
                <a:srgbClr val="0070C0"/>
              </a:solidFill>
              <a:latin typeface="Times New Roman" panose="02020603050405020304" pitchFamily="18" charset="0"/>
              <a:cs typeface="Times New Roman" panose="02020603050405020304" pitchFamily="18" charset="0"/>
            </a:endParaRPr>
          </a:p>
          <a:p>
            <a:endParaRPr lang="ru-RU" sz="2500" b="1" dirty="0">
              <a:solidFill>
                <a:srgbClr val="0070C0"/>
              </a:solidFill>
              <a:latin typeface="Times New Roman" panose="02020603050405020304" pitchFamily="18" charset="0"/>
              <a:cs typeface="Times New Roman" panose="02020603050405020304" pitchFamily="18" charset="0"/>
            </a:endParaRPr>
          </a:p>
          <a:p>
            <a:r>
              <a:rPr lang="ru-RU" sz="2500" b="1" dirty="0" err="1">
                <a:solidFill>
                  <a:srgbClr val="0070C0"/>
                </a:solidFill>
                <a:latin typeface="Times New Roman" panose="02020603050405020304" pitchFamily="18" charset="0"/>
                <a:cs typeface="Times New Roman" panose="02020603050405020304" pitchFamily="18" charset="0"/>
              </a:rPr>
              <a:t>Балдарга</a:t>
            </a:r>
            <a:r>
              <a:rPr lang="ru-RU" sz="2500" b="1" dirty="0">
                <a:solidFill>
                  <a:srgbClr val="0070C0"/>
                </a:solidFill>
                <a:latin typeface="Times New Roman" panose="02020603050405020304" pitchFamily="18" charset="0"/>
                <a:cs typeface="Times New Roman" panose="02020603050405020304" pitchFamily="18" charset="0"/>
              </a:rPr>
              <a:t> </a:t>
            </a:r>
            <a:r>
              <a:rPr lang="ru-RU" sz="2500" b="1" dirty="0" err="1">
                <a:solidFill>
                  <a:srgbClr val="0070C0"/>
                </a:solidFill>
                <a:latin typeface="Times New Roman" panose="02020603050405020304" pitchFamily="18" charset="0"/>
                <a:cs typeface="Times New Roman" panose="02020603050405020304" pitchFamily="18" charset="0"/>
              </a:rPr>
              <a:t>байланыштуу</a:t>
            </a:r>
            <a:r>
              <a:rPr lang="ru-RU" sz="2500" b="1" dirty="0">
                <a:solidFill>
                  <a:srgbClr val="0070C0"/>
                </a:solidFill>
                <a:latin typeface="Times New Roman" panose="02020603050405020304" pitchFamily="18" charset="0"/>
                <a:cs typeface="Times New Roman" panose="02020603050405020304" pitchFamily="18" charset="0"/>
              </a:rPr>
              <a:t> </a:t>
            </a:r>
            <a:r>
              <a:rPr lang="ru-RU" sz="2500" b="1" dirty="0" err="1">
                <a:solidFill>
                  <a:srgbClr val="0070C0"/>
                </a:solidFill>
                <a:latin typeface="Times New Roman" panose="02020603050405020304" pitchFamily="18" charset="0"/>
                <a:cs typeface="Times New Roman" panose="02020603050405020304" pitchFamily="18" charset="0"/>
              </a:rPr>
              <a:t>каада-салттары</a:t>
            </a:r>
            <a:endParaRPr lang="ru-RU" sz="2500" b="1" dirty="0">
              <a:solidFill>
                <a:srgbClr val="0070C0"/>
              </a:solidFill>
              <a:latin typeface="Times New Roman" panose="02020603050405020304" pitchFamily="18" charset="0"/>
              <a:cs typeface="Times New Roman" panose="02020603050405020304" pitchFamily="18" charset="0"/>
            </a:endParaRPr>
          </a:p>
          <a:p>
            <a:endParaRPr lang="ru-RU" sz="2500" b="1" dirty="0">
              <a:solidFill>
                <a:srgbClr val="0070C0"/>
              </a:solidFill>
              <a:latin typeface="Times New Roman" panose="02020603050405020304" pitchFamily="18" charset="0"/>
              <a:cs typeface="Times New Roman" panose="02020603050405020304" pitchFamily="18" charset="0"/>
            </a:endParaRPr>
          </a:p>
          <a:p>
            <a:r>
              <a:rPr lang="ru-RU" sz="2500" b="1" dirty="0" err="1">
                <a:solidFill>
                  <a:srgbClr val="0070C0"/>
                </a:solidFill>
                <a:latin typeface="Times New Roman" panose="02020603050405020304" pitchFamily="18" charset="0"/>
                <a:cs typeface="Times New Roman" panose="02020603050405020304" pitchFamily="18" charset="0"/>
              </a:rPr>
              <a:t>Улуттук</a:t>
            </a:r>
            <a:r>
              <a:rPr lang="ru-RU" sz="2500" b="1" dirty="0">
                <a:solidFill>
                  <a:srgbClr val="0070C0"/>
                </a:solidFill>
                <a:latin typeface="Times New Roman" panose="02020603050405020304" pitchFamily="18" charset="0"/>
                <a:cs typeface="Times New Roman" panose="02020603050405020304" pitchFamily="18" charset="0"/>
              </a:rPr>
              <a:t> </a:t>
            </a:r>
            <a:r>
              <a:rPr lang="ru-RU" sz="2500" b="1" dirty="0" err="1">
                <a:solidFill>
                  <a:srgbClr val="0070C0"/>
                </a:solidFill>
                <a:latin typeface="Times New Roman" panose="02020603050405020304" pitchFamily="18" charset="0"/>
                <a:cs typeface="Times New Roman" panose="02020603050405020304" pitchFamily="18" charset="0"/>
              </a:rPr>
              <a:t>тамак-аштары</a:t>
            </a:r>
            <a:endParaRPr lang="ru-RU" sz="2500" b="1" dirty="0">
              <a:solidFill>
                <a:srgbClr val="0070C0"/>
              </a:solidFill>
              <a:latin typeface="Times New Roman" panose="02020603050405020304" pitchFamily="18" charset="0"/>
              <a:cs typeface="Times New Roman" panose="02020603050405020304" pitchFamily="18" charset="0"/>
            </a:endParaRPr>
          </a:p>
          <a:p>
            <a:endParaRPr lang="ru-RU" sz="2500" b="1" dirty="0">
              <a:solidFill>
                <a:srgbClr val="0070C0"/>
              </a:solidFill>
              <a:latin typeface="Times New Roman" panose="02020603050405020304" pitchFamily="18" charset="0"/>
              <a:cs typeface="Times New Roman" panose="02020603050405020304" pitchFamily="18" charset="0"/>
            </a:endParaRPr>
          </a:p>
          <a:p>
            <a:r>
              <a:rPr lang="ru-RU" sz="2500" b="1" dirty="0" err="1">
                <a:solidFill>
                  <a:srgbClr val="0070C0"/>
                </a:solidFill>
                <a:latin typeface="Times New Roman" panose="02020603050405020304" pitchFamily="18" charset="0"/>
                <a:cs typeface="Times New Roman" panose="02020603050405020304" pitchFamily="18" charset="0"/>
              </a:rPr>
              <a:t>Өзгөчөлүгү</a:t>
            </a:r>
            <a:endParaRPr lang="ru-RU" sz="2500" b="1" dirty="0">
              <a:solidFill>
                <a:srgbClr val="0070C0"/>
              </a:solidFill>
              <a:latin typeface="Times New Roman" panose="02020603050405020304" pitchFamily="18" charset="0"/>
              <a:cs typeface="Times New Roman" panose="02020603050405020304" pitchFamily="18" charset="0"/>
            </a:endParaRPr>
          </a:p>
          <a:p>
            <a:endParaRPr lang="ru-RU" sz="2500" b="1" dirty="0">
              <a:solidFill>
                <a:srgbClr val="0070C0"/>
              </a:solidFill>
              <a:latin typeface="Times New Roman" panose="02020603050405020304" pitchFamily="18" charset="0"/>
              <a:cs typeface="Times New Roman" panose="02020603050405020304" pitchFamily="18" charset="0"/>
            </a:endParaRPr>
          </a:p>
          <a:p>
            <a:r>
              <a:rPr lang="ru-RU" sz="2500" b="1" dirty="0" err="1">
                <a:solidFill>
                  <a:srgbClr val="0070C0"/>
                </a:solidFill>
                <a:latin typeface="Times New Roman" panose="02020603050405020304" pitchFamily="18" charset="0"/>
                <a:cs typeface="Times New Roman" panose="02020603050405020304" pitchFamily="18" charset="0"/>
              </a:rPr>
              <a:t>Кыргыз</a:t>
            </a:r>
            <a:r>
              <a:rPr lang="ru-RU" sz="2500" b="1" dirty="0">
                <a:solidFill>
                  <a:srgbClr val="0070C0"/>
                </a:solidFill>
                <a:latin typeface="Times New Roman" panose="02020603050405020304" pitchFamily="18" charset="0"/>
                <a:cs typeface="Times New Roman" panose="02020603050405020304" pitchFamily="18" charset="0"/>
              </a:rPr>
              <a:t> эли </a:t>
            </a:r>
            <a:r>
              <a:rPr lang="ru-RU" sz="2500" b="1" dirty="0" err="1">
                <a:solidFill>
                  <a:srgbClr val="0070C0"/>
                </a:solidFill>
                <a:latin typeface="Times New Roman" panose="02020603050405020304" pitchFamily="18" charset="0"/>
                <a:cs typeface="Times New Roman" panose="02020603050405020304" pitchFamily="18" charset="0"/>
              </a:rPr>
              <a:t>менен</a:t>
            </a:r>
            <a:r>
              <a:rPr lang="ru-RU" sz="2500" b="1" dirty="0">
                <a:solidFill>
                  <a:srgbClr val="0070C0"/>
                </a:solidFill>
                <a:latin typeface="Times New Roman" panose="02020603050405020304" pitchFamily="18" charset="0"/>
                <a:cs typeface="Times New Roman" panose="02020603050405020304" pitchFamily="18" charset="0"/>
              </a:rPr>
              <a:t> </a:t>
            </a:r>
            <a:r>
              <a:rPr lang="ru-RU" sz="2500" b="1" dirty="0" err="1">
                <a:solidFill>
                  <a:srgbClr val="0070C0"/>
                </a:solidFill>
                <a:latin typeface="Times New Roman" panose="02020603050405020304" pitchFamily="18" charset="0"/>
                <a:cs typeface="Times New Roman" panose="02020603050405020304" pitchFamily="18" charset="0"/>
              </a:rPr>
              <a:t>окшоштугу</a:t>
            </a:r>
            <a:r>
              <a:rPr lang="ru-RU" sz="2500" b="1" dirty="0">
                <a:solidFill>
                  <a:srgbClr val="0070C0"/>
                </a:solidFill>
                <a:latin typeface="Times New Roman" panose="02020603050405020304" pitchFamily="18" charset="0"/>
                <a:cs typeface="Times New Roman" panose="02020603050405020304" pitchFamily="18" charset="0"/>
              </a:rPr>
              <a:t> </a:t>
            </a:r>
            <a:r>
              <a:rPr lang="ru-RU" sz="2500" b="1" dirty="0" err="1">
                <a:solidFill>
                  <a:srgbClr val="0070C0"/>
                </a:solidFill>
                <a:latin typeface="Times New Roman" panose="02020603050405020304" pitchFamily="18" charset="0"/>
                <a:cs typeface="Times New Roman" panose="02020603050405020304" pitchFamily="18" charset="0"/>
              </a:rPr>
              <a:t>жана</a:t>
            </a:r>
            <a:r>
              <a:rPr lang="ru-RU" sz="2500" b="1" dirty="0">
                <a:solidFill>
                  <a:srgbClr val="0070C0"/>
                </a:solidFill>
                <a:latin typeface="Times New Roman" panose="02020603050405020304" pitchFamily="18" charset="0"/>
                <a:cs typeface="Times New Roman" panose="02020603050405020304" pitchFamily="18" charset="0"/>
              </a:rPr>
              <a:t> </a:t>
            </a:r>
            <a:r>
              <a:rPr lang="ru-RU" sz="2500" b="1" dirty="0" err="1">
                <a:solidFill>
                  <a:srgbClr val="0070C0"/>
                </a:solidFill>
                <a:latin typeface="Times New Roman" panose="02020603050405020304" pitchFamily="18" charset="0"/>
                <a:cs typeface="Times New Roman" panose="02020603050405020304" pitchFamily="18" charset="0"/>
              </a:rPr>
              <a:t>байланышы</a:t>
            </a:r>
            <a:endParaRPr lang="ru-RU" sz="2500" b="1" dirty="0">
              <a:solidFill>
                <a:srgbClr val="0070C0"/>
              </a:solidFill>
              <a:latin typeface="Times New Roman" panose="02020603050405020304" pitchFamily="18" charset="0"/>
              <a:cs typeface="Times New Roman" panose="02020603050405020304" pitchFamily="18" charset="0"/>
            </a:endParaRPr>
          </a:p>
          <a:p>
            <a:endParaRPr lang="ky-KG" sz="2500" b="1" dirty="0">
              <a:solidFill>
                <a:srgbClr val="0070C0"/>
              </a:solidFill>
              <a:latin typeface="Times New Roman" panose="02020603050405020304" pitchFamily="18" charset="0"/>
              <a:cs typeface="Times New Roman" panose="02020603050405020304" pitchFamily="18" charset="0"/>
            </a:endParaRPr>
          </a:p>
          <a:p>
            <a:r>
              <a:rPr lang="ky-KG" sz="2500" b="1" dirty="0">
                <a:solidFill>
                  <a:srgbClr val="0070C0"/>
                </a:solidFill>
                <a:latin typeface="Times New Roman" panose="02020603050405020304" pitchFamily="18" charset="0"/>
                <a:cs typeface="Times New Roman" panose="02020603050405020304" pitchFamily="18" charset="0"/>
              </a:rPr>
              <a:t>Кортунду </a:t>
            </a:r>
            <a:endParaRPr lang="ky-KG" sz="2500" b="1" dirty="0"/>
          </a:p>
          <a:p>
            <a:endParaRPr lang="ru-RU" sz="8000" b="1" dirty="0"/>
          </a:p>
        </p:txBody>
      </p:sp>
    </p:spTree>
    <p:extLst>
      <p:ext uri="{BB962C8B-B14F-4D97-AF65-F5344CB8AC3E}">
        <p14:creationId xmlns:p14="http://schemas.microsoft.com/office/powerpoint/2010/main" val="13155564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657" y="346560"/>
            <a:ext cx="6473372" cy="9694962"/>
          </a:xfrm>
          <a:prstGeom prst="rect">
            <a:avLst/>
          </a:prstGeom>
          <a:noFill/>
        </p:spPr>
        <p:txBody>
          <a:bodyPr wrap="square" rtlCol="0">
            <a:spAutoFit/>
          </a:bodyPr>
          <a:lstStyle/>
          <a:p>
            <a:r>
              <a:rPr lang="ky-KG" sz="2800" dirty="0">
                <a:latin typeface="Times New Roman" panose="02020603050405020304" pitchFamily="18" charset="0"/>
                <a:cs typeface="Times New Roman" panose="02020603050405020304" pitchFamily="18" charset="0"/>
              </a:rPr>
              <a:t>Тиркемелер</a:t>
            </a:r>
          </a:p>
          <a:p>
            <a:endParaRPr lang="ky-KG" sz="28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hlinkClick r:id="rId2"/>
              </a:rPr>
              <a:t>https://</a:t>
            </a:r>
            <a:r>
              <a:rPr lang="ru-RU" sz="1600" dirty="0">
                <a:latin typeface="Times New Roman" panose="02020603050405020304" pitchFamily="18" charset="0"/>
                <a:cs typeface="Times New Roman" panose="02020603050405020304" pitchFamily="18" charset="0"/>
                <a:hlinkClick r:id="rId2"/>
              </a:rPr>
              <a:t>сезоны-</a:t>
            </a:r>
            <a:r>
              <a:rPr lang="ru-RU" sz="1600" dirty="0" err="1">
                <a:latin typeface="Times New Roman" panose="02020603050405020304" pitchFamily="18" charset="0"/>
                <a:cs typeface="Times New Roman" panose="02020603050405020304" pitchFamily="18" charset="0"/>
                <a:hlinkClick r:id="rId2"/>
              </a:rPr>
              <a:t>года.рф</a:t>
            </a:r>
            <a:r>
              <a:rPr lang="ru-RU" sz="1600" dirty="0">
                <a:latin typeface="Times New Roman" panose="02020603050405020304" pitchFamily="18" charset="0"/>
                <a:cs typeface="Times New Roman" panose="02020603050405020304" pitchFamily="18" charset="0"/>
                <a:hlinkClick r:id="rId2"/>
              </a:rPr>
              <a:t>/%</a:t>
            </a:r>
            <a:r>
              <a:rPr lang="en-US" sz="1600" dirty="0">
                <a:latin typeface="Times New Roman" panose="02020603050405020304" pitchFamily="18" charset="0"/>
                <a:cs typeface="Times New Roman" panose="02020603050405020304" pitchFamily="18" charset="0"/>
                <a:hlinkClick r:id="rId2"/>
              </a:rPr>
              <a:t>D0%BD%D0%B0%D1%80%D0%BE%D0%B4%D1%8B%20%D0%A3%D0%BA%D1%80%D0%B0%D0%B8%D0%BD%D1%8B.html</a:t>
            </a:r>
            <a:r>
              <a:rPr lang="ky-KG" sz="1600" dirty="0">
                <a:latin typeface="Times New Roman" panose="02020603050405020304" pitchFamily="18" charset="0"/>
                <a:cs typeface="Times New Roman" panose="02020603050405020304" pitchFamily="18" charset="0"/>
                <a:hlinkClick r:id="rId2"/>
              </a:rPr>
              <a:t>-</a:t>
            </a:r>
            <a:r>
              <a:rPr lang="ky-KG" sz="1600" dirty="0">
                <a:latin typeface="Times New Roman" panose="02020603050405020304" pitchFamily="18" charset="0"/>
                <a:cs typeface="Times New Roman" panose="02020603050405020304" pitchFamily="18" charset="0"/>
              </a:rPr>
              <a:t> </a:t>
            </a:r>
            <a:r>
              <a:rPr lang="ky-KG" dirty="0">
                <a:latin typeface="Times New Roman" panose="02020603050405020304" pitchFamily="18" charset="0"/>
                <a:cs typeface="Times New Roman" panose="02020603050405020304" pitchFamily="18" charset="0"/>
              </a:rPr>
              <a:t>маданияты, каада-салты</a:t>
            </a:r>
            <a:endParaRPr lang="ky-KG" sz="1600" dirty="0">
              <a:latin typeface="Times New Roman" panose="02020603050405020304" pitchFamily="18" charset="0"/>
              <a:cs typeface="Times New Roman" panose="02020603050405020304" pitchFamily="18" charset="0"/>
            </a:endParaRPr>
          </a:p>
          <a:p>
            <a:endParaRPr lang="ky-KG" sz="1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https://m.soundtrack.lyrsense.com/muhtesem_yuzyil/oj_luli_luli</a:t>
            </a:r>
            <a:r>
              <a:rPr lang="ky-KG" dirty="0">
                <a:latin typeface="Times New Roman" panose="02020603050405020304" pitchFamily="18" charset="0"/>
                <a:cs typeface="Times New Roman" panose="02020603050405020304" pitchFamily="18" charset="0"/>
              </a:rPr>
              <a:t>-</a:t>
            </a:r>
            <a:r>
              <a:rPr lang="ky-KG" dirty="0">
                <a:solidFill>
                  <a:srgbClr val="002060"/>
                </a:solidFill>
                <a:latin typeface="Times New Roman" panose="02020603050405020304" pitchFamily="18" charset="0"/>
                <a:cs typeface="Times New Roman" panose="02020603050405020304" pitchFamily="18" charset="0"/>
              </a:rPr>
              <a:t>Бешик ыры</a:t>
            </a:r>
          </a:p>
          <a:p>
            <a:endParaRPr lang="ky-KG"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hlinkClick r:id="rId3"/>
              </a:rPr>
              <a:t>https://vogue.ua/article/fashion/tendencii/kak-chitat-uzory-s-ukrainskoy-vyshivki.html</a:t>
            </a:r>
            <a:r>
              <a:rPr lang="ky-KG" dirty="0">
                <a:solidFill>
                  <a:srgbClr val="002060"/>
                </a:solidFill>
                <a:latin typeface="Times New Roman" panose="02020603050405020304" pitchFamily="18" charset="0"/>
                <a:cs typeface="Times New Roman" panose="02020603050405020304" pitchFamily="18" charset="0"/>
                <a:hlinkClick r:id="rId3"/>
              </a:rPr>
              <a:t>-</a:t>
            </a:r>
            <a:r>
              <a:rPr lang="ky-KG" dirty="0">
                <a:solidFill>
                  <a:srgbClr val="002060"/>
                </a:solidFill>
                <a:latin typeface="Times New Roman" panose="02020603050405020304" pitchFamily="18" charset="0"/>
                <a:cs typeface="Times New Roman" panose="02020603050405020304" pitchFamily="18" charset="0"/>
              </a:rPr>
              <a:t> оймо-чиймелеринин мааниси</a:t>
            </a:r>
          </a:p>
          <a:p>
            <a:endParaRPr lang="ky-KG"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hlinkClick r:id="rId4"/>
              </a:rPr>
              <a:t>https://ru.m.wikipedia.org/wiki/%D0%98%D1%81%D1%82%D0%BE%D1%80%D0%B8%D1%8F_%D0%A3%D0%BA%D1%80%D0%B0%D0%B8%D0%BD%D1%8B</a:t>
            </a:r>
            <a:r>
              <a:rPr lang="ky-KG" dirty="0">
                <a:solidFill>
                  <a:srgbClr val="002060"/>
                </a:solidFill>
                <a:latin typeface="Times New Roman" panose="02020603050405020304" pitchFamily="18" charset="0"/>
                <a:cs typeface="Times New Roman" panose="02020603050405020304" pitchFamily="18" charset="0"/>
              </a:rPr>
              <a:t>    - тарыхы</a:t>
            </a:r>
          </a:p>
          <a:p>
            <a:endParaRPr lang="ky-KG" dirty="0">
              <a:solidFill>
                <a:srgbClr val="002060"/>
              </a:solidFill>
              <a:latin typeface="Times New Roman" panose="02020603050405020304" pitchFamily="18" charset="0"/>
              <a:cs typeface="Times New Roman" panose="02020603050405020304" pitchFamily="18" charset="0"/>
            </a:endParaRPr>
          </a:p>
          <a:p>
            <a:r>
              <a:rPr lang="ky-KG" dirty="0">
                <a:solidFill>
                  <a:srgbClr val="002060"/>
                </a:solidFill>
                <a:latin typeface="Times New Roman" panose="02020603050405020304" pitchFamily="18" charset="0"/>
                <a:cs typeface="Times New Roman" panose="02020603050405020304" pitchFamily="18" charset="0"/>
              </a:rPr>
              <a:t>Детская энциклопедия...................Москва 1978 ..................407-420</a:t>
            </a:r>
          </a:p>
          <a:p>
            <a:endParaRPr lang="ky-KG" dirty="0">
              <a:solidFill>
                <a:srgbClr val="002060"/>
              </a:solidFill>
              <a:latin typeface="Times New Roman" panose="02020603050405020304" pitchFamily="18" charset="0"/>
              <a:cs typeface="Times New Roman" panose="02020603050405020304" pitchFamily="18" charset="0"/>
            </a:endParaRPr>
          </a:p>
          <a:p>
            <a:r>
              <a:rPr lang="ky-KG" dirty="0">
                <a:solidFill>
                  <a:srgbClr val="002060"/>
                </a:solidFill>
                <a:latin typeface="Times New Roman" panose="02020603050405020304" pitchFamily="18" charset="0"/>
                <a:cs typeface="Times New Roman" panose="02020603050405020304" pitchFamily="18" charset="0"/>
              </a:rPr>
              <a:t>Энциклопедический справочник  </a:t>
            </a:r>
          </a:p>
          <a:p>
            <a:r>
              <a:rPr lang="ky-KG" dirty="0">
                <a:solidFill>
                  <a:srgbClr val="002060"/>
                </a:solidFill>
                <a:latin typeface="Times New Roman" panose="02020603050405020304" pitchFamily="18" charset="0"/>
                <a:cs typeface="Times New Roman" panose="02020603050405020304" pitchFamily="18" charset="0"/>
              </a:rPr>
              <a:t>«ВЕСЬ МИР города и сталицы»................Минск 1999..........73-75</a:t>
            </a:r>
          </a:p>
          <a:p>
            <a:endParaRPr lang="ky-KG" dirty="0">
              <a:solidFill>
                <a:srgbClr val="002060"/>
              </a:solidFill>
              <a:latin typeface="Times New Roman" panose="02020603050405020304" pitchFamily="18" charset="0"/>
              <a:cs typeface="Times New Roman" panose="02020603050405020304" pitchFamily="18" charset="0"/>
            </a:endParaRPr>
          </a:p>
          <a:p>
            <a:r>
              <a:rPr lang="ky-KG" dirty="0">
                <a:solidFill>
                  <a:srgbClr val="002060"/>
                </a:solidFill>
                <a:latin typeface="Times New Roman" panose="02020603050405020304" pitchFamily="18" charset="0"/>
                <a:cs typeface="Times New Roman" panose="02020603050405020304" pitchFamily="18" charset="0"/>
              </a:rPr>
              <a:t>Все страны мира....................................издательство «ВЕЧЕ»2002......155-158</a:t>
            </a:r>
          </a:p>
          <a:p>
            <a:endParaRPr lang="ky-KG" dirty="0">
              <a:solidFill>
                <a:srgbClr val="002060"/>
              </a:solidFill>
              <a:latin typeface="Times New Roman" panose="02020603050405020304" pitchFamily="18" charset="0"/>
              <a:cs typeface="Times New Roman" panose="02020603050405020304" pitchFamily="18" charset="0"/>
            </a:endParaRPr>
          </a:p>
          <a:p>
            <a:endParaRPr lang="ky-KG" dirty="0">
              <a:solidFill>
                <a:srgbClr val="002060"/>
              </a:solidFill>
              <a:latin typeface="Times New Roman" panose="02020603050405020304" pitchFamily="18" charset="0"/>
              <a:cs typeface="Times New Roman" panose="02020603050405020304" pitchFamily="18" charset="0"/>
            </a:endParaRPr>
          </a:p>
          <a:p>
            <a:endParaRPr lang="ky-KG" dirty="0">
              <a:solidFill>
                <a:srgbClr val="002060"/>
              </a:solidFill>
              <a:latin typeface="Times New Roman" panose="02020603050405020304" pitchFamily="18" charset="0"/>
              <a:cs typeface="Times New Roman" panose="02020603050405020304" pitchFamily="18" charset="0"/>
            </a:endParaRPr>
          </a:p>
          <a:p>
            <a:r>
              <a:rPr lang="ky-KG" dirty="0">
                <a:solidFill>
                  <a:srgbClr val="002060"/>
                </a:solidFill>
                <a:latin typeface="Times New Roman" panose="02020603050405020304" pitchFamily="18" charset="0"/>
                <a:cs typeface="Times New Roman" panose="02020603050405020304" pitchFamily="18" charset="0"/>
              </a:rPr>
              <a:t>Кыргыз Республикасындагы Украин Элчилиги</a:t>
            </a:r>
          </a:p>
          <a:p>
            <a:endParaRPr lang="ky-KG" dirty="0">
              <a:solidFill>
                <a:srgbClr val="002060"/>
              </a:solidFill>
              <a:latin typeface="Times New Roman" panose="02020603050405020304" pitchFamily="18" charset="0"/>
              <a:cs typeface="Times New Roman" panose="02020603050405020304" pitchFamily="18" charset="0"/>
            </a:endParaRPr>
          </a:p>
          <a:p>
            <a:endParaRPr lang="ky-KG" dirty="0">
              <a:solidFill>
                <a:srgbClr val="002060"/>
              </a:solidFill>
              <a:latin typeface="Times New Roman" panose="02020603050405020304" pitchFamily="18" charset="0"/>
              <a:cs typeface="Times New Roman" panose="02020603050405020304" pitchFamily="18" charset="0"/>
            </a:endParaRPr>
          </a:p>
          <a:p>
            <a:r>
              <a:rPr lang="ky-KG" dirty="0">
                <a:solidFill>
                  <a:srgbClr val="002060"/>
                </a:solidFill>
                <a:latin typeface="Times New Roman" panose="02020603050405020304" pitchFamily="18" charset="0"/>
                <a:cs typeface="Times New Roman" panose="02020603050405020304" pitchFamily="18" charset="0"/>
              </a:rPr>
              <a:t>Кыргыз Республикасындагы Украин диаспорасы</a:t>
            </a:r>
          </a:p>
          <a:p>
            <a:endParaRPr lang="ru-RU"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9388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98286"/>
            <a:ext cx="6328229" cy="9294852"/>
          </a:xfrm>
          <a:prstGeom prst="rect">
            <a:avLst/>
          </a:prstGeom>
          <a:noFill/>
        </p:spPr>
        <p:txBody>
          <a:bodyPr wrap="square" rtlCol="0">
            <a:spAutoFit/>
          </a:bodyPr>
          <a:lstStyle/>
          <a:p>
            <a:pPr algn="ctr"/>
            <a:r>
              <a:rPr lang="ky-KG" sz="2000" dirty="0">
                <a:latin typeface="Times New Roman" panose="02020603050405020304" pitchFamily="18" charset="0"/>
                <a:cs typeface="Times New Roman" panose="02020603050405020304" pitchFamily="18" charset="0"/>
              </a:rPr>
              <a:t>Жетекчинин пикири</a:t>
            </a:r>
          </a:p>
          <a:p>
            <a:endParaRPr lang="ky-KG" dirty="0">
              <a:latin typeface="Times New Roman" panose="02020603050405020304" pitchFamily="18" charset="0"/>
              <a:cs typeface="Times New Roman" panose="02020603050405020304" pitchFamily="18" charset="0"/>
            </a:endParaRPr>
          </a:p>
          <a:p>
            <a:r>
              <a:rPr lang="ky-KG"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2l-</a:t>
            </a:r>
            <a:r>
              <a:rPr lang="ru-RU" sz="1600" dirty="0">
                <a:latin typeface="Times New Roman" panose="02020603050405020304" pitchFamily="18" charset="0"/>
                <a:cs typeface="Times New Roman" panose="02020603050405020304" pitchFamily="18" charset="0"/>
              </a:rPr>
              <a:t>февраль - Эл </a:t>
            </a:r>
            <a:r>
              <a:rPr lang="ru-RU" sz="1600" dirty="0" err="1">
                <a:latin typeface="Times New Roman" panose="02020603050405020304" pitchFamily="18" charset="0"/>
                <a:cs typeface="Times New Roman" panose="02020603050405020304" pitchFamily="18" charset="0"/>
              </a:rPr>
              <a:t>аралык</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эне</a:t>
            </a:r>
            <a:r>
              <a:rPr lang="ru-RU" sz="1600" dirty="0">
                <a:latin typeface="Times New Roman" panose="02020603050405020304" pitchFamily="18" charset="0"/>
                <a:cs typeface="Times New Roman" panose="02020603050405020304" pitchFamily="18" charset="0"/>
              </a:rPr>
              <a:t> тили к</a:t>
            </a:r>
            <a:r>
              <a:rPr lang="ky-KG" sz="1600" dirty="0">
                <a:latin typeface="Times New Roman" panose="02020603050405020304" pitchFamily="18" charset="0"/>
                <a:cs typeface="Times New Roman" panose="02020603050405020304" pitchFamily="18" charset="0"/>
              </a:rPr>
              <a:t>ү</a:t>
            </a:r>
            <a:r>
              <a:rPr lang="ru-RU" sz="1600" dirty="0">
                <a:latin typeface="Times New Roman" panose="02020603050405020304" pitchFamily="18" charset="0"/>
                <a:cs typeface="Times New Roman" panose="02020603050405020304" pitchFamily="18" charset="0"/>
              </a:rPr>
              <a:t>н</a:t>
            </a:r>
            <a:r>
              <a:rPr lang="ky-KG" sz="1600" dirty="0">
                <a:latin typeface="Times New Roman" panose="02020603050405020304" pitchFamily="18" charset="0"/>
                <a:cs typeface="Times New Roman" panose="02020603050405020304" pitchFamily="18" charset="0"/>
              </a:rPr>
              <a:t>үнө</a:t>
            </a:r>
            <a:r>
              <a:rPr lang="ru-RU" sz="1600" dirty="0">
                <a:latin typeface="Times New Roman" panose="02020603050405020304" pitchFamily="18" charset="0"/>
                <a:cs typeface="Times New Roman" panose="02020603050405020304" pitchFamily="18" charset="0"/>
              </a:rPr>
              <a:t> карата ''</a:t>
            </a:r>
            <a:r>
              <a:rPr lang="ru-RU" sz="1600" dirty="0" err="1">
                <a:latin typeface="Times New Roman" panose="02020603050405020304" pitchFamily="18" charset="0"/>
                <a:cs typeface="Times New Roman" panose="02020603050405020304" pitchFamily="18" charset="0"/>
              </a:rPr>
              <a:t>Тил</a:t>
            </a:r>
            <a:r>
              <a:rPr lang="ru-RU" sz="1600" dirty="0">
                <a:latin typeface="Times New Roman" panose="02020603050405020304" pitchFamily="18" charset="0"/>
                <a:cs typeface="Times New Roman" panose="02020603050405020304" pitchFamily="18" charset="0"/>
              </a:rPr>
              <a:t> - </a:t>
            </a:r>
            <a:r>
              <a:rPr lang="ru-RU" sz="1600" dirty="0" err="1">
                <a:latin typeface="Times New Roman" panose="02020603050405020304" pitchFamily="18" charset="0"/>
                <a:cs typeface="Times New Roman" panose="02020603050405020304" pitchFamily="18" charset="0"/>
              </a:rPr>
              <a:t>достук</a:t>
            </a:r>
            <a:r>
              <a:rPr lang="ky-KG" sz="1600" dirty="0" err="1">
                <a:latin typeface="Times New Roman" panose="02020603050405020304" pitchFamily="18" charset="0"/>
                <a:cs typeface="Times New Roman" panose="02020603050405020304" pitchFamily="18" charset="0"/>
              </a:rPr>
              <a:t>т</a:t>
            </a:r>
            <a:r>
              <a:rPr lang="en-US" sz="1600" dirty="0">
                <a:latin typeface="Times New Roman" panose="02020603050405020304" pitchFamily="18" charset="0"/>
                <a:cs typeface="Times New Roman" panose="02020603050405020304" pitchFamily="18" charset="0"/>
              </a:rPr>
              <a:t>y</a:t>
            </a:r>
            <a:r>
              <a:rPr lang="ru-RU" sz="1600" dirty="0">
                <a:latin typeface="Times New Roman" panose="02020603050405020304" pitchFamily="18" charset="0"/>
                <a:cs typeface="Times New Roman" panose="02020603050405020304" pitchFamily="18" charset="0"/>
              </a:rPr>
              <a:t>н </a:t>
            </a:r>
            <a:r>
              <a:rPr lang="ru-RU" sz="1600" dirty="0" err="1">
                <a:latin typeface="Times New Roman" panose="02020603050405020304" pitchFamily="18" charset="0"/>
                <a:cs typeface="Times New Roman" panose="02020603050405020304" pitchFamily="18" charset="0"/>
              </a:rPr>
              <a:t>ачкычы</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аттуу</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изилдөө</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долбоору</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кароо-сынагына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катышуу</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үчүн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украин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тилин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тандап</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алып</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изилдөө</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ишин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жүргүздүк</a:t>
            </a:r>
            <a:r>
              <a:rPr lang="ru-RU" sz="1600" dirty="0">
                <a:latin typeface="Times New Roman" panose="02020603050405020304" pitchFamily="18" charset="0"/>
                <a:cs typeface="Times New Roman" panose="02020603050405020304" pitchFamily="18" charset="0"/>
              </a:rPr>
              <a:t>.</a:t>
            </a:r>
          </a:p>
          <a:p>
            <a:r>
              <a:rPr lang="ru-RU" sz="1600" dirty="0">
                <a:latin typeface="Times New Roman" panose="02020603050405020304" pitchFamily="18" charset="0"/>
                <a:cs typeface="Times New Roman" panose="02020603050405020304" pitchFamily="18" charset="0"/>
              </a:rPr>
              <a:t> </a:t>
            </a:r>
          </a:p>
          <a:p>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Ишти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жетектеген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Тагаева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Жаңыл</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Жамаловна</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Аткарган</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10-б </a:t>
            </a:r>
            <a:r>
              <a:rPr lang="ru-RU" sz="1600" dirty="0" err="1">
                <a:latin typeface="Times New Roman" panose="02020603050405020304" pitchFamily="18" charset="0"/>
                <a:cs typeface="Times New Roman" panose="02020603050405020304" pitchFamily="18" charset="0"/>
              </a:rPr>
              <a:t>класстын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окуучусу</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Мурзабаева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Наргиза</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a:t>
            </a:r>
          </a:p>
          <a:p>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Наргиза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өзүнүн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долбоорлук</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иш</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жүзүндө</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украина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элинин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маданиятына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тарыхына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каада-салтына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кыргыз</a:t>
            </a:r>
            <a:r>
              <a:rPr lang="ru-RU" sz="1600" dirty="0">
                <a:latin typeface="Times New Roman" panose="02020603050405020304" pitchFamily="18" charset="0"/>
                <a:cs typeface="Times New Roman" panose="02020603050405020304" pitchFamily="18" charset="0"/>
              </a:rPr>
              <a:t> эли </a:t>
            </a:r>
            <a:r>
              <a:rPr lang="ru-RU" sz="1600" dirty="0" err="1">
                <a:latin typeface="Times New Roman" panose="02020603050405020304" pitchFamily="18" charset="0"/>
                <a:cs typeface="Times New Roman" panose="02020603050405020304" pitchFamily="18" charset="0"/>
              </a:rPr>
              <a:t>менен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салыштырууга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айрым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өзгөчөлүктөрүнө</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көңүл</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буруп</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ырларын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үйрөнүү</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менен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эмгектенди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жана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өз</a:t>
            </a:r>
            <a:r>
              <a:rPr lang="ru-RU" sz="1600" dirty="0">
                <a:latin typeface="Times New Roman" panose="02020603050405020304" pitchFamily="18" charset="0"/>
                <a:cs typeface="Times New Roman" panose="02020603050405020304" pitchFamily="18" charset="0"/>
              </a:rPr>
              <a:t> колу </a:t>
            </a:r>
            <a:r>
              <a:rPr lang="ru-RU" sz="1600" dirty="0" err="1">
                <a:latin typeface="Times New Roman" panose="02020603050405020304" pitchFamily="18" charset="0"/>
                <a:cs typeface="Times New Roman" panose="02020603050405020304" pitchFamily="18" charset="0"/>
              </a:rPr>
              <a:t>менен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украин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элинин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улуттук</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кийимин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тигип</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чыкты</a:t>
            </a:r>
            <a:r>
              <a:rPr lang="ru-RU" sz="1600" dirty="0">
                <a:latin typeface="Times New Roman" panose="02020603050405020304" pitchFamily="18" charset="0"/>
                <a:cs typeface="Times New Roman" panose="02020603050405020304" pitchFamily="18" charset="0"/>
              </a:rPr>
              <a:t>.</a:t>
            </a:r>
          </a:p>
          <a:p>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Долбоорго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киришүүнү</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мектептин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китепканасынан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баштап</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Кыргыз</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Республикасындагы</a:t>
            </a:r>
            <a:r>
              <a:rPr lang="ru-RU" sz="1600" dirty="0">
                <a:latin typeface="Times New Roman" panose="02020603050405020304" pitchFamily="18" charset="0"/>
                <a:cs typeface="Times New Roman" panose="02020603050405020304" pitchFamily="18" charset="0"/>
              </a:rPr>
              <a:t> Украина </a:t>
            </a:r>
            <a:r>
              <a:rPr lang="ru-RU" sz="1600" dirty="0" err="1">
                <a:latin typeface="Times New Roman" panose="02020603050405020304" pitchFamily="18" charset="0"/>
                <a:cs typeface="Times New Roman" panose="02020603050405020304" pitchFamily="18" charset="0"/>
              </a:rPr>
              <a:t>Республикасынын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Элчилигине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чейин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барып</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Элчи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менен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жакындан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таанышып</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маалымат</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чогултуу</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менен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аяктады</a:t>
            </a:r>
            <a:r>
              <a:rPr lang="ru-RU" sz="1600" dirty="0">
                <a:latin typeface="Times New Roman" panose="02020603050405020304" pitchFamily="18" charset="0"/>
                <a:cs typeface="Times New Roman" panose="02020603050405020304" pitchFamily="18" charset="0"/>
              </a:rPr>
              <a:t>. </a:t>
            </a:r>
          </a:p>
          <a:p>
            <a:r>
              <a:rPr lang="ky-KG" sz="1600" dirty="0">
                <a:latin typeface="Times New Roman" panose="02020603050405020304" pitchFamily="18" charset="0"/>
                <a:cs typeface="Times New Roman" panose="02020603050405020304" pitchFamily="18" charset="0"/>
              </a:rPr>
              <a:t>       Долбоор 25 слайддан турат. Анын ичинде украин элинин тарыхы, каада салты, үрп-адаты,  элдик ишенимдери, маданияты, мамлекеттик белгилерин  көңүл бөлүп изилдеди. </a:t>
            </a:r>
          </a:p>
          <a:p>
            <a:r>
              <a:rPr lang="ky-KG" sz="1600" dirty="0">
                <a:latin typeface="Times New Roman" panose="02020603050405020304" pitchFamily="18" charset="0"/>
                <a:cs typeface="Times New Roman" panose="02020603050405020304" pitchFamily="18" charset="0"/>
              </a:rPr>
              <a:t>    Бешик  ырлары,элдик чыгармалары, кол өнөрчүлүктөрү жөнүндө китептерден, интернет булактарынан, диаспорадан жана элчиликтен маалыматтарды алып , изденүү менен иштеп чыкты.  </a:t>
            </a:r>
          </a:p>
          <a:p>
            <a:r>
              <a:rPr lang="ky-KG" sz="1600" dirty="0">
                <a:latin typeface="Times New Roman" panose="02020603050405020304" pitchFamily="18" charset="0"/>
                <a:cs typeface="Times New Roman" panose="02020603050405020304" pitchFamily="18" charset="0"/>
              </a:rPr>
              <a:t>    Китепканалардан,  Энциклопедиялардан алган так маалыматтарга таянды. Эки элдин ортосундагы окшоштуктарды жана өзгөчөлүктөрдү салыштыруу менен адам баласы үчүн болгон баалуулуктарды талдап чыкты.</a:t>
            </a:r>
          </a:p>
          <a:p>
            <a:r>
              <a:rPr lang="ky-KG" sz="1600" dirty="0">
                <a:latin typeface="Times New Roman" panose="02020603050405020304" pitchFamily="18" charset="0"/>
                <a:cs typeface="Times New Roman" panose="02020603050405020304" pitchFamily="18" charset="0"/>
              </a:rPr>
              <a:t>Алсак: маданиятыбыздын туу чокусу болгон залкар акыныбыз Токтогул Сатылганов менен украина элинин сыймыгы Тарас Шевченконун өмүр жолунун, чыгармаларынын, көз караштарынын, тагдырларынын окшоштугун изилдеп чыкты.  </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Эки</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элдин</a:t>
            </a:r>
            <a:r>
              <a:rPr lang="ru-RU" sz="1600" dirty="0">
                <a:latin typeface="Times New Roman" panose="02020603050405020304" pitchFamily="18" charset="0"/>
                <a:cs typeface="Times New Roman" panose="02020603050405020304" pitchFamily="18" charset="0"/>
              </a:rPr>
              <a:t> кол </a:t>
            </a:r>
            <a:r>
              <a:rPr lang="ru-RU" sz="1600" dirty="0" err="1">
                <a:latin typeface="Times New Roman" panose="02020603050405020304" pitchFamily="18" charset="0"/>
                <a:cs typeface="Times New Roman" panose="02020603050405020304" pitchFamily="18" charset="0"/>
              </a:rPr>
              <a:t>өнөрчүлүктөрүн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ичинен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сайма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сайуу</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өнөрүн</a:t>
            </a:r>
            <a:r>
              <a:rPr lang="ru-RU" sz="1600" dirty="0">
                <a:latin typeface="Times New Roman" panose="02020603050405020304" pitchFamily="18" charset="0"/>
                <a:cs typeface="Times New Roman" panose="02020603050405020304" pitchFamily="18" charset="0"/>
              </a:rPr>
              <a:t> да </a:t>
            </a:r>
            <a:r>
              <a:rPr lang="ru-RU" sz="1600" dirty="0" err="1">
                <a:latin typeface="Times New Roman" panose="02020603050405020304" pitchFamily="18" charset="0"/>
                <a:cs typeface="Times New Roman" panose="02020603050405020304" pitchFamily="18" charset="0"/>
              </a:rPr>
              <a:t>салыштырууга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жетишти</a:t>
            </a:r>
            <a:r>
              <a:rPr lang="ru-RU" sz="1600" dirty="0">
                <a:latin typeface="Times New Roman" panose="02020603050405020304" pitchFamily="18" charset="0"/>
                <a:cs typeface="Times New Roman" panose="02020603050405020304" pitchFamily="18" charset="0"/>
              </a:rPr>
              <a:t>.</a:t>
            </a:r>
          </a:p>
          <a:p>
            <a:r>
              <a:rPr lang="ky-KG" sz="1600" dirty="0">
                <a:latin typeface="Times New Roman" panose="02020603050405020304" pitchFamily="18" charset="0"/>
                <a:cs typeface="Times New Roman" panose="02020603050405020304" pitchFamily="18" charset="0"/>
              </a:rPr>
              <a:t>   Бул долбоордун негизинде Наргиза жогорку жоопкерчиликти сезе билди жана берилген талаптарды өз убагында аткарды.</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950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114" y="441159"/>
            <a:ext cx="6458857" cy="4524315"/>
          </a:xfrm>
          <a:prstGeom prst="rect">
            <a:avLst/>
          </a:prstGeom>
          <a:noFill/>
        </p:spPr>
        <p:txBody>
          <a:bodyPr wrap="square" rtlCol="0">
            <a:spAutoFit/>
          </a:bodyPr>
          <a:lstStyle/>
          <a:p>
            <a:pPr algn="ctr"/>
            <a:r>
              <a:rPr lang="ru-RU" sz="7200" b="1" i="1" dirty="0">
                <a:solidFill>
                  <a:srgbClr val="FF0000"/>
                </a:solidFill>
                <a:latin typeface="Times New Roman" panose="02020603050405020304" pitchFamily="18" charset="0"/>
                <a:cs typeface="Times New Roman" panose="02020603050405020304" pitchFamily="18" charset="0"/>
              </a:rPr>
              <a:t>К</a:t>
            </a:r>
            <a:r>
              <a:rPr lang="ky-KG" sz="7200" b="1" i="1" dirty="0">
                <a:solidFill>
                  <a:srgbClr val="FF0000"/>
                </a:solidFill>
                <a:latin typeface="Times New Roman" panose="02020603050405020304" pitchFamily="18" charset="0"/>
                <a:cs typeface="Times New Roman" panose="02020603050405020304" pitchFamily="18" charset="0"/>
              </a:rPr>
              <a:t>өңүл бурганыңыздар үчүн чоң рахмат!</a:t>
            </a:r>
            <a:endParaRPr lang="ru-RU" sz="7200" b="1" i="1" dirty="0">
              <a:solidFill>
                <a:srgbClr val="FF000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1677146" y="5790551"/>
            <a:ext cx="3562511" cy="3573242"/>
          </a:xfrm>
          <a:prstGeom prst="rect">
            <a:avLst/>
          </a:prstGeom>
        </p:spPr>
      </p:pic>
      <p:pic>
        <p:nvPicPr>
          <p:cNvPr id="5" name="Рисунок 4"/>
          <p:cNvPicPr>
            <a:picLocks noChangeAspect="1"/>
          </p:cNvPicPr>
          <p:nvPr/>
        </p:nvPicPr>
        <p:blipFill>
          <a:blip r:embed="rId3"/>
          <a:stretch>
            <a:fillRect/>
          </a:stretch>
        </p:blipFill>
        <p:spPr>
          <a:xfrm flipH="1">
            <a:off x="5239657" y="499216"/>
            <a:ext cx="1417132" cy="1161252"/>
          </a:xfrm>
          <a:prstGeom prst="rect">
            <a:avLst/>
          </a:prstGeom>
        </p:spPr>
      </p:pic>
      <p:pic>
        <p:nvPicPr>
          <p:cNvPr id="6" name="Рисунок 5"/>
          <p:cNvPicPr>
            <a:picLocks noChangeAspect="1"/>
          </p:cNvPicPr>
          <p:nvPr/>
        </p:nvPicPr>
        <p:blipFill>
          <a:blip r:embed="rId4"/>
          <a:stretch>
            <a:fillRect/>
          </a:stretch>
        </p:blipFill>
        <p:spPr>
          <a:xfrm>
            <a:off x="0" y="0"/>
            <a:ext cx="2028774" cy="1370279"/>
          </a:xfrm>
          <a:prstGeom prst="rect">
            <a:avLst/>
          </a:prstGeom>
        </p:spPr>
      </p:pic>
    </p:spTree>
    <p:extLst>
      <p:ext uri="{BB962C8B-B14F-4D97-AF65-F5344CB8AC3E}">
        <p14:creationId xmlns:p14="http://schemas.microsoft.com/office/powerpoint/2010/main" val="1211922428"/>
      </p:ext>
    </p:extLst>
  </p:cSld>
  <p:clrMapOvr>
    <a:masterClrMapping/>
  </p:clrMapOvr>
  <mc:AlternateContent xmlns:mc="http://schemas.openxmlformats.org/markup-compatibility/2006" xmlns:p14="http://schemas.microsoft.com/office/powerpoint/2010/main">
    <mc:Choice Requires="p14">
      <p:transition p14:dur="150">
        <p:cover/>
      </p:transition>
    </mc:Choice>
    <mc:Fallback xmlns="">
      <p:transition>
        <p:cov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48463"/>
            <a:ext cx="6492240" cy="9094797"/>
          </a:xfrm>
          <a:prstGeom prst="rect">
            <a:avLst/>
          </a:prstGeom>
          <a:noFill/>
        </p:spPr>
        <p:txBody>
          <a:bodyPr wrap="square" rtlCol="0">
            <a:spAutoFit/>
          </a:bodyPr>
          <a:lstStyle/>
          <a:p>
            <a:pPr algn="ctr"/>
            <a:r>
              <a:rPr lang="ky-KG" sz="2000" dirty="0">
                <a:latin typeface="Times New Roman" panose="02020603050405020304" pitchFamily="18" charset="0"/>
                <a:cs typeface="Times New Roman" panose="02020603050405020304" pitchFamily="18" charset="0"/>
              </a:rPr>
              <a:t>КИРИШҮҮ</a:t>
            </a:r>
          </a:p>
          <a:p>
            <a:r>
              <a:rPr lang="ky-KG" sz="2000" dirty="0" smtClean="0">
                <a:latin typeface="Times New Roman" panose="02020603050405020304" pitchFamily="18" charset="0"/>
                <a:cs typeface="Times New Roman" panose="02020603050405020304" pitchFamily="18" charset="0"/>
              </a:rPr>
              <a:t>  </a:t>
            </a:r>
          </a:p>
          <a:p>
            <a:r>
              <a:rPr lang="ky-KG" sz="2000" dirty="0" smtClean="0">
                <a:latin typeface="Times New Roman" panose="02020603050405020304" pitchFamily="18" charset="0"/>
                <a:cs typeface="Times New Roman" panose="02020603050405020304" pitchFamily="18" charset="0"/>
              </a:rPr>
              <a:t>  </a:t>
            </a:r>
            <a:r>
              <a:rPr lang="ky-KG" sz="1500" dirty="0">
                <a:latin typeface="Times New Roman" panose="02020603050405020304" pitchFamily="18" charset="0"/>
                <a:cs typeface="Times New Roman" panose="02020603050405020304" pitchFamily="18" charset="0"/>
              </a:rPr>
              <a:t>Менин бул долбоорумдун негизги темасы-«Тил-достуктун ачкычы»                                   21-февраль «Эне тил күнү» деп белгиленет. </a:t>
            </a:r>
          </a:p>
          <a:p>
            <a:r>
              <a:rPr lang="ky-KG" sz="1500" dirty="0">
                <a:latin typeface="Times New Roman" panose="02020603050405020304" pitchFamily="18" charset="0"/>
                <a:cs typeface="Times New Roman" panose="02020603050405020304" pitchFamily="18" charset="0"/>
              </a:rPr>
              <a:t>       Биздин мектепте жыл сайын ар кандай улуттардын эне тил күнүнө арналган майрамы өтөт. Анда ким кайсы улутту тандаса, ошол улуттун кийимин кийип, ар кандай берилген тапшырмаларды аткарат. Мага украина элинин кыздарынын улуттук кийимдери, башына кийген гүлчамбарлар жакчу. Менин украина элин тандаганымдын бирден бир себеби ушул баш кийими болду.</a:t>
            </a:r>
          </a:p>
          <a:p>
            <a:r>
              <a:rPr lang="ky-KG" sz="1500" dirty="0">
                <a:latin typeface="Times New Roman" panose="02020603050405020304" pitchFamily="18" charset="0"/>
                <a:cs typeface="Times New Roman" panose="02020603050405020304" pitchFamily="18" charset="0"/>
              </a:rPr>
              <a:t>       Ошентип мен өз ишимди алгач мектептеги мугалимдеримдин акыл-насааты угуп, диаспорага баруу менен баштадым. Өз элиңдин жашоосу абдан кызык, ал эми башка элдики андан да кызык. Мен диаспоранын жетекчиси </a:t>
            </a:r>
            <a:r>
              <a:rPr lang="ky-KG" sz="1500" i="1" dirty="0">
                <a:latin typeface="Times New Roman" panose="02020603050405020304" pitchFamily="18" charset="0"/>
                <a:cs typeface="Times New Roman" panose="02020603050405020304" pitchFamily="18" charset="0"/>
              </a:rPr>
              <a:t>Владимир Владимирович Нарозя </a:t>
            </a:r>
            <a:r>
              <a:rPr lang="ky-KG" sz="1500" dirty="0">
                <a:latin typeface="Times New Roman" panose="02020603050405020304" pitchFamily="18" charset="0"/>
                <a:cs typeface="Times New Roman" panose="02020603050405020304" pitchFamily="18" charset="0"/>
              </a:rPr>
              <a:t>деген өкүлү менен тааныштым. Ал абдан меймандос адам экен. Мага украина элинин каада-салты, маданияты, биздин жерде өткөрүлүп жаткан иш чаралар жөнүндө көп окуяларды айтып берди. Алар кайсы бир майрамга да даярданып ансабль менен ырдап жатышыптыр. Ага да күбөө болдук. Кол өнөрчүлүктөрүн, кооз буюмдарын көрдүм. Биздин кыргыз адабияттарын да кызыгып окушуп, украин тилине которушат экен. Украин эли кооздукту жактыраарын байкадым. Антекени алардын көпчүлүк буюмдары кызыл –тазыл боёктор менен боёлгон экен. Мага өзгөчө жакканы, биздин тилибизге кызыгып айрым сөздөрдө окшоштуктар бар экенин баамдашканы жакты. </a:t>
            </a:r>
          </a:p>
          <a:p>
            <a:r>
              <a:rPr lang="ky-KG" sz="1500" dirty="0">
                <a:latin typeface="Times New Roman" panose="02020603050405020304" pitchFamily="18" charset="0"/>
                <a:cs typeface="Times New Roman" panose="02020603050405020304" pitchFamily="18" charset="0"/>
              </a:rPr>
              <a:t>     Менин кийинки саякатым Элчиликте болду. Мени ал жерде да өтө жакшы кабыл алышты.  </a:t>
            </a:r>
            <a:r>
              <a:rPr lang="ky-KG" sz="1500" i="1" dirty="0">
                <a:latin typeface="Times New Roman" panose="02020603050405020304" pitchFamily="18" charset="0"/>
                <a:cs typeface="Times New Roman" panose="02020603050405020304" pitchFamily="18" charset="0"/>
              </a:rPr>
              <a:t>Жовтенко Валерий Тимофеевич-кыргыфзстандагы Украина элчиси. </a:t>
            </a:r>
            <a:r>
              <a:rPr lang="ky-KG" sz="1500" dirty="0">
                <a:latin typeface="Times New Roman" panose="02020603050405020304" pitchFamily="18" charset="0"/>
                <a:cs typeface="Times New Roman" panose="02020603050405020304" pitchFamily="18" charset="0"/>
              </a:rPr>
              <a:t>Ал адам да меймандос , кичипейил көрүндү. Валерий Тимофеевич украинанын тарыхына көбүрөөк токтолду алар согушка дайым даяр болгонун, анткени көп өлкөлөр менен чектеш болгондуктан, аларга дайым кол салуулар, жер талашуу, бийлик талашуу менен ушул күнгө чейин алышып келишээрин айтты... </a:t>
            </a:r>
          </a:p>
          <a:p>
            <a:r>
              <a:rPr lang="ky-KG" sz="1500" dirty="0">
                <a:latin typeface="Times New Roman" panose="02020603050405020304" pitchFamily="18" charset="0"/>
                <a:cs typeface="Times New Roman" panose="02020603050405020304" pitchFamily="18" charset="0"/>
              </a:rPr>
              <a:t>    Кийинки кадамымда китеп каналарга барып, китептерин көрдүм. Мени кызыктырганы  Шевченконун китептери болду.</a:t>
            </a:r>
          </a:p>
          <a:p>
            <a:r>
              <a:rPr lang="ky-KG" sz="1500" dirty="0">
                <a:latin typeface="Times New Roman" panose="02020603050405020304" pitchFamily="18" charset="0"/>
                <a:cs typeface="Times New Roman" panose="02020603050405020304" pitchFamily="18" charset="0"/>
              </a:rPr>
              <a:t>    Ал эми негизги маалыматтарды интернет булактарынан алдым.</a:t>
            </a:r>
          </a:p>
          <a:p>
            <a:r>
              <a:rPr lang="ky-KG" sz="1500" dirty="0">
                <a:latin typeface="Times New Roman" panose="02020603050405020304" pitchFamily="18" charset="0"/>
                <a:cs typeface="Times New Roman" panose="02020603050405020304" pitchFamily="18" charset="0"/>
              </a:rPr>
              <a:t>Менин караган маселелерим: Украинанын тили, маданияты, тарыхы, кол өнөрчүлүктөрү, кийим кечеси  жана айрым маселелерге кыскача токтолуу болду. Украина тилин тандап алуумдун негизги максаты украиннын салтын. Кооздуктарын, тилдик өзгөчөлүктөрүн мектеп ичиндеги өзүмдүн курбалдаштарыма жайылтуу болду. </a:t>
            </a:r>
            <a:endParaRPr lang="ru-RU"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712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1396" y="197186"/>
            <a:ext cx="5783580" cy="6986528"/>
          </a:xfrm>
          <a:prstGeom prst="rect">
            <a:avLst/>
          </a:prstGeom>
          <a:noFill/>
        </p:spPr>
        <p:txBody>
          <a:bodyPr wrap="square" rtlCol="0">
            <a:spAutoFit/>
          </a:bodyPr>
          <a:lstStyle/>
          <a:p>
            <a:pPr algn="ctr"/>
            <a:r>
              <a:rPr lang="ky-KG" dirty="0">
                <a:latin typeface="Times New Roman" panose="02020603050405020304" pitchFamily="18" charset="0"/>
                <a:cs typeface="Times New Roman" panose="02020603050405020304" pitchFamily="18" charset="0"/>
              </a:rPr>
              <a:t>Максаты</a:t>
            </a:r>
          </a:p>
          <a:p>
            <a:pPr algn="ctr"/>
            <a:endParaRPr lang="ky-KG" dirty="0">
              <a:latin typeface="Times New Roman" panose="02020603050405020304" pitchFamily="18" charset="0"/>
              <a:cs typeface="Times New Roman" panose="02020603050405020304" pitchFamily="18" charset="0"/>
            </a:endParaRPr>
          </a:p>
          <a:p>
            <a:pPr marL="831141" indent="-831141">
              <a:buFont typeface="Arial" panose="020B0604020202020204" pitchFamily="34" charset="0"/>
              <a:buChar char="•"/>
            </a:pPr>
            <a:r>
              <a:rPr lang="ky-KG" sz="2000" dirty="0">
                <a:latin typeface="Times New Roman" panose="02020603050405020304" pitchFamily="18" charset="0"/>
                <a:cs typeface="Times New Roman" panose="02020603050405020304" pitchFamily="18" charset="0"/>
              </a:rPr>
              <a:t> Ушул долбоо аркылуу эки элдин  алака –мамилеси, айрымачылыгы, окшоштуктары жөнүндө билүү; </a:t>
            </a:r>
          </a:p>
          <a:p>
            <a:pPr marL="831141" indent="-831141">
              <a:buFont typeface="Arial" panose="020B0604020202020204" pitchFamily="34" charset="0"/>
              <a:buChar char="•"/>
            </a:pPr>
            <a:endParaRPr lang="ky-KG" sz="2000" dirty="0">
              <a:latin typeface="Times New Roman" panose="02020603050405020304" pitchFamily="18" charset="0"/>
              <a:cs typeface="Times New Roman" panose="02020603050405020304" pitchFamily="18" charset="0"/>
            </a:endParaRPr>
          </a:p>
          <a:p>
            <a:pPr marL="831141" indent="-831141">
              <a:buFont typeface="Arial" panose="020B0604020202020204" pitchFamily="34" charset="0"/>
              <a:buChar char="•"/>
            </a:pPr>
            <a:r>
              <a:rPr lang="ky-KG" sz="2000" dirty="0">
                <a:latin typeface="Times New Roman" panose="02020603050405020304" pitchFamily="18" charset="0"/>
                <a:cs typeface="Times New Roman" panose="02020603050405020304" pitchFamily="18" charset="0"/>
              </a:rPr>
              <a:t>Атайын интернет булактарынын жардамы менен Украинанын кооз жерлерин көрүп , маалымат алуу; </a:t>
            </a:r>
          </a:p>
          <a:p>
            <a:pPr marL="831141" indent="-831141">
              <a:buFont typeface="Arial" panose="020B0604020202020204" pitchFamily="34" charset="0"/>
              <a:buChar char="•"/>
            </a:pPr>
            <a:endParaRPr lang="ky-KG" sz="2000" dirty="0">
              <a:latin typeface="Times New Roman" panose="02020603050405020304" pitchFamily="18" charset="0"/>
              <a:cs typeface="Times New Roman" panose="02020603050405020304" pitchFamily="18" charset="0"/>
            </a:endParaRPr>
          </a:p>
          <a:p>
            <a:pPr marL="831141" indent="-831141">
              <a:buFont typeface="Arial" panose="020B0604020202020204" pitchFamily="34" charset="0"/>
              <a:buChar char="•"/>
            </a:pPr>
            <a:r>
              <a:rPr lang="ky-KG" sz="2000" dirty="0">
                <a:latin typeface="Times New Roman" panose="02020603050405020304" pitchFamily="18" charset="0"/>
                <a:cs typeface="Times New Roman" panose="02020603050405020304" pitchFamily="18" charset="0"/>
              </a:rPr>
              <a:t> Кыргыз жериндеги Украина элчилиги жана даспора менен жакындан таанышуу, маалымат чогултуу;</a:t>
            </a:r>
          </a:p>
          <a:p>
            <a:pPr marL="831141" indent="-831141">
              <a:buFont typeface="Arial" panose="020B0604020202020204" pitchFamily="34" charset="0"/>
              <a:buChar char="•"/>
            </a:pPr>
            <a:endParaRPr lang="ky-KG" sz="2000" dirty="0">
              <a:latin typeface="Times New Roman" panose="02020603050405020304" pitchFamily="18" charset="0"/>
              <a:cs typeface="Times New Roman" panose="02020603050405020304" pitchFamily="18" charset="0"/>
            </a:endParaRPr>
          </a:p>
          <a:p>
            <a:pPr marL="831141" indent="-831141">
              <a:buFont typeface="Arial" panose="020B0604020202020204" pitchFamily="34" charset="0"/>
              <a:buChar char="•"/>
            </a:pPr>
            <a:r>
              <a:rPr lang="ky-KG" sz="2000" dirty="0">
                <a:latin typeface="Times New Roman" panose="02020603050405020304" pitchFamily="18" charset="0"/>
                <a:cs typeface="Times New Roman" panose="02020603050405020304" pitchFamily="18" charset="0"/>
              </a:rPr>
              <a:t> Украин элинин меймандостугун, маданиятын жайылтуу;</a:t>
            </a:r>
          </a:p>
          <a:p>
            <a:pPr marL="831141" indent="-831141">
              <a:buFont typeface="Arial" panose="020B0604020202020204" pitchFamily="34" charset="0"/>
              <a:buChar char="•"/>
            </a:pPr>
            <a:endParaRPr lang="ky-KG" sz="2000" dirty="0">
              <a:latin typeface="Times New Roman" panose="02020603050405020304" pitchFamily="18" charset="0"/>
              <a:cs typeface="Times New Roman" panose="02020603050405020304" pitchFamily="18" charset="0"/>
            </a:endParaRPr>
          </a:p>
          <a:p>
            <a:pPr marL="831141" indent="-831141">
              <a:buFont typeface="Arial" panose="020B0604020202020204" pitchFamily="34" charset="0"/>
              <a:buChar char="•"/>
            </a:pPr>
            <a:r>
              <a:rPr lang="ky-KG" sz="2000" dirty="0">
                <a:latin typeface="Times New Roman" panose="02020603050405020304" pitchFamily="18" charset="0"/>
                <a:cs typeface="Times New Roman" panose="02020603050405020304" pitchFamily="18" charset="0"/>
              </a:rPr>
              <a:t>Каада-салттары, кол өнөрчүлүктөрүн изилдөө;</a:t>
            </a:r>
          </a:p>
          <a:p>
            <a:pPr marL="831141" indent="-831141">
              <a:buFont typeface="Arial" panose="020B0604020202020204" pitchFamily="34" charset="0"/>
              <a:buChar char="•"/>
            </a:pPr>
            <a:endParaRPr lang="ky-KG" sz="2000" dirty="0">
              <a:latin typeface="Times New Roman" panose="02020603050405020304" pitchFamily="18" charset="0"/>
              <a:cs typeface="Times New Roman" panose="02020603050405020304" pitchFamily="18" charset="0"/>
            </a:endParaRPr>
          </a:p>
          <a:p>
            <a:pPr marL="831141" indent="-831141">
              <a:buFont typeface="Arial" panose="020B0604020202020204" pitchFamily="34" charset="0"/>
              <a:buChar char="•"/>
            </a:pPr>
            <a:endParaRPr lang="ky-KG" dirty="0">
              <a:latin typeface="Times New Roman" panose="02020603050405020304" pitchFamily="18" charset="0"/>
              <a:cs typeface="Times New Roman" panose="02020603050405020304" pitchFamily="18" charset="0"/>
            </a:endParaRPr>
          </a:p>
          <a:p>
            <a:pPr marL="831141" indent="-831141">
              <a:buFont typeface="Arial" panose="020B0604020202020204" pitchFamily="34" charset="0"/>
              <a:buChar char="•"/>
            </a:pPr>
            <a:endParaRPr lang="ky-KG" dirty="0">
              <a:latin typeface="Times New Roman" panose="02020603050405020304" pitchFamily="18" charset="0"/>
              <a:cs typeface="Times New Roman" panose="02020603050405020304" pitchFamily="18" charset="0"/>
            </a:endParaRPr>
          </a:p>
          <a:p>
            <a:pPr marL="831141" indent="-831141">
              <a:buFont typeface="Arial" panose="020B0604020202020204" pitchFamily="34" charset="0"/>
              <a:buChar char="•"/>
            </a:pPr>
            <a:endParaRPr lang="ky-KG"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1281115" y="6383495"/>
            <a:ext cx="4584141" cy="2632784"/>
          </a:xfrm>
          <a:prstGeom prst="rect">
            <a:avLst/>
          </a:prstGeom>
        </p:spPr>
      </p:pic>
    </p:spTree>
    <p:extLst>
      <p:ext uri="{BB962C8B-B14F-4D97-AF65-F5344CB8AC3E}">
        <p14:creationId xmlns:p14="http://schemas.microsoft.com/office/powerpoint/2010/main" val="3860574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4C1C00-D954-CB41-95EF-B1231912520F}"/>
              </a:ext>
            </a:extLst>
          </p:cNvPr>
          <p:cNvSpPr>
            <a:spLocks noGrp="1"/>
          </p:cNvSpPr>
          <p:nvPr>
            <p:ph type="title" idx="4294967295"/>
          </p:nvPr>
        </p:nvSpPr>
        <p:spPr>
          <a:xfrm>
            <a:off x="548640" y="238442"/>
            <a:ext cx="4686300" cy="607378"/>
          </a:xfrm>
        </p:spPr>
        <p:txBody>
          <a:bodyPr/>
          <a:lstStyle/>
          <a:p>
            <a:pPr algn="ctr"/>
            <a:r>
              <a:rPr lang="ru-RU" b="1" dirty="0" err="1" smtClean="0">
                <a:solidFill>
                  <a:srgbClr val="0070C0"/>
                </a:solidFill>
                <a:latin typeface="Times New Roman" panose="02020603050405020304" pitchFamily="18" charset="0"/>
                <a:cs typeface="Times New Roman" panose="02020603050405020304" pitchFamily="18" charset="0"/>
              </a:rPr>
              <a:t>Саламатсыздарбы</a:t>
            </a:r>
            <a:r>
              <a:rPr lang="ru-RU" b="1" dirty="0" smtClean="0">
                <a:solidFill>
                  <a:srgbClr val="0070C0"/>
                </a:solidFill>
                <a:latin typeface="Times New Roman" panose="02020603050405020304" pitchFamily="18" charset="0"/>
                <a:cs typeface="Times New Roman" panose="02020603050405020304" pitchFamily="18" charset="0"/>
              </a:rPr>
              <a:t>!</a:t>
            </a:r>
            <a:endParaRPr lang="ru-RU" b="1" dirty="0">
              <a:solidFill>
                <a:srgbClr val="0070C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7E893A99-85D7-2A40-AF71-F8BBB9A9BB40}"/>
              </a:ext>
            </a:extLst>
          </p:cNvPr>
          <p:cNvSpPr>
            <a:spLocks noGrp="1"/>
          </p:cNvSpPr>
          <p:nvPr>
            <p:ph idx="4294967295"/>
          </p:nvPr>
        </p:nvSpPr>
        <p:spPr>
          <a:xfrm>
            <a:off x="548640" y="1097597"/>
            <a:ext cx="5920740" cy="4640263"/>
          </a:xfrm>
        </p:spPr>
        <p:txBody>
          <a:bodyPr>
            <a:noAutofit/>
          </a:bodyPr>
          <a:lstStyle/>
          <a:p>
            <a:pPr marL="0" indent="0">
              <a:buNone/>
            </a:pPr>
            <a:r>
              <a:rPr lang="ru-RU" sz="3200" dirty="0" err="1">
                <a:latin typeface="Times New Roman" panose="02020603050405020304" pitchFamily="18" charset="0"/>
                <a:cs typeface="Times New Roman" panose="02020603050405020304" pitchFamily="18" charset="0"/>
              </a:rPr>
              <a:t>Добридень</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Дорогі</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вчителі</a:t>
            </a:r>
            <a:r>
              <a:rPr lang="ru-RU" sz="3200" dirty="0">
                <a:latin typeface="Times New Roman" panose="02020603050405020304" pitchFamily="18" charset="0"/>
                <a:cs typeface="Times New Roman" panose="02020603050405020304" pitchFamily="18" charset="0"/>
              </a:rPr>
              <a:t>! Я </a:t>
            </a:r>
            <a:r>
              <a:rPr lang="ru-RU" sz="3200" dirty="0" err="1">
                <a:latin typeface="Times New Roman" panose="02020603050405020304" pitchFamily="18" charset="0"/>
                <a:cs typeface="Times New Roman" panose="02020603050405020304" pitchFamily="18" charset="0"/>
              </a:rPr>
              <a:t>Мурзабаэва</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Наргиза</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учениця</a:t>
            </a:r>
            <a:r>
              <a:rPr lang="ru-RU" sz="3200" dirty="0">
                <a:latin typeface="Times New Roman" panose="02020603050405020304" pitchFamily="18" charset="0"/>
                <a:cs typeface="Times New Roman" panose="02020603050405020304" pitchFamily="18" charset="0"/>
              </a:rPr>
              <a:t> десятого б </a:t>
            </a:r>
            <a:r>
              <a:rPr lang="ru-RU" sz="3200" dirty="0" err="1">
                <a:latin typeface="Times New Roman" panose="02020603050405020304" pitchFamily="18" charset="0"/>
                <a:cs typeface="Times New Roman" panose="02020603050405020304" pitchFamily="18" charset="0"/>
              </a:rPr>
              <a:t>класу</a:t>
            </a:r>
            <a:r>
              <a:rPr lang="ru-RU" sz="3200" dirty="0">
                <a:latin typeface="Times New Roman" panose="02020603050405020304" pitchFamily="18" charset="0"/>
                <a:cs typeface="Times New Roman" panose="02020603050405020304" pitchFamily="18" charset="0"/>
              </a:rPr>
              <a:t> сорок </a:t>
            </a:r>
            <a:r>
              <a:rPr lang="ru-RU" sz="3200" dirty="0" err="1">
                <a:latin typeface="Times New Roman" panose="02020603050405020304" pitchFamily="18" charset="0"/>
                <a:cs typeface="Times New Roman" panose="02020603050405020304" pitchFamily="18" charset="0"/>
              </a:rPr>
              <a:t>другої</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школи</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Ленінського</a:t>
            </a:r>
            <a:r>
              <a:rPr lang="ru-RU" sz="3200" dirty="0">
                <a:latin typeface="Times New Roman" panose="02020603050405020304" pitchFamily="18" charset="0"/>
                <a:cs typeface="Times New Roman" panose="02020603050405020304" pitchFamily="18" charset="0"/>
              </a:rPr>
              <a:t> району </a:t>
            </a:r>
            <a:r>
              <a:rPr lang="ru-RU" sz="3200" dirty="0" err="1">
                <a:latin typeface="Times New Roman" panose="02020603050405020304" pitchFamily="18" charset="0"/>
                <a:cs typeface="Times New Roman" panose="02020603050405020304" pitchFamily="18" charset="0"/>
              </a:rPr>
              <a:t>міста</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Бішкек</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Сьогодні</a:t>
            </a:r>
            <a:r>
              <a:rPr lang="ru-RU" sz="3200" dirty="0">
                <a:latin typeface="Times New Roman" panose="02020603050405020304" pitchFamily="18" charset="0"/>
                <a:cs typeface="Times New Roman" panose="02020603050405020304" pitchFamily="18" charset="0"/>
              </a:rPr>
              <a:t> я представлю вам </a:t>
            </a:r>
            <a:r>
              <a:rPr lang="ru-RU" sz="3200" dirty="0" err="1">
                <a:latin typeface="Times New Roman" panose="02020603050405020304" pitchFamily="18" charset="0"/>
                <a:cs typeface="Times New Roman" panose="02020603050405020304" pitchFamily="18" charset="0"/>
              </a:rPr>
              <a:t>Україну</a:t>
            </a:r>
            <a:r>
              <a:rPr lang="ru-RU" sz="3200" dirty="0">
                <a:latin typeface="Times New Roman" panose="02020603050405020304" pitchFamily="18" charset="0"/>
                <a:cs typeface="Times New Roman" panose="02020603050405020304" pitchFamily="18" charset="0"/>
              </a:rPr>
              <a:t> та </a:t>
            </a:r>
            <a:r>
              <a:rPr lang="ru-RU" sz="3200" dirty="0" err="1">
                <a:latin typeface="Times New Roman" panose="02020603050405020304" pitchFamily="18" charset="0"/>
                <a:cs typeface="Times New Roman" panose="02020603050405020304" pitchFamily="18" charset="0"/>
              </a:rPr>
              <a:t>розповім</a:t>
            </a:r>
            <a:r>
              <a:rPr lang="ru-RU" sz="3200" dirty="0">
                <a:latin typeface="Times New Roman" panose="02020603050405020304" pitchFamily="18" charset="0"/>
                <a:cs typeface="Times New Roman" panose="02020603050405020304" pitchFamily="18" charset="0"/>
              </a:rPr>
              <a:t> вам усе </a:t>
            </a:r>
            <a:r>
              <a:rPr lang="ru-RU" sz="3200" dirty="0" err="1">
                <a:latin typeface="Times New Roman" panose="02020603050405020304" pitchFamily="18" charset="0"/>
                <a:cs typeface="Times New Roman" panose="02020603050405020304" pitchFamily="18" charset="0"/>
              </a:rPr>
              <a:t>найцікавіше</a:t>
            </a:r>
            <a:r>
              <a:rPr lang="ru-RU" sz="3200" dirty="0">
                <a:latin typeface="Times New Roman" panose="02020603050405020304" pitchFamily="18" charset="0"/>
                <a:cs typeface="Times New Roman" panose="02020603050405020304" pitchFamily="18" charset="0"/>
              </a:rPr>
              <a:t>.</a:t>
            </a:r>
          </a:p>
          <a:p>
            <a:pPr marL="0" indent="0">
              <a:buNone/>
            </a:pPr>
            <a:endParaRPr lang="ru-RU" sz="3200" dirty="0">
              <a:latin typeface="Times New Roman" panose="02020603050405020304" pitchFamily="18" charset="0"/>
              <a:cs typeface="Times New Roman" panose="02020603050405020304" pitchFamily="18" charset="0"/>
            </a:endParaRPr>
          </a:p>
          <a:p>
            <a:endParaRPr lang="ru-RU" sz="3200" b="1" dirty="0">
              <a:latin typeface="Times New Roman" panose="02020603050405020304" pitchFamily="18" charset="0"/>
              <a:cs typeface="Times New Roman" panose="02020603050405020304" pitchFamily="18" charset="0"/>
            </a:endParaRPr>
          </a:p>
          <a:p>
            <a:pPr marL="0" indent="0">
              <a:buNone/>
            </a:pPr>
            <a:r>
              <a:rPr lang="ru-RU" sz="3200" dirty="0" err="1">
                <a:latin typeface="Times New Roman" panose="02020603050405020304" pitchFamily="18" charset="0"/>
                <a:cs typeface="Times New Roman" panose="02020603050405020304" pitchFamily="18" charset="0"/>
              </a:rPr>
              <a:t>Кутмандуу</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күнүңүздөр</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менен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Урматтуу</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мугалимдер</a:t>
            </a:r>
            <a:r>
              <a:rPr lang="ru-RU" sz="3200" dirty="0">
                <a:latin typeface="Times New Roman" panose="02020603050405020304" pitchFamily="18" charset="0"/>
                <a:cs typeface="Times New Roman" panose="02020603050405020304" pitchFamily="18" charset="0"/>
              </a:rPr>
              <a:t>! Мен </a:t>
            </a:r>
            <a:r>
              <a:rPr lang="ru-RU" sz="3200" dirty="0" err="1">
                <a:latin typeface="Times New Roman" panose="02020603050405020304" pitchFamily="18" charset="0"/>
                <a:cs typeface="Times New Roman" panose="02020603050405020304" pitchFamily="18" charset="0"/>
              </a:rPr>
              <a:t>Мурзабаева</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Наргиза</a:t>
            </a:r>
            <a:r>
              <a:rPr lang="ru-RU" sz="3200" dirty="0">
                <a:latin typeface="Times New Roman" panose="02020603050405020304" pitchFamily="18" charset="0"/>
                <a:cs typeface="Times New Roman" panose="02020603050405020304" pitchFamily="18" charset="0"/>
              </a:rPr>
              <a:t>, Бишкек </a:t>
            </a:r>
            <a:r>
              <a:rPr lang="ru-RU" sz="3200" dirty="0" err="1">
                <a:latin typeface="Times New Roman" panose="02020603050405020304" pitchFamily="18" charset="0"/>
                <a:cs typeface="Times New Roman" panose="02020603050405020304" pitchFamily="18" charset="0"/>
              </a:rPr>
              <a:t>шаарынын</a:t>
            </a:r>
            <a:r>
              <a:rPr lang="ru-RU" sz="3200" dirty="0">
                <a:latin typeface="Times New Roman" panose="02020603050405020304" pitchFamily="18" charset="0"/>
                <a:cs typeface="Times New Roman" panose="02020603050405020304" pitchFamily="18" charset="0"/>
              </a:rPr>
              <a:t>, Ленин </a:t>
            </a:r>
            <a:r>
              <a:rPr lang="ru-RU" sz="3200" dirty="0" err="1">
                <a:latin typeface="Times New Roman" panose="02020603050405020304" pitchFamily="18" charset="0"/>
                <a:cs typeface="Times New Roman" panose="02020603050405020304" pitchFamily="18" charset="0"/>
              </a:rPr>
              <a:t>районун</a:t>
            </a:r>
            <a:r>
              <a:rPr lang="ru-RU" sz="3200" dirty="0">
                <a:latin typeface="Times New Roman" panose="02020603050405020304" pitchFamily="18" charset="0"/>
                <a:cs typeface="Times New Roman" panose="02020603050405020304" pitchFamily="18" charset="0"/>
              </a:rPr>
              <a:t>, №42 </a:t>
            </a:r>
            <a:r>
              <a:rPr lang="ru-RU" sz="3200" dirty="0" err="1">
                <a:latin typeface="Times New Roman" panose="02020603050405020304" pitchFamily="18" charset="0"/>
                <a:cs typeface="Times New Roman" panose="02020603050405020304" pitchFamily="18" charset="0"/>
              </a:rPr>
              <a:t>мектебинин</a:t>
            </a:r>
            <a:r>
              <a:rPr lang="ru-RU" sz="3200" dirty="0">
                <a:latin typeface="Times New Roman" panose="02020603050405020304" pitchFamily="18" charset="0"/>
                <a:cs typeface="Times New Roman" panose="02020603050405020304" pitchFamily="18" charset="0"/>
              </a:rPr>
              <a:t>  10- б </a:t>
            </a:r>
            <a:r>
              <a:rPr lang="ru-RU" sz="3200" dirty="0" err="1">
                <a:latin typeface="Times New Roman" panose="02020603050405020304" pitchFamily="18" charset="0"/>
                <a:cs typeface="Times New Roman" panose="02020603050405020304" pitchFamily="18" charset="0"/>
              </a:rPr>
              <a:t>классынын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окуучусумун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Бүгүн</a:t>
            </a:r>
            <a:r>
              <a:rPr lang="ru-RU" sz="3200" dirty="0">
                <a:latin typeface="Times New Roman" panose="02020603050405020304" pitchFamily="18" charset="0"/>
                <a:cs typeface="Times New Roman" panose="02020603050405020304" pitchFamily="18" charset="0"/>
              </a:rPr>
              <a:t> мен </a:t>
            </a:r>
            <a:r>
              <a:rPr lang="ru-RU" sz="3200" dirty="0" err="1">
                <a:latin typeface="Times New Roman" panose="02020603050405020304" pitchFamily="18" charset="0"/>
                <a:cs typeface="Times New Roman" panose="02020603050405020304" pitchFamily="18" charset="0"/>
              </a:rPr>
              <a:t>сиздерге</a:t>
            </a:r>
            <a:r>
              <a:rPr lang="ru-RU" sz="3200" dirty="0">
                <a:latin typeface="Times New Roman" panose="02020603050405020304" pitchFamily="18" charset="0"/>
                <a:cs typeface="Times New Roman" panose="02020603050405020304" pitchFamily="18" charset="0"/>
              </a:rPr>
              <a:t> Украина </a:t>
            </a:r>
            <a:r>
              <a:rPr lang="ru-RU" sz="3200" dirty="0" err="1">
                <a:latin typeface="Times New Roman" panose="02020603050405020304" pitchFamily="18" charset="0"/>
                <a:cs typeface="Times New Roman" panose="02020603050405020304" pitchFamily="18" charset="0"/>
              </a:rPr>
              <a:t>элин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тааныштырып</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эң</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кызыктуу</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нерселердин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баарын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айтып</a:t>
            </a:r>
            <a:r>
              <a:rPr lang="ru-RU" sz="3200" dirty="0">
                <a:latin typeface="Times New Roman" panose="02020603050405020304" pitchFamily="18" charset="0"/>
                <a:cs typeface="Times New Roman" panose="02020603050405020304" pitchFamily="18" charset="0"/>
              </a:rPr>
              <a:t> берем.</a:t>
            </a:r>
          </a:p>
        </p:txBody>
      </p:sp>
    </p:spTree>
    <p:extLst>
      <p:ext uri="{BB962C8B-B14F-4D97-AF65-F5344CB8AC3E}">
        <p14:creationId xmlns:p14="http://schemas.microsoft.com/office/powerpoint/2010/main" val="2705973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pageCurlDoubl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0324C7-58CC-AA4B-B387-7EF99613D5DA}"/>
              </a:ext>
            </a:extLst>
          </p:cNvPr>
          <p:cNvSpPr>
            <a:spLocks noGrp="1"/>
          </p:cNvSpPr>
          <p:nvPr>
            <p:ph type="title" idx="4294967295"/>
          </p:nvPr>
        </p:nvSpPr>
        <p:spPr>
          <a:xfrm>
            <a:off x="0" y="0"/>
            <a:ext cx="6858000" cy="1508760"/>
          </a:xfrm>
        </p:spPr>
        <p:txBody>
          <a:bodyPr>
            <a:normAutofit/>
          </a:bodyPr>
          <a:lstStyle/>
          <a:p>
            <a:pPr algn="ctr"/>
            <a:r>
              <a:rPr lang="ru-RU" sz="4000" b="1" dirty="0" err="1">
                <a:solidFill>
                  <a:srgbClr val="0070C0"/>
                </a:solidFill>
                <a:latin typeface="Times New Roman" panose="02020603050405020304" pitchFamily="18" charset="0"/>
                <a:cs typeface="Times New Roman" panose="02020603050405020304" pitchFamily="18" charset="0"/>
              </a:rPr>
              <a:t>Тарыхы</a:t>
            </a:r>
            <a:r>
              <a:rPr lang="ru-RU" sz="4000" dirty="0">
                <a:solidFill>
                  <a:srgbClr val="0070C0"/>
                </a:solidFill>
                <a:latin typeface="Times New Roman" panose="02020603050405020304" pitchFamily="18" charset="0"/>
                <a:cs typeface="Times New Roman" panose="02020603050405020304" pitchFamily="18" charset="0"/>
              </a:rPr>
              <a:t>, </a:t>
            </a:r>
            <a:r>
              <a:rPr lang="ru-RU" sz="4000" b="1" dirty="0" err="1">
                <a:solidFill>
                  <a:srgbClr val="0070C0"/>
                </a:solidFill>
                <a:latin typeface="Times New Roman" panose="02020603050405020304" pitchFamily="18" charset="0"/>
                <a:cs typeface="Times New Roman" panose="02020603050405020304" pitchFamily="18" charset="0"/>
              </a:rPr>
              <a:t>маданияты</a:t>
            </a:r>
            <a:r>
              <a:rPr lang="ru-RU" sz="4000" dirty="0">
                <a:solidFill>
                  <a:srgbClr val="0070C0"/>
                </a:solidFill>
                <a:latin typeface="Times New Roman" panose="02020603050405020304" pitchFamily="18" charset="0"/>
                <a:cs typeface="Times New Roman" panose="02020603050405020304" pitchFamily="18" charset="0"/>
              </a:rPr>
              <a:t> </a:t>
            </a:r>
            <a:r>
              <a:rPr lang="ru-RU" sz="4000" b="1" dirty="0" err="1">
                <a:solidFill>
                  <a:srgbClr val="0070C0"/>
                </a:solidFill>
                <a:latin typeface="Times New Roman" panose="02020603050405020304" pitchFamily="18" charset="0"/>
                <a:cs typeface="Times New Roman" panose="02020603050405020304" pitchFamily="18" charset="0"/>
              </a:rPr>
              <a:t>жана</a:t>
            </a:r>
            <a:r>
              <a:rPr lang="ru-RU" sz="4000" dirty="0">
                <a:solidFill>
                  <a:srgbClr val="0070C0"/>
                </a:solidFill>
                <a:latin typeface="Times New Roman" panose="02020603050405020304" pitchFamily="18" charset="0"/>
                <a:cs typeface="Times New Roman" panose="02020603050405020304" pitchFamily="18" charset="0"/>
              </a:rPr>
              <a:t> </a:t>
            </a:r>
            <a:r>
              <a:rPr lang="ru-RU" sz="4000" b="1" dirty="0">
                <a:solidFill>
                  <a:srgbClr val="0070C0"/>
                </a:solidFill>
                <a:latin typeface="Times New Roman" panose="02020603050405020304" pitchFamily="18" charset="0"/>
                <a:cs typeface="Times New Roman" panose="02020603050405020304" pitchFamily="18" charset="0"/>
              </a:rPr>
              <a:t>тили</a:t>
            </a:r>
          </a:p>
        </p:txBody>
      </p:sp>
      <p:sp>
        <p:nvSpPr>
          <p:cNvPr id="3" name="Объект 2">
            <a:extLst>
              <a:ext uri="{FF2B5EF4-FFF2-40B4-BE49-F238E27FC236}">
                <a16:creationId xmlns:a16="http://schemas.microsoft.com/office/drawing/2014/main" id="{63F73032-791B-9447-A3BC-404752A198D4}"/>
              </a:ext>
            </a:extLst>
          </p:cNvPr>
          <p:cNvSpPr>
            <a:spLocks noGrp="1"/>
          </p:cNvSpPr>
          <p:nvPr>
            <p:ph idx="4294967295"/>
          </p:nvPr>
        </p:nvSpPr>
        <p:spPr>
          <a:xfrm>
            <a:off x="617220" y="1508760"/>
            <a:ext cx="6035040" cy="7401560"/>
          </a:xfrm>
        </p:spPr>
        <p:txBody>
          <a:bodyPr>
            <a:noAutofit/>
          </a:bodyPr>
          <a:lstStyle/>
          <a:p>
            <a:pPr marL="0" indent="0">
              <a:buNone/>
            </a:pPr>
            <a:r>
              <a:rPr lang="ru-RU" sz="6372"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Украин</a:t>
            </a:r>
            <a:r>
              <a:rPr lang="ru-RU" sz="3600" dirty="0">
                <a:latin typeface="Times New Roman" panose="02020603050405020304" pitchFamily="18" charset="0"/>
                <a:cs typeface="Times New Roman" panose="02020603050405020304" pitchFamily="18" charset="0"/>
              </a:rPr>
              <a:t> эли  </a:t>
            </a:r>
            <a:r>
              <a:rPr lang="ru-RU" sz="3600" dirty="0" err="1">
                <a:latin typeface="Times New Roman" panose="02020603050405020304" pitchFamily="18" charset="0"/>
                <a:cs typeface="Times New Roman" panose="02020603050405020304" pitchFamily="18" charset="0"/>
              </a:rPr>
              <a:t>биздин</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доорго</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чейинки</a:t>
            </a:r>
            <a:r>
              <a:rPr lang="ru-RU"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v </a:t>
            </a:r>
            <a:r>
              <a:rPr lang="ru-RU" sz="3600" dirty="0" err="1">
                <a:latin typeface="Times New Roman" panose="02020603050405020304" pitchFamily="18" charset="0"/>
                <a:cs typeface="Times New Roman" panose="02020603050405020304" pitchFamily="18" charset="0"/>
              </a:rPr>
              <a:t>кылымдан</a:t>
            </a:r>
            <a:r>
              <a:rPr lang="ru-RU" sz="3600" dirty="0">
                <a:latin typeface="Times New Roman" panose="02020603050405020304" pitchFamily="18" charset="0"/>
                <a:cs typeface="Times New Roman" panose="02020603050405020304" pitchFamily="18" charset="0"/>
              </a:rPr>
              <a:t> бери </a:t>
            </a:r>
            <a:r>
              <a:rPr lang="ru-RU" sz="3600" dirty="0" err="1">
                <a:latin typeface="Times New Roman" panose="02020603050405020304" pitchFamily="18" charset="0"/>
                <a:cs typeface="Times New Roman" panose="02020603050405020304" pitchFamily="18" charset="0"/>
              </a:rPr>
              <a:t>келе</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жаткан</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улут</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Тарыхында</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көптөгөн</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мамлекеттер</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басып</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алууга</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аракеттенишкен</a:t>
            </a:r>
            <a:r>
              <a:rPr lang="ru-RU" sz="36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ru-RU" sz="3600" dirty="0">
                <a:latin typeface="Times New Roman" panose="02020603050405020304" pitchFamily="18" charset="0"/>
                <a:cs typeface="Times New Roman" panose="02020603050405020304" pitchFamily="18" charset="0"/>
              </a:rPr>
              <a:t>Бирок</a:t>
            </a:r>
            <a:r>
              <a:rPr lang="ky-KG" sz="3600" dirty="0">
                <a:latin typeface="Times New Roman" panose="02020603050405020304" pitchFamily="18" charset="0"/>
                <a:cs typeface="Times New Roman" panose="02020603050405020304" pitchFamily="18" charset="0"/>
              </a:rPr>
              <a:t>,</a:t>
            </a:r>
            <a:r>
              <a:rPr lang="ru-RU" sz="3600" dirty="0">
                <a:latin typeface="Times New Roman" panose="02020603050405020304" pitchFamily="18" charset="0"/>
                <a:cs typeface="Times New Roman" panose="02020603050405020304" pitchFamily="18" charset="0"/>
              </a:rPr>
              <a:t> ага </a:t>
            </a:r>
            <a:r>
              <a:rPr lang="ru-RU" sz="3600" dirty="0" err="1">
                <a:latin typeface="Times New Roman" panose="02020603050405020304" pitchFamily="18" charset="0"/>
                <a:cs typeface="Times New Roman" panose="02020603050405020304" pitchFamily="18" charset="0"/>
              </a:rPr>
              <a:t>карабастан</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эркиндик</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үчүн</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көп</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күрөшүшкөн</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ошол</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себептен</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Украинанын</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гербинде</a:t>
            </a:r>
            <a:r>
              <a:rPr lang="ru-RU" sz="3600" dirty="0">
                <a:latin typeface="Times New Roman" panose="02020603050405020304" pitchFamily="18" charset="0"/>
                <a:cs typeface="Times New Roman" panose="02020603050405020304" pitchFamily="18" charset="0"/>
              </a:rPr>
              <a:t> «ВОЛЯ» </a:t>
            </a:r>
            <a:r>
              <a:rPr lang="ru-RU" sz="3600" i="1" u="sng" dirty="0">
                <a:latin typeface="Times New Roman" panose="02020603050405020304" pitchFamily="18" charset="0"/>
                <a:cs typeface="Times New Roman" panose="02020603050405020304" pitchFamily="18" charset="0"/>
              </a:rPr>
              <a:t> </a:t>
            </a:r>
            <a:r>
              <a:rPr lang="ru-RU" sz="3600" u="sng" dirty="0" err="1">
                <a:latin typeface="Times New Roman" panose="02020603050405020304" pitchFamily="18" charset="0"/>
                <a:cs typeface="Times New Roman" panose="02020603050405020304" pitchFamily="18" charset="0"/>
              </a:rPr>
              <a:t>деген</a:t>
            </a:r>
            <a:r>
              <a:rPr lang="ru-RU" sz="3600" u="sng" dirty="0">
                <a:latin typeface="Times New Roman" panose="02020603050405020304" pitchFamily="18" charset="0"/>
                <a:cs typeface="Times New Roman" panose="02020603050405020304" pitchFamily="18" charset="0"/>
              </a:rPr>
              <a:t> </a:t>
            </a:r>
            <a:r>
              <a:rPr lang="ru-RU" sz="3600" u="sng" dirty="0" err="1">
                <a:latin typeface="Times New Roman" panose="02020603050405020304" pitchFamily="18" charset="0"/>
                <a:cs typeface="Times New Roman" panose="02020603050405020304" pitchFamily="18" charset="0"/>
              </a:rPr>
              <a:t>жазуу</a:t>
            </a:r>
            <a:r>
              <a:rPr lang="ru-RU" sz="3600" u="sng" dirty="0">
                <a:latin typeface="Times New Roman" panose="02020603050405020304" pitchFamily="18" charset="0"/>
                <a:cs typeface="Times New Roman" panose="02020603050405020304" pitchFamily="18" charset="0"/>
              </a:rPr>
              <a:t> </a:t>
            </a:r>
            <a:r>
              <a:rPr lang="ru-RU" sz="3600" u="sng" dirty="0" err="1">
                <a:latin typeface="Times New Roman" panose="02020603050405020304" pitchFamily="18" charset="0"/>
                <a:cs typeface="Times New Roman" panose="02020603050405020304" pitchFamily="18" charset="0"/>
              </a:rPr>
              <a:t>тартылган</a:t>
            </a:r>
            <a:r>
              <a:rPr lang="ru-RU" sz="3600" u="sng" dirty="0">
                <a:latin typeface="Times New Roman" panose="02020603050405020304" pitchFamily="18" charset="0"/>
                <a:cs typeface="Times New Roman" panose="02020603050405020304" pitchFamily="18" charset="0"/>
              </a:rPr>
              <a:t>. </a:t>
            </a:r>
            <a:r>
              <a:rPr lang="ru-RU" sz="3600" u="sng" dirty="0" err="1">
                <a:latin typeface="Times New Roman" panose="02020603050405020304" pitchFamily="18" charset="0"/>
                <a:cs typeface="Times New Roman" panose="02020603050405020304" pitchFamily="18" charset="0"/>
              </a:rPr>
              <a:t>Кыргыз</a:t>
            </a:r>
            <a:r>
              <a:rPr lang="ru-RU" sz="3600" u="sng" dirty="0">
                <a:latin typeface="Times New Roman" panose="02020603050405020304" pitchFamily="18" charset="0"/>
                <a:cs typeface="Times New Roman" panose="02020603050405020304" pitchFamily="18" charset="0"/>
              </a:rPr>
              <a:t> </a:t>
            </a:r>
            <a:r>
              <a:rPr lang="ru-RU" sz="3600" u="sng" dirty="0" err="1">
                <a:latin typeface="Times New Roman" panose="02020603050405020304" pitchFamily="18" charset="0"/>
                <a:cs typeface="Times New Roman" panose="02020603050405020304" pitchFamily="18" charset="0"/>
              </a:rPr>
              <a:t>тилине</a:t>
            </a:r>
            <a:r>
              <a:rPr lang="ru-RU" sz="3600" u="sng" dirty="0">
                <a:latin typeface="Times New Roman" panose="02020603050405020304" pitchFamily="18" charset="0"/>
                <a:cs typeface="Times New Roman" panose="02020603050405020304" pitchFamily="18" charset="0"/>
              </a:rPr>
              <a:t> </a:t>
            </a:r>
            <a:r>
              <a:rPr lang="ru-RU" sz="3600" u="sng" dirty="0" err="1">
                <a:latin typeface="Times New Roman" panose="02020603050405020304" pitchFamily="18" charset="0"/>
                <a:cs typeface="Times New Roman" panose="02020603050405020304" pitchFamily="18" charset="0"/>
              </a:rPr>
              <a:t>которгондо</a:t>
            </a:r>
            <a:r>
              <a:rPr lang="ru-RU" sz="3600" u="sng" dirty="0">
                <a:latin typeface="Times New Roman" panose="02020603050405020304" pitchFamily="18" charset="0"/>
                <a:cs typeface="Times New Roman" panose="02020603050405020304" pitchFamily="18" charset="0"/>
              </a:rPr>
              <a:t> «</a:t>
            </a:r>
            <a:r>
              <a:rPr lang="ru-RU" sz="3600" u="sng" dirty="0" err="1">
                <a:latin typeface="Times New Roman" panose="02020603050405020304" pitchFamily="18" charset="0"/>
                <a:cs typeface="Times New Roman" panose="02020603050405020304" pitchFamily="18" charset="0"/>
              </a:rPr>
              <a:t>Эркиндик</a:t>
            </a:r>
            <a:r>
              <a:rPr lang="ru-RU" sz="3600" u="sng" dirty="0">
                <a:latin typeface="Times New Roman" panose="02020603050405020304" pitchFamily="18" charset="0"/>
                <a:cs typeface="Times New Roman" panose="02020603050405020304" pitchFamily="18" charset="0"/>
              </a:rPr>
              <a:t>, </a:t>
            </a:r>
            <a:r>
              <a:rPr lang="ru-RU" sz="3600" u="sng" dirty="0" err="1">
                <a:latin typeface="Times New Roman" panose="02020603050405020304" pitchFamily="18" charset="0"/>
                <a:cs typeface="Times New Roman" panose="02020603050405020304" pitchFamily="18" charset="0"/>
              </a:rPr>
              <a:t>азаттык</a:t>
            </a:r>
            <a:r>
              <a:rPr lang="ru-RU" sz="3600" u="sng" dirty="0">
                <a:latin typeface="Times New Roman" panose="02020603050405020304" pitchFamily="18" charset="0"/>
                <a:cs typeface="Times New Roman" panose="02020603050405020304" pitchFamily="18" charset="0"/>
              </a:rPr>
              <a:t>» </a:t>
            </a:r>
            <a:r>
              <a:rPr lang="ru-RU" sz="3600" u="sng" dirty="0" err="1">
                <a:latin typeface="Times New Roman" panose="02020603050405020304" pitchFamily="18" charset="0"/>
                <a:cs typeface="Times New Roman" panose="02020603050405020304" pitchFamily="18" charset="0"/>
              </a:rPr>
              <a:t>деп</a:t>
            </a:r>
            <a:r>
              <a:rPr lang="ru-RU" sz="3600" u="sng" dirty="0">
                <a:latin typeface="Times New Roman" panose="02020603050405020304" pitchFamily="18" charset="0"/>
                <a:cs typeface="Times New Roman" panose="02020603050405020304" pitchFamily="18" charset="0"/>
              </a:rPr>
              <a:t> </a:t>
            </a:r>
            <a:r>
              <a:rPr lang="ru-RU" sz="3600" u="sng" dirty="0" err="1">
                <a:latin typeface="Times New Roman" panose="02020603050405020304" pitchFamily="18" charset="0"/>
                <a:cs typeface="Times New Roman" panose="02020603050405020304" pitchFamily="18" charset="0"/>
              </a:rPr>
              <a:t>которулат</a:t>
            </a:r>
            <a:r>
              <a:rPr lang="ru-RU" sz="3600" u="sng"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84381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69839"/>
            <a:ext cx="5220188" cy="2308324"/>
          </a:xfrm>
          <a:prstGeom prst="rect">
            <a:avLst/>
          </a:prstGeom>
          <a:noFill/>
        </p:spPr>
        <p:txBody>
          <a:bodyPr wrap="square" rtlCol="0">
            <a:spAutoFit/>
          </a:bodyPr>
          <a:lstStyle/>
          <a:p>
            <a:pPr algn="ctr"/>
            <a:r>
              <a:rPr lang="ky-KG" sz="4800" dirty="0" smtClean="0">
                <a:latin typeface="Times New Roman" panose="02020603050405020304" pitchFamily="18" charset="0"/>
                <a:cs typeface="Times New Roman" panose="02020603050405020304" pitchFamily="18" charset="0"/>
              </a:rPr>
              <a:t>Элчи </a:t>
            </a:r>
            <a:r>
              <a:rPr lang="ky-KG" sz="4800" dirty="0">
                <a:latin typeface="Times New Roman" panose="02020603050405020304" pitchFamily="18" charset="0"/>
                <a:cs typeface="Times New Roman" panose="02020603050405020304" pitchFamily="18" charset="0"/>
              </a:rPr>
              <a:t>менен болгон видеоролик жана сүрөттөр</a:t>
            </a:r>
            <a:endParaRPr lang="ru-RU" sz="48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5317718" y="1275988"/>
            <a:ext cx="1363492" cy="1795628"/>
          </a:xfrm>
          <a:prstGeom prst="rect">
            <a:avLst/>
          </a:prstGeom>
        </p:spPr>
      </p:pic>
      <p:pic>
        <p:nvPicPr>
          <p:cNvPr id="3" name="Рисунок 2"/>
          <p:cNvPicPr>
            <a:picLocks noChangeAspect="1"/>
          </p:cNvPicPr>
          <p:nvPr/>
        </p:nvPicPr>
        <p:blipFill>
          <a:blip r:embed="rId4"/>
          <a:stretch>
            <a:fillRect/>
          </a:stretch>
        </p:blipFill>
        <p:spPr>
          <a:xfrm>
            <a:off x="839585" y="3427925"/>
            <a:ext cx="5159879" cy="3201800"/>
          </a:xfrm>
          <a:prstGeom prst="rect">
            <a:avLst/>
          </a:prstGeom>
        </p:spPr>
      </p:pic>
      <p:pic>
        <p:nvPicPr>
          <p:cNvPr id="4" name="Рисунок 3"/>
          <p:cNvPicPr>
            <a:picLocks noChangeAspect="1"/>
          </p:cNvPicPr>
          <p:nvPr/>
        </p:nvPicPr>
        <p:blipFill>
          <a:blip r:embed="rId5"/>
          <a:stretch>
            <a:fillRect/>
          </a:stretch>
        </p:blipFill>
        <p:spPr>
          <a:xfrm>
            <a:off x="2688264" y="6986035"/>
            <a:ext cx="3895416" cy="2432290"/>
          </a:xfrm>
          <a:prstGeom prst="rect">
            <a:avLst/>
          </a:prstGeom>
        </p:spPr>
      </p:pic>
      <p:pic>
        <p:nvPicPr>
          <p:cNvPr id="7" name="Рисунок 6"/>
          <p:cNvPicPr>
            <a:picLocks noChangeAspect="1"/>
          </p:cNvPicPr>
          <p:nvPr/>
        </p:nvPicPr>
        <p:blipFill>
          <a:blip r:embed="rId6"/>
          <a:stretch>
            <a:fillRect/>
          </a:stretch>
        </p:blipFill>
        <p:spPr>
          <a:xfrm rot="5400000">
            <a:off x="11510" y="7168291"/>
            <a:ext cx="2513949" cy="1986118"/>
          </a:xfrm>
          <a:prstGeom prst="rect">
            <a:avLst/>
          </a:prstGeom>
        </p:spPr>
      </p:pic>
    </p:spTree>
    <p:extLst>
      <p:ext uri="{BB962C8B-B14F-4D97-AF65-F5344CB8AC3E}">
        <p14:creationId xmlns:p14="http://schemas.microsoft.com/office/powerpoint/2010/main" val="3582149172"/>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timing>
    <p:tnLst>
      <p:par>
        <p:cTn id="1" dur="indefinite" restart="never" nodeType="tmRoot"/>
      </p:par>
    </p:tnLst>
  </p:timing>
  <p:extLst mod="1">
    <p:ext uri="{E180D4A7-C9FB-4DFB-919C-405C955672EB}">
      <p14:showEvtLst xmlns:p14="http://schemas.microsoft.com/office/powerpoint/2010/main">
        <p14:playEvt time="4294" objId="4"/>
        <p14:stopEvt time="27241"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8159" y="365760"/>
            <a:ext cx="6096001" cy="4585871"/>
          </a:xfrm>
          <a:prstGeom prst="rect">
            <a:avLst/>
          </a:prstGeom>
        </p:spPr>
        <p:txBody>
          <a:bodyPr wrap="square">
            <a:spAutoFit/>
          </a:bodyPr>
          <a:lstStyle/>
          <a:p>
            <a:r>
              <a:rPr lang="ru-RU" sz="2400" u="sng" dirty="0" err="1" smtClean="0">
                <a:latin typeface="Times New Roman" panose="02020603050405020304" pitchFamily="18" charset="0"/>
                <a:cs typeface="Times New Roman" panose="02020603050405020304" pitchFamily="18" charset="0"/>
              </a:rPr>
              <a:t>Украинанын</a:t>
            </a:r>
            <a:r>
              <a:rPr lang="ru-RU" sz="2400" u="sng" dirty="0" smtClean="0">
                <a:latin typeface="Times New Roman" panose="02020603050405020304" pitchFamily="18" charset="0"/>
                <a:cs typeface="Times New Roman" panose="02020603050405020304" pitchFamily="18" charset="0"/>
              </a:rPr>
              <a:t> </a:t>
            </a:r>
            <a:r>
              <a:rPr lang="ru-RU" sz="2400" u="sng" dirty="0" err="1">
                <a:latin typeface="Times New Roman" panose="02020603050405020304" pitchFamily="18" charset="0"/>
                <a:cs typeface="Times New Roman" panose="02020603050405020304" pitchFamily="18" charset="0"/>
              </a:rPr>
              <a:t>желеги</a:t>
            </a:r>
            <a:r>
              <a:rPr lang="ru-RU" sz="2400" u="sng" dirty="0">
                <a:latin typeface="Times New Roman" panose="02020603050405020304" pitchFamily="18" charset="0"/>
                <a:cs typeface="Times New Roman" panose="02020603050405020304" pitchFamily="18" charset="0"/>
              </a:rPr>
              <a:t> </a:t>
            </a:r>
            <a:r>
              <a:rPr lang="ru-RU" sz="2400" u="sng" dirty="0" err="1">
                <a:latin typeface="Times New Roman" panose="02020603050405020304" pitchFamily="18" charset="0"/>
                <a:cs typeface="Times New Roman" panose="02020603050405020304" pitchFamily="18" charset="0"/>
              </a:rPr>
              <a:t>жөнүндө</a:t>
            </a:r>
            <a:r>
              <a:rPr lang="ru-RU" sz="2400" u="sng" dirty="0">
                <a:latin typeface="Times New Roman" panose="02020603050405020304" pitchFamily="18" charset="0"/>
                <a:cs typeface="Times New Roman" panose="02020603050405020304" pitchFamily="18" charset="0"/>
              </a:rPr>
              <a:t> </a:t>
            </a:r>
            <a:r>
              <a:rPr lang="ru-RU" sz="2400" u="sng" dirty="0" err="1">
                <a:latin typeface="Times New Roman" panose="02020603050405020304" pitchFamily="18" charset="0"/>
                <a:cs typeface="Times New Roman" panose="02020603050405020304" pitchFamily="18" charset="0"/>
              </a:rPr>
              <a:t>айта</a:t>
            </a:r>
            <a:r>
              <a:rPr lang="ru-RU" sz="2400" u="sng" dirty="0">
                <a:latin typeface="Times New Roman" panose="02020603050405020304" pitchFamily="18" charset="0"/>
                <a:cs typeface="Times New Roman" panose="02020603050405020304" pitchFamily="18" charset="0"/>
              </a:rPr>
              <a:t> </a:t>
            </a:r>
            <a:r>
              <a:rPr lang="ru-RU" sz="2400" u="sng" dirty="0" err="1">
                <a:latin typeface="Times New Roman" panose="02020603050405020304" pitchFamily="18" charset="0"/>
                <a:cs typeface="Times New Roman" panose="02020603050405020304" pitchFamily="18" charset="0"/>
              </a:rPr>
              <a:t>кетсек</a:t>
            </a:r>
            <a:r>
              <a:rPr lang="ru-RU" sz="2400" u="sng" dirty="0">
                <a:latin typeface="Times New Roman" panose="02020603050405020304" pitchFamily="18" charset="0"/>
                <a:cs typeface="Times New Roman" panose="02020603050405020304" pitchFamily="18" charset="0"/>
              </a:rPr>
              <a:t>:</a:t>
            </a:r>
          </a:p>
          <a:p>
            <a:r>
              <a:rPr lang="ru-RU" sz="2400" dirty="0" err="1">
                <a:latin typeface="Times New Roman" panose="02020603050405020304" pitchFamily="18" charset="0"/>
                <a:cs typeface="Times New Roman" panose="02020603050405020304" pitchFamily="18" charset="0"/>
              </a:rPr>
              <a:t>Жогорку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көк</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түс</a:t>
            </a:r>
            <a:r>
              <a:rPr lang="ru-RU" sz="2400" dirty="0">
                <a:latin typeface="Times New Roman" panose="02020603050405020304" pitchFamily="18" charset="0"/>
                <a:cs typeface="Times New Roman" panose="02020603050405020304" pitchFamily="18" charset="0"/>
              </a:rPr>
              <a:t> – </a:t>
            </a:r>
            <a:r>
              <a:rPr lang="ru-RU" sz="2400" dirty="0" err="1">
                <a:latin typeface="Times New Roman" panose="02020603050405020304" pitchFamily="18" charset="0"/>
                <a:cs typeface="Times New Roman" panose="02020603050405020304" pitchFamily="18" charset="0"/>
              </a:rPr>
              <a:t>бул</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ачык</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көк</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асмандын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белгиси</a:t>
            </a:r>
            <a:r>
              <a:rPr lang="ru-RU" sz="2400" dirty="0">
                <a:latin typeface="Times New Roman" panose="02020603050405020304" pitchFamily="18" charset="0"/>
                <a:cs typeface="Times New Roman" panose="02020603050405020304" pitchFamily="18" charset="0"/>
              </a:rPr>
              <a:t>, </a:t>
            </a:r>
          </a:p>
          <a:p>
            <a:r>
              <a:rPr lang="ru-RU" sz="2400" dirty="0">
                <a:latin typeface="Times New Roman" panose="02020603050405020304" pitchFamily="18" charset="0"/>
                <a:cs typeface="Times New Roman" panose="02020603050405020304" pitchFamily="18" charset="0"/>
              </a:rPr>
              <a:t>Сары </a:t>
            </a:r>
            <a:r>
              <a:rPr lang="ru-RU" sz="2400" dirty="0" err="1">
                <a:latin typeface="Times New Roman" panose="02020603050405020304" pitchFamily="18" charset="0"/>
                <a:cs typeface="Times New Roman" panose="02020603050405020304" pitchFamily="18" charset="0"/>
              </a:rPr>
              <a:t>түс</a:t>
            </a:r>
            <a:r>
              <a:rPr lang="ru-RU" sz="2400" dirty="0">
                <a:latin typeface="Times New Roman" panose="02020603050405020304" pitchFamily="18" charset="0"/>
                <a:cs typeface="Times New Roman" panose="02020603050405020304" pitchFamily="18" charset="0"/>
              </a:rPr>
              <a:t> – </a:t>
            </a:r>
            <a:r>
              <a:rPr lang="ru-RU" sz="2400" dirty="0" err="1">
                <a:latin typeface="Times New Roman" panose="02020603050405020304" pitchFamily="18" charset="0"/>
                <a:cs typeface="Times New Roman" panose="02020603050405020304" pitchFamily="18" charset="0"/>
              </a:rPr>
              <a:t>бул</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буудай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талаасы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дегендин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белгиси</a:t>
            </a:r>
            <a:r>
              <a:rPr lang="ru-RU" sz="2400" dirty="0">
                <a:latin typeface="Times New Roman" panose="02020603050405020304" pitchFamily="18" charset="0"/>
                <a:cs typeface="Times New Roman" panose="02020603050405020304" pitchFamily="18" charset="0"/>
              </a:rPr>
              <a:t>. </a:t>
            </a:r>
          </a:p>
          <a:p>
            <a:r>
              <a:rPr lang="ru-RU" sz="2400" dirty="0" err="1">
                <a:latin typeface="Times New Roman" panose="02020603050405020304" pitchFamily="18" charset="0"/>
                <a:cs typeface="Times New Roman" panose="02020603050405020304" pitchFamily="18" charset="0"/>
              </a:rPr>
              <a:t>Украинанын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маданиятынын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негизин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илим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адабият</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жана</a:t>
            </a:r>
            <a:r>
              <a:rPr lang="ru-RU" sz="2400" dirty="0">
                <a:latin typeface="Times New Roman" panose="02020603050405020304" pitchFamily="18" charset="0"/>
                <a:cs typeface="Times New Roman" panose="02020603050405020304" pitchFamily="18" charset="0"/>
              </a:rPr>
              <a:t> искусство </a:t>
            </a:r>
            <a:r>
              <a:rPr lang="ru-RU" sz="2400" dirty="0" err="1">
                <a:latin typeface="Times New Roman" panose="02020603050405020304" pitchFamily="18" charset="0"/>
                <a:cs typeface="Times New Roman" panose="02020603050405020304" pitchFamily="18" charset="0"/>
              </a:rPr>
              <a:t>түзөт</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Украин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маданиятынын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өзгөчөлүгү</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географиялык</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шарттардын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таасири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тарыхый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жолдун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өзгөчөлүктөрү</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ошондой</a:t>
            </a:r>
            <a:r>
              <a:rPr lang="ru-RU" sz="2400" dirty="0">
                <a:latin typeface="Times New Roman" panose="02020603050405020304" pitchFamily="18" charset="0"/>
                <a:cs typeface="Times New Roman" panose="02020603050405020304" pitchFamily="18" charset="0"/>
              </a:rPr>
              <a:t> эле башка </a:t>
            </a:r>
            <a:r>
              <a:rPr lang="ru-RU" sz="2400" dirty="0" err="1">
                <a:latin typeface="Times New Roman" panose="02020603050405020304" pitchFamily="18" charset="0"/>
                <a:cs typeface="Times New Roman" panose="02020603050405020304" pitchFamily="18" charset="0"/>
              </a:rPr>
              <a:t>этникалык</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маданияттар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менен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өз</a:t>
            </a:r>
            <a:r>
              <a:rPr lang="ru-RU" sz="2400" dirty="0">
                <a:latin typeface="Times New Roman" panose="02020603050405020304" pitchFamily="18" charset="0"/>
                <a:cs typeface="Times New Roman" panose="02020603050405020304" pitchFamily="18" charset="0"/>
              </a:rPr>
              <a:t> ара </a:t>
            </a:r>
            <a:r>
              <a:rPr lang="ru-RU" sz="2400" dirty="0" err="1">
                <a:latin typeface="Times New Roman" panose="02020603050405020304" pitchFamily="18" charset="0"/>
                <a:cs typeface="Times New Roman" panose="02020603050405020304" pitchFamily="18" charset="0"/>
              </a:rPr>
              <a:t>аракеттенүүсү</a:t>
            </a:r>
            <a:r>
              <a:rPr lang="ru-RU" sz="24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менен</a:t>
            </a:r>
            <a:r>
              <a:rPr lang="ru-RU" sz="2800" dirty="0">
                <a:latin typeface="Times New Roman" panose="02020603050405020304" pitchFamily="18" charset="0"/>
                <a:cs typeface="Times New Roman" panose="02020603050405020304" pitchFamily="18" charset="0"/>
              </a:rPr>
              <a:t> да </a:t>
            </a:r>
            <a:r>
              <a:rPr lang="ru-RU" sz="2800" dirty="0" err="1">
                <a:latin typeface="Times New Roman" panose="02020603050405020304" pitchFamily="18" charset="0"/>
                <a:cs typeface="Times New Roman" panose="02020603050405020304" pitchFamily="18" charset="0"/>
              </a:rPr>
              <a:t>аныкталган</a:t>
            </a:r>
            <a:r>
              <a:rPr lang="ru-RU" sz="2800" dirty="0">
                <a:latin typeface="Times New Roman" panose="02020603050405020304" pitchFamily="18" charset="0"/>
                <a:cs typeface="Times New Roman" panose="02020603050405020304" pitchFamily="18" charset="0"/>
              </a:rPr>
              <a:t>.</a:t>
            </a:r>
            <a:endParaRPr lang="ru-RU" sz="36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518159" y="6492239"/>
            <a:ext cx="5904449" cy="3115291"/>
          </a:xfrm>
          <a:prstGeom prst="rect">
            <a:avLst/>
          </a:prstGeom>
        </p:spPr>
      </p:pic>
    </p:spTree>
    <p:extLst>
      <p:ext uri="{BB962C8B-B14F-4D97-AF65-F5344CB8AC3E}">
        <p14:creationId xmlns:p14="http://schemas.microsoft.com/office/powerpoint/2010/main" val="2364437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0.8|1|1.7"/>
</p:tagLst>
</file>

<file path=ppt/tags/tag3.xml><?xml version="1.0" encoding="utf-8"?>
<p:tagLst xmlns:a="http://schemas.openxmlformats.org/drawingml/2006/main" xmlns:r="http://schemas.openxmlformats.org/officeDocument/2006/relationships" xmlns:p="http://schemas.openxmlformats.org/presentationml/2006/main">
  <p:tag name="TIMING" val="|0.5|2.4|0.6|0.5"/>
</p:tagLst>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1303</TotalTime>
  <Words>2154</Words>
  <Application>Microsoft Office PowerPoint</Application>
  <PresentationFormat>Лист A4 (210x297 мм)</PresentationFormat>
  <Paragraphs>163</Paragraphs>
  <Slides>32</Slides>
  <Notes>3</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32</vt:i4>
      </vt:variant>
    </vt:vector>
  </HeadingPairs>
  <TitlesOfParts>
    <vt:vector size="37"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Саламатсыздарбы!</vt:lpstr>
      <vt:lpstr>Тарыхы, маданияты жана тили</vt:lpstr>
      <vt:lpstr>Презентация PowerPoint</vt:lpstr>
      <vt:lpstr>Презентация PowerPoint</vt:lpstr>
      <vt:lpstr>Презентация PowerPoint</vt:lpstr>
      <vt:lpstr>Маданияты жана салттары</vt:lpstr>
      <vt:lpstr>Презентация PowerPoint</vt:lpstr>
      <vt:lpstr>Презентация PowerPoint</vt:lpstr>
      <vt:lpstr>Презентация PowerPoint</vt:lpstr>
      <vt:lpstr>Презентация PowerPoint</vt:lpstr>
      <vt:lpstr>Презентация PowerPoint</vt:lpstr>
      <vt:lpstr>Балдарга байланыштуу                    каада-салттары</vt:lpstr>
      <vt:lpstr>Бешик-ыры </vt:lpstr>
      <vt:lpstr>Презентация PowerPoint</vt:lpstr>
      <vt:lpstr>Презентация PowerPoint</vt:lpstr>
      <vt:lpstr>Улуттук тамак-аштары</vt:lpstr>
      <vt:lpstr>Презентация PowerPoint</vt:lpstr>
      <vt:lpstr>Презентация PowerPoint</vt:lpstr>
      <vt:lpstr>   Өзгөчөлүгү</vt:lpstr>
      <vt:lpstr>Кыргыз эли менен окшоштугу жана байланышы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996708501508</dc:creator>
  <cp:lastModifiedBy>Администратор</cp:lastModifiedBy>
  <cp:revision>124</cp:revision>
  <cp:lastPrinted>2022-02-17T13:13:08Z</cp:lastPrinted>
  <dcterms:created xsi:type="dcterms:W3CDTF">2022-02-05T12:38:17Z</dcterms:created>
  <dcterms:modified xsi:type="dcterms:W3CDTF">2022-02-26T08:12:27Z</dcterms:modified>
</cp:coreProperties>
</file>