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5"/>
  </p:notesMasterIdLst>
  <p:sldIdLst>
    <p:sldId id="256" r:id="rId2"/>
    <p:sldId id="261" r:id="rId3"/>
    <p:sldId id="258" r:id="rId4"/>
    <p:sldId id="259" r:id="rId5"/>
    <p:sldId id="292" r:id="rId6"/>
    <p:sldId id="262" r:id="rId7"/>
    <p:sldId id="263" r:id="rId8"/>
    <p:sldId id="276" r:id="rId9"/>
    <p:sldId id="290" r:id="rId10"/>
    <p:sldId id="264" r:id="rId11"/>
    <p:sldId id="265" r:id="rId12"/>
    <p:sldId id="266" r:id="rId13"/>
    <p:sldId id="273" r:id="rId14"/>
    <p:sldId id="274" r:id="rId15"/>
    <p:sldId id="275" r:id="rId16"/>
    <p:sldId id="267" r:id="rId17"/>
    <p:sldId id="279" r:id="rId18"/>
    <p:sldId id="277" r:id="rId19"/>
    <p:sldId id="272" r:id="rId20"/>
    <p:sldId id="282" r:id="rId21"/>
    <p:sldId id="286" r:id="rId22"/>
    <p:sldId id="278" r:id="rId23"/>
    <p:sldId id="268" r:id="rId24"/>
    <p:sldId id="284" r:id="rId25"/>
    <p:sldId id="289" r:id="rId26"/>
    <p:sldId id="269" r:id="rId27"/>
    <p:sldId id="271" r:id="rId28"/>
    <p:sldId id="285" r:id="rId29"/>
    <p:sldId id="288" r:id="rId30"/>
    <p:sldId id="291" r:id="rId31"/>
    <p:sldId id="287" r:id="rId32"/>
    <p:sldId id="270" r:id="rId33"/>
    <p:sldId id="28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372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istems\Desktop\&#1087;&#1077;&#1076;&#1089;&#1086;&#1074;&#1077;&#1090;%204&#1095;%2020-21\4%20&#1095;\&#1052;&#1086;&#1080;&#1090;&#1086;&#1088;%20&#1074;&#1089;&#1077;%20&#1064;&#1052;&#105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895322646961354"/>
          <c:y val="2.5810140336710564E-2"/>
          <c:w val="0.57993841140158275"/>
          <c:h val="0.948802775301389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РИПКиППР</c:v>
                </c:pt>
                <c:pt idx="1">
                  <c:v>КАО</c:v>
                </c:pt>
                <c:pt idx="2">
                  <c:v>ИНФОУРОК</c:v>
                </c:pt>
                <c:pt idx="3">
                  <c:v>USAID</c:v>
                </c:pt>
                <c:pt idx="4">
                  <c:v>СТЭМ</c:v>
                </c:pt>
                <c:pt idx="5">
                  <c:v>КРЕАТИВ ТААЛИМ</c:v>
                </c:pt>
                <c:pt idx="6">
                  <c:v>Гендерное преподавание</c:v>
                </c:pt>
                <c:pt idx="7">
                  <c:v>ГОС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15</c:v>
                </c:pt>
                <c:pt idx="3">
                  <c:v>29</c:v>
                </c:pt>
                <c:pt idx="7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РИПКиППР</c:v>
                </c:pt>
                <c:pt idx="1">
                  <c:v>КАО</c:v>
                </c:pt>
                <c:pt idx="2">
                  <c:v>ИНФОУРОК</c:v>
                </c:pt>
                <c:pt idx="3">
                  <c:v>USAID</c:v>
                </c:pt>
                <c:pt idx="4">
                  <c:v>СТЭМ</c:v>
                </c:pt>
                <c:pt idx="5">
                  <c:v>КРЕАТИВ ТААЛИМ</c:v>
                </c:pt>
                <c:pt idx="6">
                  <c:v>Гендерное преподавание</c:v>
                </c:pt>
                <c:pt idx="7">
                  <c:v>ГОС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12</c:v>
                </c:pt>
                <c:pt idx="3">
                  <c:v>30</c:v>
                </c:pt>
                <c:pt idx="6">
                  <c:v>2</c:v>
                </c:pt>
                <c:pt idx="7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РИПКиППР</c:v>
                </c:pt>
                <c:pt idx="1">
                  <c:v>КАО</c:v>
                </c:pt>
                <c:pt idx="2">
                  <c:v>ИНФОУРОК</c:v>
                </c:pt>
                <c:pt idx="3">
                  <c:v>USAID</c:v>
                </c:pt>
                <c:pt idx="4">
                  <c:v>СТЭМ</c:v>
                </c:pt>
                <c:pt idx="5">
                  <c:v>КРЕАТИВ ТААЛИМ</c:v>
                </c:pt>
                <c:pt idx="6">
                  <c:v>Гендерное преподавание</c:v>
                </c:pt>
                <c:pt idx="7">
                  <c:v>ГОС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22</c:v>
                </c:pt>
                <c:pt idx="1">
                  <c:v>1</c:v>
                </c:pt>
                <c:pt idx="2">
                  <c:v>2</c:v>
                </c:pt>
                <c:pt idx="3">
                  <c:v>29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288256"/>
        <c:axId val="113443968"/>
      </c:barChart>
      <c:catAx>
        <c:axId val="11028825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3443968"/>
        <c:crosses val="autoZero"/>
        <c:auto val="1"/>
        <c:lblAlgn val="ctr"/>
        <c:lblOffset val="100"/>
        <c:noMultiLvlLbl val="0"/>
      </c:catAx>
      <c:valAx>
        <c:axId val="11344396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one"/>
        <c:crossAx val="1102882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99"/>
                        </a:solidFill>
                      </a:rPr>
                      <a:t>50</a:t>
                    </a:r>
                    <a:r>
                      <a:rPr lang="ru-RU" dirty="0" smtClean="0">
                        <a:solidFill>
                          <a:srgbClr val="000099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Все курсы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000099"/>
                        </a:solidFill>
                      </a:rPr>
                      <a:t>53</a:t>
                    </a:r>
                    <a:r>
                      <a:rPr lang="ru-RU" smtClean="0">
                        <a:solidFill>
                          <a:srgbClr val="000099"/>
                        </a:solidFill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Все курсы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000099"/>
                        </a:solidFill>
                      </a:rPr>
                      <a:t>58</a:t>
                    </a:r>
                    <a:r>
                      <a:rPr lang="ru-RU" smtClean="0">
                        <a:solidFill>
                          <a:srgbClr val="000099"/>
                        </a:solidFill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Все курсы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492352"/>
        <c:axId val="113493888"/>
      </c:barChart>
      <c:catAx>
        <c:axId val="1134923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3493888"/>
        <c:crosses val="autoZero"/>
        <c:auto val="1"/>
        <c:lblAlgn val="ctr"/>
        <c:lblOffset val="100"/>
        <c:noMultiLvlLbl val="0"/>
      </c:catAx>
      <c:valAx>
        <c:axId val="113493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34923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005722026452485"/>
          <c:y val="3.5273858460171108E-2"/>
          <c:w val="0.80040018624083786"/>
          <c:h val="0.9322215139937370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206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500"/>
                      <a:t>Физика - </a:t>
                    </a:r>
                    <a:r>
                      <a:rPr lang="en-US" sz="500"/>
                      <a:t>33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500"/>
                      <a:t>Математика - </a:t>
                    </a:r>
                    <a:r>
                      <a:rPr lang="en-US" sz="500"/>
                      <a:t>49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500"/>
                      <a:t>Химия - </a:t>
                    </a:r>
                    <a:r>
                      <a:rPr lang="en-US" sz="500"/>
                      <a:t>51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500"/>
                      <a:t>Русский язык</a:t>
                    </a:r>
                    <a:r>
                      <a:rPr lang="ru-RU" sz="500" baseline="0"/>
                      <a:t> - </a:t>
                    </a:r>
                    <a:r>
                      <a:rPr lang="en-US" sz="500"/>
                      <a:t>53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ru-RU" sz="500"/>
                      <a:t>История - </a:t>
                    </a:r>
                    <a:r>
                      <a:rPr lang="en-US" sz="500"/>
                      <a:t>54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ru-RU" sz="500"/>
                      <a:t>ЧиО - </a:t>
                    </a:r>
                    <a:r>
                      <a:rPr lang="en-US" sz="500"/>
                      <a:t>58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tx>
                <c:rich>
                  <a:bodyPr/>
                  <a:lstStyle/>
                  <a:p>
                    <a:r>
                      <a:rPr lang="ru-RU" sz="500"/>
                      <a:t>География - </a:t>
                    </a:r>
                    <a:r>
                      <a:rPr lang="en-US" sz="500"/>
                      <a:t>60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tx>
                <c:rich>
                  <a:bodyPr/>
                  <a:lstStyle/>
                  <a:p>
                    <a:r>
                      <a:rPr lang="ru-RU" sz="500"/>
                      <a:t>Русская лит-ра - </a:t>
                    </a:r>
                    <a:r>
                      <a:rPr lang="en-US" sz="500"/>
                      <a:t>61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tx>
                <c:rich>
                  <a:bodyPr/>
                  <a:lstStyle/>
                  <a:p>
                    <a:r>
                      <a:rPr lang="ru-RU" sz="500"/>
                      <a:t>Английский язык</a:t>
                    </a:r>
                    <a:r>
                      <a:rPr lang="ru-RU" sz="500" baseline="0"/>
                      <a:t> - </a:t>
                    </a:r>
                    <a:r>
                      <a:rPr lang="en-US" sz="500"/>
                      <a:t>71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tx>
                <c:rich>
                  <a:bodyPr/>
                  <a:lstStyle/>
                  <a:p>
                    <a:r>
                      <a:rPr lang="ru-RU" sz="500"/>
                      <a:t>Информатика - </a:t>
                    </a:r>
                    <a:r>
                      <a:rPr lang="en-US" sz="500"/>
                      <a:t>72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tx>
                <c:rich>
                  <a:bodyPr/>
                  <a:lstStyle/>
                  <a:p>
                    <a:r>
                      <a:rPr lang="ru-RU" sz="500"/>
                      <a:t>Биология - </a:t>
                    </a:r>
                    <a:r>
                      <a:rPr lang="en-US" sz="500"/>
                      <a:t>73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tx>
                <c:rich>
                  <a:bodyPr/>
                  <a:lstStyle/>
                  <a:p>
                    <a:r>
                      <a:rPr lang="ru-RU" sz="500"/>
                      <a:t>Технология - </a:t>
                    </a:r>
                    <a:r>
                      <a:rPr lang="en-US" sz="500"/>
                      <a:t>89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tx>
                <c:rich>
                  <a:bodyPr/>
                  <a:lstStyle/>
                  <a:p>
                    <a:r>
                      <a:rPr lang="ru-RU" sz="500"/>
                      <a:t>ИХТ- </a:t>
                    </a:r>
                    <a:r>
                      <a:rPr lang="en-US" sz="500"/>
                      <a:t>90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tx>
                <c:rich>
                  <a:bodyPr/>
                  <a:lstStyle/>
                  <a:p>
                    <a:r>
                      <a:rPr lang="ru-RU" sz="500"/>
                      <a:t>Немецкий язык - </a:t>
                    </a:r>
                    <a:r>
                      <a:rPr lang="en-US" sz="500"/>
                      <a:t>95</a:t>
                    </a:r>
                    <a:r>
                      <a:rPr lang="ru-RU" sz="500"/>
                      <a:t>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5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'педметный монит'!$A$39:$A$52</c:f>
              <c:numCache>
                <c:formatCode>General</c:formatCode>
                <c:ptCount val="14"/>
                <c:pt idx="0">
                  <c:v>33</c:v>
                </c:pt>
                <c:pt idx="1">
                  <c:v>49</c:v>
                </c:pt>
                <c:pt idx="2">
                  <c:v>51</c:v>
                </c:pt>
                <c:pt idx="3">
                  <c:v>53</c:v>
                </c:pt>
                <c:pt idx="4">
                  <c:v>54</c:v>
                </c:pt>
                <c:pt idx="5">
                  <c:v>58</c:v>
                </c:pt>
                <c:pt idx="6">
                  <c:v>60</c:v>
                </c:pt>
                <c:pt idx="7">
                  <c:v>61</c:v>
                </c:pt>
                <c:pt idx="8">
                  <c:v>71</c:v>
                </c:pt>
                <c:pt idx="9">
                  <c:v>72</c:v>
                </c:pt>
                <c:pt idx="10">
                  <c:v>73</c:v>
                </c:pt>
                <c:pt idx="11">
                  <c:v>89</c:v>
                </c:pt>
                <c:pt idx="12">
                  <c:v>90</c:v>
                </c:pt>
                <c:pt idx="13">
                  <c:v>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axId val="98388224"/>
        <c:axId val="98422784"/>
      </c:barChart>
      <c:catAx>
        <c:axId val="98388224"/>
        <c:scaling>
          <c:orientation val="minMax"/>
        </c:scaling>
        <c:delete val="0"/>
        <c:axPos val="l"/>
        <c:majorTickMark val="out"/>
        <c:minorTickMark val="none"/>
        <c:tickLblPos val="nextTo"/>
        <c:crossAx val="98422784"/>
        <c:crosses val="autoZero"/>
        <c:auto val="1"/>
        <c:lblAlgn val="ctr"/>
        <c:lblOffset val="100"/>
        <c:noMultiLvlLbl val="0"/>
      </c:catAx>
      <c:valAx>
        <c:axId val="9842278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one"/>
        <c:crossAx val="98388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FF3FE-B547-4320-8035-91253A53CF9C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7B36D-D349-4B29-9AEC-657A354471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26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7B36D-D349-4B29-9AEC-657A3544716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40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microsoft.com/office/2007/relationships/hdphoto" Target="../media/hdphoto6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Microsoft_Excel7.xlsx"/><Relationship Id="rId3" Type="http://schemas.openxmlformats.org/officeDocument/2006/relationships/image" Target="../media/image63.jpeg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_____Microsoft_Excel6.xlsx"/><Relationship Id="rId11" Type="http://schemas.openxmlformats.org/officeDocument/2006/relationships/image" Target="../media/image64.jpeg"/><Relationship Id="rId5" Type="http://schemas.openxmlformats.org/officeDocument/2006/relationships/image" Target="../media/image60.emf"/><Relationship Id="rId10" Type="http://schemas.openxmlformats.org/officeDocument/2006/relationships/chart" Target="../charts/chart3.xml"/><Relationship Id="rId4" Type="http://schemas.openxmlformats.org/officeDocument/2006/relationships/package" Target="../embeddings/_____Microsoft_Excel5.xlsx"/><Relationship Id="rId9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2116832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9054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63963" y="548680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работы:</a:t>
            </a:r>
            <a:endParaRPr lang="ru-RU" sz="4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395536" y="1988840"/>
            <a:ext cx="8521150" cy="4536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Char char="q"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Calibri"/>
              </a:rPr>
              <a:t>Проведение обучающих семинаров для учителей:</a:t>
            </a:r>
            <a:endParaRPr lang="ru-RU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по изучению ППТ школы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по изучению ГОС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п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о изучению современных образовательных технологий, форм методов преподавания и оценивания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 по изучению форм и методов дистанционного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   обучения</a:t>
            </a:r>
            <a:endParaRPr lang="ru-RU" sz="2800" b="1" dirty="0" smtClean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5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внутришкольных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семинарах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D:\Бухова Т. И\2018-2019    3\МС\Семинары для учителей\Доклады\20190327_103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 descr="D:\Бухова Т. И\2018-2019    3\МС\Семинары для учителей\Доклады\20190327_104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 descr="D:\Бухова Т. И\2018-2019    3\МС\Семинары для учителей\Доклады\20190327_1101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https://i.mycdn.me/image?id=910039584354&amp;t=3&amp;plc=API&amp;viewToken=14lCVEBS4NSek8bRULum4w&amp;tkn=*rvK-oJFA9V_j_yFfmRdUMJtgFU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127" y="3861048"/>
            <a:ext cx="374904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3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988840"/>
            <a:ext cx="8496943" cy="43924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Как создать </a:t>
            </a:r>
            <a:r>
              <a:rPr lang="ru-RU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видеоурок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Проблемы осанки у учащихся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Анализ урока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Современные образовательные технологии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Анкетирование о работе ШМО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Виды оценивания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Формы оценивания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Молодые молодым</a:t>
            </a:r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endParaRPr lang="ru-RU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Методические  часы(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2020-2021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3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86916"/>
            <a:ext cx="8229600" cy="909836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Методический час на тему:</a:t>
            </a:r>
            <a:br>
              <a:rPr lang="ru-RU" sz="31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 Современные образовательные технологии»</a:t>
            </a:r>
            <a:r>
              <a:rPr lang="ru-RU" sz="31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461" name="Рисунок 1" descr="1"/>
          <p:cNvPicPr>
            <a:picLocks noChangeAspect="1" noChangeArrowheads="1"/>
          </p:cNvPicPr>
          <p:nvPr/>
        </p:nvPicPr>
        <p:blipFill rotWithShape="1">
          <a:blip r:embed="rId2" cstate="print"/>
          <a:srcRect l="13300"/>
          <a:stretch/>
        </p:blipFill>
        <p:spPr bwMode="auto">
          <a:xfrm>
            <a:off x="702364" y="1340768"/>
            <a:ext cx="1061323" cy="2662773"/>
          </a:xfrm>
          <a:prstGeom prst="rect">
            <a:avLst/>
          </a:prstGeom>
          <a:noFill/>
        </p:spPr>
      </p:pic>
      <p:pic>
        <p:nvPicPr>
          <p:cNvPr id="19459" name="Рисунок 3" descr="3"/>
          <p:cNvPicPr>
            <a:picLocks noChangeAspect="1" noChangeArrowheads="1"/>
          </p:cNvPicPr>
          <p:nvPr/>
        </p:nvPicPr>
        <p:blipFill rotWithShape="1">
          <a:blip r:embed="rId3" cstate="print"/>
          <a:srcRect l="13040"/>
          <a:stretch/>
        </p:blipFill>
        <p:spPr bwMode="auto">
          <a:xfrm>
            <a:off x="2067338" y="1362000"/>
            <a:ext cx="1064501" cy="2643064"/>
          </a:xfrm>
          <a:prstGeom prst="rect">
            <a:avLst/>
          </a:prstGeom>
          <a:noFill/>
        </p:spPr>
      </p:pic>
      <p:pic>
        <p:nvPicPr>
          <p:cNvPr id="19462" name="Рисунок 4" descr="4"/>
          <p:cNvPicPr>
            <a:picLocks noChangeAspect="1" noChangeArrowheads="1"/>
          </p:cNvPicPr>
          <p:nvPr/>
        </p:nvPicPr>
        <p:blipFill rotWithShape="1">
          <a:blip r:embed="rId4" cstate="print"/>
          <a:srcRect l="11815"/>
          <a:stretch/>
        </p:blipFill>
        <p:spPr bwMode="auto">
          <a:xfrm>
            <a:off x="3485322" y="1351384"/>
            <a:ext cx="1086678" cy="2664296"/>
          </a:xfrm>
          <a:prstGeom prst="rect">
            <a:avLst/>
          </a:prstGeom>
          <a:noFill/>
        </p:spPr>
      </p:pic>
      <p:pic>
        <p:nvPicPr>
          <p:cNvPr id="19463" name="Рисунок 5" descr="5"/>
          <p:cNvPicPr>
            <a:picLocks noChangeAspect="1" noChangeArrowheads="1"/>
          </p:cNvPicPr>
          <p:nvPr/>
        </p:nvPicPr>
        <p:blipFill rotWithShape="1">
          <a:blip r:embed="rId5" cstate="print"/>
          <a:srcRect l="13298"/>
          <a:stretch/>
        </p:blipFill>
        <p:spPr bwMode="auto">
          <a:xfrm>
            <a:off x="4956312" y="1340768"/>
            <a:ext cx="1097251" cy="2664296"/>
          </a:xfrm>
          <a:prstGeom prst="rect">
            <a:avLst/>
          </a:prstGeom>
          <a:noFill/>
        </p:spPr>
      </p:pic>
      <p:pic>
        <p:nvPicPr>
          <p:cNvPr id="19464" name="Рисунок 6" descr="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1340768"/>
            <a:ext cx="1206205" cy="2662773"/>
          </a:xfrm>
          <a:prstGeom prst="rect">
            <a:avLst/>
          </a:prstGeom>
          <a:noFill/>
        </p:spPr>
      </p:pic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469" name="Рисунок 10" descr="10"/>
          <p:cNvPicPr>
            <a:picLocks noChangeAspect="1" noChangeArrowheads="1"/>
          </p:cNvPicPr>
          <p:nvPr/>
        </p:nvPicPr>
        <p:blipFill rotWithShape="1">
          <a:blip r:embed="rId7" cstate="print"/>
          <a:srcRect l="14027"/>
          <a:stretch/>
        </p:blipFill>
        <p:spPr bwMode="auto">
          <a:xfrm>
            <a:off x="7765774" y="1340768"/>
            <a:ext cx="1038524" cy="2614613"/>
          </a:xfrm>
          <a:prstGeom prst="rect">
            <a:avLst/>
          </a:prstGeom>
          <a:noFill/>
        </p:spPr>
      </p:pic>
      <p:pic>
        <p:nvPicPr>
          <p:cNvPr id="19467" name="Рисунок 11" descr="11"/>
          <p:cNvPicPr>
            <a:picLocks noChangeAspect="1" noChangeArrowheads="1"/>
          </p:cNvPicPr>
          <p:nvPr/>
        </p:nvPicPr>
        <p:blipFill rotWithShape="1">
          <a:blip r:embed="rId8" cstate="print"/>
          <a:srcRect l="13300"/>
          <a:stretch/>
        </p:blipFill>
        <p:spPr bwMode="auto">
          <a:xfrm>
            <a:off x="702364" y="4077072"/>
            <a:ext cx="1061324" cy="2595780"/>
          </a:xfrm>
          <a:prstGeom prst="rect">
            <a:avLst/>
          </a:prstGeom>
          <a:noFill/>
        </p:spPr>
      </p:pic>
      <p:pic>
        <p:nvPicPr>
          <p:cNvPr id="19468" name="Рисунок 12" descr="12"/>
          <p:cNvPicPr>
            <a:picLocks noChangeAspect="1" noChangeArrowheads="1"/>
          </p:cNvPicPr>
          <p:nvPr/>
        </p:nvPicPr>
        <p:blipFill rotWithShape="1">
          <a:blip r:embed="rId9" cstate="print"/>
          <a:srcRect l="11264"/>
          <a:stretch/>
        </p:blipFill>
        <p:spPr bwMode="auto">
          <a:xfrm>
            <a:off x="2067338" y="4098144"/>
            <a:ext cx="1036440" cy="2592288"/>
          </a:xfrm>
          <a:prstGeom prst="rect">
            <a:avLst/>
          </a:prstGeom>
          <a:noFill/>
        </p:spPr>
      </p:pic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C:\Users\Informatika\Desktop\15.jpg"/>
          <p:cNvPicPr/>
          <p:nvPr/>
        </p:nvPicPr>
        <p:blipFill rotWithShape="1">
          <a:blip r:embed="rId10" cstate="print"/>
          <a:srcRect l="8879"/>
          <a:stretch/>
        </p:blipFill>
        <p:spPr bwMode="auto">
          <a:xfrm>
            <a:off x="4956312" y="4077072"/>
            <a:ext cx="111544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Informatika\Desktop\13.jpg"/>
          <p:cNvPicPr/>
          <p:nvPr/>
        </p:nvPicPr>
        <p:blipFill rotWithShape="1">
          <a:blip r:embed="rId11" cstate="print"/>
          <a:srcRect l="11085"/>
          <a:stretch/>
        </p:blipFill>
        <p:spPr bwMode="auto">
          <a:xfrm>
            <a:off x="3485322" y="4098144"/>
            <a:ext cx="108843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Informatika\Desktop\14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14113" y="4077072"/>
            <a:ext cx="1152128" cy="253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Informatika\Desktop\17.jpg"/>
          <p:cNvPicPr/>
          <p:nvPr/>
        </p:nvPicPr>
        <p:blipFill rotWithShape="1">
          <a:blip r:embed="rId13" cstate="print"/>
          <a:srcRect l="12284"/>
          <a:stretch/>
        </p:blipFill>
        <p:spPr bwMode="auto">
          <a:xfrm>
            <a:off x="7765773" y="4077073"/>
            <a:ext cx="1010607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оловок 2"/>
          <p:cNvSpPr txBox="1">
            <a:spLocks/>
          </p:cNvSpPr>
          <p:nvPr/>
        </p:nvSpPr>
        <p:spPr>
          <a:xfrm>
            <a:off x="457200" y="18864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Методический час на тему:</a:t>
            </a:r>
            <a:b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 Современные образовательные технологии»</a:t>
            </a:r>
            <a:r>
              <a:rPr kumimoji="0" lang="ru-RU" sz="3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 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Методический час (он-</a:t>
            </a:r>
            <a:r>
              <a:rPr lang="ru-RU" sz="31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лайн</a:t>
            </a:r>
            <a:r>
              <a:rPr lang="ru-RU" sz="31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)на тему:</a:t>
            </a:r>
            <a:br>
              <a:rPr lang="ru-RU" sz="31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 Как создать </a:t>
            </a:r>
            <a:r>
              <a:rPr lang="ru-RU" sz="31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видеоурок</a:t>
            </a:r>
            <a:r>
              <a:rPr lang="en-US" sz="31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31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1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C:\Users\Informatika\Desktop\1.jpg"/>
          <p:cNvPicPr/>
          <p:nvPr/>
        </p:nvPicPr>
        <p:blipFill rotWithShape="1">
          <a:blip r:embed="rId2" cstate="print"/>
          <a:srcRect l="14706"/>
          <a:stretch/>
        </p:blipFill>
        <p:spPr bwMode="auto">
          <a:xfrm>
            <a:off x="490330" y="1329003"/>
            <a:ext cx="967408" cy="262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Informatika\Desktop\3.jpg"/>
          <p:cNvPicPr/>
          <p:nvPr/>
        </p:nvPicPr>
        <p:blipFill rotWithShape="1">
          <a:blip r:embed="rId3" cstate="print"/>
          <a:srcRect l="12401"/>
          <a:stretch/>
        </p:blipFill>
        <p:spPr bwMode="auto">
          <a:xfrm>
            <a:off x="1762539" y="1340769"/>
            <a:ext cx="1009260" cy="260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Informatika\Desktop\4.jpg"/>
          <p:cNvPicPr/>
          <p:nvPr/>
        </p:nvPicPr>
        <p:blipFill rotWithShape="1">
          <a:blip r:embed="rId4" cstate="print"/>
          <a:srcRect l="12494"/>
          <a:stretch/>
        </p:blipFill>
        <p:spPr bwMode="auto">
          <a:xfrm>
            <a:off x="3140764" y="1340768"/>
            <a:ext cx="1071195" cy="266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Informatika\Desktop\5.jpg"/>
          <p:cNvPicPr/>
          <p:nvPr/>
        </p:nvPicPr>
        <p:blipFill rotWithShape="1">
          <a:blip r:embed="rId5" cstate="print"/>
          <a:srcRect l="13465"/>
          <a:stretch/>
        </p:blipFill>
        <p:spPr bwMode="auto">
          <a:xfrm>
            <a:off x="4585252" y="1340768"/>
            <a:ext cx="1010684" cy="266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Informatika\Desktop\7.jpg"/>
          <p:cNvPicPr/>
          <p:nvPr/>
        </p:nvPicPr>
        <p:blipFill rotWithShape="1">
          <a:blip r:embed="rId6" cstate="print"/>
          <a:srcRect l="12118"/>
          <a:stretch/>
        </p:blipFill>
        <p:spPr bwMode="auto">
          <a:xfrm>
            <a:off x="6016486" y="1355505"/>
            <a:ext cx="107579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Informatika\Desktop\1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1340768"/>
            <a:ext cx="12961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Informatika\Desktop\1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077072"/>
            <a:ext cx="1134210" cy="251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Informatika\Desktop\8.jpg"/>
          <p:cNvPicPr/>
          <p:nvPr/>
        </p:nvPicPr>
        <p:blipFill rotWithShape="1">
          <a:blip r:embed="rId9" cstate="print"/>
          <a:srcRect l="13650"/>
          <a:stretch/>
        </p:blipFill>
        <p:spPr bwMode="auto">
          <a:xfrm>
            <a:off x="4585252" y="4151413"/>
            <a:ext cx="994860" cy="252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Informatika\Desktop\1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8144" y="4149080"/>
            <a:ext cx="122413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Informatika\Desktop\9.jpg"/>
          <p:cNvPicPr/>
          <p:nvPr/>
        </p:nvPicPr>
        <p:blipFill rotWithShape="1">
          <a:blip r:embed="rId11" cstate="print"/>
          <a:srcRect l="10756"/>
          <a:stretch/>
        </p:blipFill>
        <p:spPr bwMode="auto">
          <a:xfrm>
            <a:off x="7447722" y="4149080"/>
            <a:ext cx="115672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Informatika\Desktop\6.jpg"/>
          <p:cNvPicPr/>
          <p:nvPr/>
        </p:nvPicPr>
        <p:blipFill rotWithShape="1">
          <a:blip r:embed="rId12" cstate="print"/>
          <a:srcRect l="12494"/>
          <a:stretch/>
        </p:blipFill>
        <p:spPr bwMode="auto">
          <a:xfrm>
            <a:off x="3140764" y="4149080"/>
            <a:ext cx="107119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Informatika\Desktop\2.jpg"/>
          <p:cNvPicPr/>
          <p:nvPr/>
        </p:nvPicPr>
        <p:blipFill rotWithShape="1">
          <a:blip r:embed="rId13" cstate="print"/>
          <a:srcRect l="12401"/>
          <a:stretch/>
        </p:blipFill>
        <p:spPr bwMode="auto">
          <a:xfrm>
            <a:off x="1762538" y="4116426"/>
            <a:ext cx="1009261" cy="255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 descr="D:\Бухова Т. И\2020-2021    5\МС\Семинары для учителей\МЧ 10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2636912"/>
            <a:ext cx="1786819" cy="3871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6" name="Picture 6" descr="D:\Бухова Т. И\2020-2021    5\МС\Семинары для учителей\МЧ 10\5.jpg"/>
          <p:cNvPicPr>
            <a:picLocks noChangeAspect="1" noChangeArrowheads="1"/>
          </p:cNvPicPr>
          <p:nvPr/>
        </p:nvPicPr>
        <p:blipFill rotWithShape="1">
          <a:blip r:embed="rId3" cstate="print"/>
          <a:srcRect l="10579"/>
          <a:stretch/>
        </p:blipFill>
        <p:spPr bwMode="auto">
          <a:xfrm>
            <a:off x="6202017" y="1196752"/>
            <a:ext cx="1604804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5" name="Picture 5" descr="D:\Бухова Т. И\2020-2021    5\МС\Семинары для учителей\МЧ 10\4.jpg"/>
          <p:cNvPicPr>
            <a:picLocks noChangeAspect="1" noChangeArrowheads="1"/>
          </p:cNvPicPr>
          <p:nvPr/>
        </p:nvPicPr>
        <p:blipFill rotWithShape="1">
          <a:blip r:embed="rId4" cstate="print"/>
          <a:srcRect l="13956"/>
          <a:stretch/>
        </p:blipFill>
        <p:spPr bwMode="auto">
          <a:xfrm>
            <a:off x="4691270" y="2420888"/>
            <a:ext cx="1623237" cy="408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4" descr="D:\Бухова Т. И\2020-2021    5\МС\Семинары для учителей\МЧ 10\3.jpg"/>
          <p:cNvPicPr>
            <a:picLocks noChangeAspect="1" noChangeArrowheads="1"/>
          </p:cNvPicPr>
          <p:nvPr/>
        </p:nvPicPr>
        <p:blipFill rotWithShape="1">
          <a:blip r:embed="rId5" cstate="print"/>
          <a:srcRect l="9721"/>
          <a:stretch/>
        </p:blipFill>
        <p:spPr bwMode="auto">
          <a:xfrm>
            <a:off x="3233530" y="1196752"/>
            <a:ext cx="1613122" cy="387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 descr="D:\Бухова Т. И\2020-2021    5\МС\Семинары для учителей\МЧ 10\2.jpg"/>
          <p:cNvPicPr>
            <a:picLocks noChangeAspect="1" noChangeArrowheads="1"/>
          </p:cNvPicPr>
          <p:nvPr/>
        </p:nvPicPr>
        <p:blipFill rotWithShape="1">
          <a:blip r:embed="rId6" cstate="print"/>
          <a:srcRect l="9711"/>
          <a:stretch/>
        </p:blipFill>
        <p:spPr bwMode="auto">
          <a:xfrm>
            <a:off x="1868557" y="2492896"/>
            <a:ext cx="1644402" cy="394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Методический час (</a:t>
            </a:r>
            <a:r>
              <a:rPr lang="ru-RU" sz="31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31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)на тему:</a:t>
            </a:r>
            <a:br>
              <a:rPr lang="ru-RU" sz="31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 Молодые -молодым»</a:t>
            </a:r>
            <a:r>
              <a:rPr lang="ru-RU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  <p:pic>
        <p:nvPicPr>
          <p:cNvPr id="30722" name="Picture 2" descr="D:\Бухова Т. И\2020-2021    5\МС\Семинары для учителей\МЧ 10\1.jpg"/>
          <p:cNvPicPr>
            <a:picLocks noChangeAspect="1" noChangeArrowheads="1"/>
          </p:cNvPicPr>
          <p:nvPr/>
        </p:nvPicPr>
        <p:blipFill rotWithShape="1">
          <a:blip r:embed="rId7" cstate="print"/>
          <a:srcRect l="12026"/>
          <a:stretch/>
        </p:blipFill>
        <p:spPr bwMode="auto">
          <a:xfrm>
            <a:off x="463826" y="1124744"/>
            <a:ext cx="1553081" cy="3825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988840"/>
            <a:ext cx="7408333" cy="165618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Выявление, обобщение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распространение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опыта творчески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работающих учителей, обмен опытом с молодыми педагогами в рамках проводимых в школе: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3892" y="3645024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мастер-классов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открытых уроков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предметных недель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декад ШМО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конкурсов педагогического мастерства 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создания видеотеки уроков и мероприятий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467544" y="332656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направления работы: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627268" cy="125272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Предметные недели, декады ШМО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5842" name="Picture 2" descr="D:\Бухова Т. И\2019-2020    4\МС\ШМО\1 ЕМЦ\Декада\IMG-20200125-WA0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538" t="15331" r="21705" b="13669"/>
          <a:stretch/>
        </p:blipFill>
        <p:spPr bwMode="auto">
          <a:xfrm>
            <a:off x="208923" y="1339249"/>
            <a:ext cx="3024336" cy="2286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3" name="Picture 3" descr="D:\Бухова Т. И\2019-2020    4\МС\ШМО\2 ИЯ\ИЯ\IMG-20200216-WA0002.jpg"/>
          <p:cNvPicPr>
            <a:picLocks noChangeAspect="1" noChangeArrowheads="1"/>
          </p:cNvPicPr>
          <p:nvPr/>
        </p:nvPicPr>
        <p:blipFill rotWithShape="1">
          <a:blip r:embed="rId3" cstate="print"/>
          <a:srcRect l="1815" t="-20503" r="-301" b="-765"/>
          <a:stretch/>
        </p:blipFill>
        <p:spPr bwMode="auto">
          <a:xfrm>
            <a:off x="6732240" y="253177"/>
            <a:ext cx="2226366" cy="6237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Admin\Desktop\вотсап сүрөт\IMG-20191211-WA0039.jpg"/>
          <p:cNvPicPr>
            <a:picLocks noChangeAspect="1" noChangeArrowheads="1"/>
          </p:cNvPicPr>
          <p:nvPr/>
        </p:nvPicPr>
        <p:blipFill rotWithShape="1">
          <a:blip r:embed="rId4" cstate="print"/>
          <a:srcRect r="9760" b="8614"/>
          <a:stretch/>
        </p:blipFill>
        <p:spPr bwMode="auto">
          <a:xfrm>
            <a:off x="192629" y="3879403"/>
            <a:ext cx="3040630" cy="2611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4" name="Picture 4" descr="D:\Бухова Т. И\2019-2020    4\МС\ШМО\4 НШ\НШ\Откр\20200304_1215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2746" y="3933056"/>
            <a:ext cx="3175112" cy="256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5" name="Picture 5" descr="D:\Бухова Т. И\2019-2020    4\МС\ШМО\6 РЯ\IMG-20191217-WA0086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6809" y="1255440"/>
            <a:ext cx="3161049" cy="237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Декады ШМО</a:t>
            </a:r>
          </a:p>
        </p:txBody>
      </p:sp>
      <p:pic>
        <p:nvPicPr>
          <p:cNvPr id="33794" name="Picture 2" descr="https://i.mycdn.me/image?id=909988270690&amp;t=3&amp;plc=API&amp;viewToken=C6SgvxqceRaqlZeJcA4TGw&amp;tkn=*6vM8z4_qhl55UDhCknbCaHws0b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672408" cy="4796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Picture 4" descr="https://i.mycdn.me/image?id=909988162402&amp;t=3&amp;plc=API&amp;viewToken=Q_x4Ydm9yQHu-FkgYJzurQ&amp;tkn=*otUuLJvvtVpeZ_Ad9OPS71WEa8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776530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Мастер-классы, открытые уроки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481" name="Picture 1" descr="D:\Бухова Т. И\2019-2020    4\МС\ШМО\1 ЕМЦ\Декада\IMG-20200125-WA0009.jpg"/>
          <p:cNvPicPr>
            <a:picLocks noChangeAspect="1" noChangeArrowheads="1"/>
          </p:cNvPicPr>
          <p:nvPr/>
        </p:nvPicPr>
        <p:blipFill rotWithShape="1">
          <a:blip r:embed="rId2" cstate="print"/>
          <a:srcRect r="22788" b="27147"/>
          <a:stretch/>
        </p:blipFill>
        <p:spPr bwMode="auto">
          <a:xfrm>
            <a:off x="3131840" y="1436778"/>
            <a:ext cx="2987753" cy="2114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 descr="D:\Бухова Т. И\2019-2020    4\МС\ШМО\4 НШ\НШ\IMG-20200309-WA0005.jpg"/>
          <p:cNvPicPr>
            <a:picLocks noChangeAspect="1" noChangeArrowheads="1"/>
          </p:cNvPicPr>
          <p:nvPr/>
        </p:nvPicPr>
        <p:blipFill rotWithShape="1">
          <a:blip r:embed="rId3" cstate="print"/>
          <a:srcRect l="13307" t="13406" r="5910"/>
          <a:stretch/>
        </p:blipFill>
        <p:spPr bwMode="auto">
          <a:xfrm>
            <a:off x="6310537" y="1676805"/>
            <a:ext cx="2692956" cy="216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 descr="D:\Бухова Т. И\2018-2019    3\МС\ШМО\ЕМЦ\Декада\Фото декады ШМО ЕМЦ 18-19\20190123_124330.jpg"/>
          <p:cNvPicPr>
            <a:picLocks noChangeAspect="1" noChangeArrowheads="1"/>
          </p:cNvPicPr>
          <p:nvPr/>
        </p:nvPicPr>
        <p:blipFill rotWithShape="1">
          <a:blip r:embed="rId4" cstate="print"/>
          <a:srcRect l="10337" r="8803" b="9223"/>
          <a:stretch/>
        </p:blipFill>
        <p:spPr bwMode="auto">
          <a:xfrm>
            <a:off x="331335" y="1628800"/>
            <a:ext cx="2625169" cy="2210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Picture 5" descr="D:\Бухова Т. И\2018-2019    3\МС\ШМО\ЕМЦ\Декада\Фото декады ШМО ЕМЦ 18-19\20190123_123648.jpg"/>
          <p:cNvPicPr>
            <a:picLocks noChangeAspect="1" noChangeArrowheads="1"/>
          </p:cNvPicPr>
          <p:nvPr/>
        </p:nvPicPr>
        <p:blipFill rotWithShape="1">
          <a:blip r:embed="rId5" cstate="print"/>
          <a:srcRect l="7871" t="6397" r="7391" b="12288"/>
          <a:stretch/>
        </p:blipFill>
        <p:spPr bwMode="auto">
          <a:xfrm>
            <a:off x="6310536" y="4365103"/>
            <a:ext cx="2692957" cy="1978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6" name="Picture 6" descr="D:\Бухова Т. И\2018-2019    3\МС\ШМО\ЕМЦ\Декада\Фото декады ШМО ЕМЦ 18-19\20190123_123939.jpg"/>
          <p:cNvPicPr>
            <a:picLocks noChangeAspect="1" noChangeArrowheads="1"/>
          </p:cNvPicPr>
          <p:nvPr/>
        </p:nvPicPr>
        <p:blipFill rotWithShape="1">
          <a:blip r:embed="rId6" cstate="print"/>
          <a:srcRect l="29102" t="8996" r="3415" b="19333"/>
          <a:stretch/>
        </p:blipFill>
        <p:spPr bwMode="auto">
          <a:xfrm>
            <a:off x="331335" y="4365104"/>
            <a:ext cx="271205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D:\Бухова Т. И\2018-2019    3\МС\ШМО\ЕМЦ\Фото уроков\Мараджапова СР\20190423_0802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5556" y="3867742"/>
            <a:ext cx="2880320" cy="229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637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Структура МС СОШ 42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487022"/>
              </p:ext>
            </p:extLst>
          </p:nvPr>
        </p:nvGraphicFramePr>
        <p:xfrm>
          <a:off x="107504" y="908720"/>
          <a:ext cx="9036496" cy="5949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Документ" r:id="rId3" imgW="10200167" imgH="7287453" progId="Word.Document.12">
                  <p:embed/>
                </p:oleObj>
              </mc:Choice>
              <mc:Fallback>
                <p:oleObj name="Документ" r:id="rId3" imgW="10200167" imgH="7287453" progId="Word.Document.12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908720"/>
                        <a:ext cx="9036496" cy="59492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13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reveal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ачык сабак\20181129_135901.jpg"/>
          <p:cNvPicPr>
            <a:picLocks noChangeAspect="1" noChangeArrowheads="1"/>
          </p:cNvPicPr>
          <p:nvPr/>
        </p:nvPicPr>
        <p:blipFill rotWithShape="1">
          <a:blip r:embed="rId2" cstate="print"/>
          <a:srcRect l="7344" t="19092" r="29306" b="13860"/>
          <a:stretch/>
        </p:blipFill>
        <p:spPr bwMode="auto">
          <a:xfrm>
            <a:off x="107504" y="124477"/>
            <a:ext cx="3089070" cy="246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398.jpg"/>
          <p:cNvPicPr>
            <a:picLocks noChangeAspect="1"/>
          </p:cNvPicPr>
          <p:nvPr/>
        </p:nvPicPr>
        <p:blipFill rotWithShape="1">
          <a:blip r:embed="rId3" cstate="print"/>
          <a:srcRect l="32253" t="6330" r="39238"/>
          <a:stretch/>
        </p:blipFill>
        <p:spPr>
          <a:xfrm>
            <a:off x="6607577" y="2550434"/>
            <a:ext cx="2316976" cy="4285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Бухова Т. И\2019-2020    4\МС\ШМО\4 НШ\НШ\IMG-20200309-WA00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l="-217" t="10746" r="11762" b="13197"/>
          <a:stretch/>
        </p:blipFill>
        <p:spPr bwMode="auto">
          <a:xfrm>
            <a:off x="139145" y="2586674"/>
            <a:ext cx="2415969" cy="4154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8" descr="D:\Бухова Т. И\2018-2019    3\МС\ШМО\ЕМЦ\Фото уроков\Кебекова Г.Ж\20190425_110657.jpg"/>
          <p:cNvPicPr>
            <a:picLocks noChangeAspect="1" noChangeArrowheads="1"/>
          </p:cNvPicPr>
          <p:nvPr/>
        </p:nvPicPr>
        <p:blipFill rotWithShape="1">
          <a:blip r:embed="rId5" cstate="print"/>
          <a:srcRect l="13532" t="14052" r="12676" b="11625"/>
          <a:stretch/>
        </p:blipFill>
        <p:spPr bwMode="auto">
          <a:xfrm>
            <a:off x="5713050" y="124476"/>
            <a:ext cx="3211503" cy="2425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D:\Бухова Т. И\2021-2022    6\МС\Преемственность\ФОТО\4-5А\4А\1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7531" r="9417" b="6529"/>
          <a:stretch/>
        </p:blipFill>
        <p:spPr bwMode="auto">
          <a:xfrm>
            <a:off x="2527658" y="2586675"/>
            <a:ext cx="4060565" cy="4154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F:\Распечатать\Коллажи по преемственности\4Г\20190514_10010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57" y="110007"/>
            <a:ext cx="2500994" cy="244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866846"/>
            <a:ext cx="88569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модульно-рейтинговая система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укрупнение дидактических единиц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обучение с увлечением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интенсификация обучения на основе </a:t>
            </a:r>
          </a:p>
          <a:p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схемных и знаковых моделей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работа 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группах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ИКТ</a:t>
            </a:r>
            <a:endParaRPr lang="ru-RU" sz="28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интегрированные уроки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нестандартные уроки(урок-игра, урок-</a:t>
            </a:r>
          </a:p>
          <a:p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путешествие, урок-</a:t>
            </a:r>
            <a:r>
              <a:rPr lang="ru-RU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КВНи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пр.)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467544" y="332656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Формы, методы, СОТ наиболее часто используемые в работе учителями: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58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1" name="Picture 55" descr="https://i.mycdn.me/image?id=910018002530&amp;t=3&amp;plc=API&amp;viewToken=QR-eAfcTBQKt4k8MaHO-SQ&amp;tkn=*ubaygdZg9hrkM3ORNN4B07A-YF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8186">
            <a:off x="3836943" y="4395647"/>
            <a:ext cx="1787451" cy="218884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5040560" cy="1252728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Работа творческой группы «Мониторинговая служба»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i="1" dirty="0"/>
          </a:p>
        </p:txBody>
      </p:sp>
      <p:sp>
        <p:nvSpPr>
          <p:cNvPr id="4" name="Объект 1"/>
          <p:cNvSpPr>
            <a:spLocks noGrp="1"/>
          </p:cNvSpPr>
          <p:nvPr>
            <p:ph idx="1"/>
          </p:nvPr>
        </p:nvSpPr>
        <p:spPr>
          <a:xfrm>
            <a:off x="251520" y="1340768"/>
            <a:ext cx="5328592" cy="108012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  <a:t>М</a:t>
            </a:r>
            <a:r>
              <a:rPr lang="ru-RU" sz="2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ониторинг </a:t>
            </a:r>
            <a: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  <a:t>и </a:t>
            </a:r>
            <a:r>
              <a:rPr lang="ru-RU" sz="2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диагностика </a:t>
            </a:r>
            <a: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  <a:t>образовательного </a:t>
            </a:r>
            <a:r>
              <a:rPr lang="ru-RU" sz="2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процесса с целью оказания методической помощи учителям</a:t>
            </a:r>
          </a:p>
          <a:p>
            <a:pPr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ru-RU" sz="2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Анкетирование учителей, учащихся, родителей</a:t>
            </a:r>
          </a:p>
          <a:p>
            <a:pPr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ru-RU" sz="2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Рейтинг работы ШМО, учителей</a:t>
            </a:r>
            <a:endParaRPr lang="ru-RU" sz="28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772080"/>
              </p:ext>
            </p:extLst>
          </p:nvPr>
        </p:nvGraphicFramePr>
        <p:xfrm>
          <a:off x="2483768" y="2564904"/>
          <a:ext cx="3168352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" name="Лист" r:id="rId4" imgW="9163143" imgH="4324336" progId="Excel.Sheet.12">
                  <p:embed/>
                </p:oleObj>
              </mc:Choice>
              <mc:Fallback>
                <p:oleObj name="Лист" r:id="rId4" imgW="9163143" imgH="4324336" progId="Excel.Sheet.12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2564904"/>
                        <a:ext cx="3168352" cy="19442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061989"/>
              </p:ext>
            </p:extLst>
          </p:nvPr>
        </p:nvGraphicFramePr>
        <p:xfrm>
          <a:off x="5652120" y="260648"/>
          <a:ext cx="3240360" cy="2363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" name="Лист" r:id="rId6" imgW="9572643" imgH="7257974" progId="Excel.Sheet.12">
                  <p:embed/>
                </p:oleObj>
              </mc:Choice>
              <mc:Fallback>
                <p:oleObj name="Лист" r:id="rId6" imgW="9572643" imgH="7257974" progId="Excel.Sheet.12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260648"/>
                        <a:ext cx="3240360" cy="23635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541494"/>
              </p:ext>
            </p:extLst>
          </p:nvPr>
        </p:nvGraphicFramePr>
        <p:xfrm>
          <a:off x="5724128" y="2852936"/>
          <a:ext cx="3197425" cy="3733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3" name="Лист" r:id="rId8" imgW="7819917" imgH="7115179" progId="Excel.Sheet.12">
                  <p:embed/>
                </p:oleObj>
              </mc:Choice>
              <mc:Fallback>
                <p:oleObj name="Лист" r:id="rId8" imgW="7819917" imgH="7115179" progId="Excel.Sheet.12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2852936"/>
                        <a:ext cx="3197425" cy="37339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8445122"/>
              </p:ext>
            </p:extLst>
          </p:nvPr>
        </p:nvGraphicFramePr>
        <p:xfrm>
          <a:off x="179512" y="2420888"/>
          <a:ext cx="241837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4153" name="Picture 57" descr="https://i.mycdn.me/image?id=910017932386&amp;t=3&amp;plc=API&amp;viewToken=Yi9UbGdjVeBCnku1iIhnnw&amp;tkn=*iJuC3Wf8dLnu2G1hX1p4mz1ZRj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36721">
            <a:off x="1856223" y="4613222"/>
            <a:ext cx="2021937" cy="19119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1656184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Охватывает работу </a:t>
            </a:r>
            <a:r>
              <a:rPr lang="ru-RU" b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с мотивированными детьми(совершенствование технологий и методик работы с одаренными учащимися), направленную на участие в предметных </a:t>
            </a:r>
            <a:r>
              <a:rPr lang="ru-RU" b="1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олимпиадах, творческих конкурсах</a:t>
            </a:r>
            <a:endParaRPr lang="ru-RU" sz="1800" b="1" dirty="0">
              <a:solidFill>
                <a:srgbClr val="000099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8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86392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Работа творческой 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группы           «Одаренные дети»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i="1" dirty="0"/>
          </a:p>
        </p:txBody>
      </p:sp>
      <p:pic>
        <p:nvPicPr>
          <p:cNvPr id="24577" name="Picture 1" descr="D:\Бухова Т. И\2019-2020    4\МС\ШМО\7 ХЭЦ\IMG-20200311-WA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2749984"/>
            <a:ext cx="2088232" cy="185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sistems\Desktop\Маликова А\IMG_20181011_1028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9621" r="5052"/>
          <a:stretch/>
        </p:blipFill>
        <p:spPr bwMode="auto">
          <a:xfrm>
            <a:off x="6732240" y="4817189"/>
            <a:ext cx="2088231" cy="1754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i.mycdn.me/i?r=AyH4iRPQ2q0otWIFepML2LxRCUjBCKStITGKAwIpyXYm6w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7" r="30925" b="26438"/>
          <a:stretch/>
        </p:blipFill>
        <p:spPr bwMode="auto">
          <a:xfrm>
            <a:off x="4701479" y="2749984"/>
            <a:ext cx="2016224" cy="333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i.mycdn.me/i?r=AyH4iRPQ2q0otWIFepML2LxRPFCRpoTVw3lc73q8GMRU_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44339"/>
            <a:ext cx="2592288" cy="207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sistems\Desktop\Рабочий стол 19=20\SAM_291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4"/>
          <a:stretch/>
        </p:blipFill>
        <p:spPr bwMode="auto">
          <a:xfrm>
            <a:off x="323528" y="4888052"/>
            <a:ext cx="2592288" cy="1746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https://i.mycdn.me/i?r=AyH4iRPQ2q0otWIFepML2LxR94fm6pNiTtZls9vR5iKyx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r="28701"/>
          <a:stretch/>
        </p:blipFill>
        <p:spPr bwMode="auto">
          <a:xfrm>
            <a:off x="3103104" y="3820729"/>
            <a:ext cx="1900944" cy="275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1196752"/>
          <a:ext cx="8640960" cy="5430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193"/>
                <a:gridCol w="1125336"/>
                <a:gridCol w="1848766"/>
                <a:gridCol w="1703821"/>
                <a:gridCol w="1539422"/>
                <a:gridCol w="1539422"/>
              </a:tblGrid>
              <a:tr h="50405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Ученик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8266">
                <a:tc rowSpan="3"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2019-2020 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II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Районная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11Е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Дайырбекова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Нурлиза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62796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VII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Районная</a:t>
                      </a:r>
                      <a:endParaRPr lang="ky-KG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АКМО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6В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Ишенбеков Ильяз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4032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IV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Ментальная арифметика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Чуйская областная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Маматбеков Салман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99763">
                <a:tc rowSpan="2">
                  <a:txBody>
                    <a:bodyPr/>
                    <a:lstStyle/>
                    <a:p>
                      <a:pPr algn="ctr"/>
                      <a:endParaRPr lang="en-US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2018-2019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Районная</a:t>
                      </a:r>
                      <a:endParaRPr lang="ky-KG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АКМО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6З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Нурмахаммат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Эльнура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99763">
                <a:tc v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Ментальная арифметика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Чуйская областная 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Мачаев Самир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34356">
                <a:tc rowSpan="2">
                  <a:txBody>
                    <a:bodyPr/>
                    <a:lstStyle/>
                    <a:p>
                      <a:pPr algn="ctr"/>
                      <a:endParaRPr lang="ru-RU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– 2017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Биология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Районная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Алиева Жамиля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34356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y-KG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Биология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Городская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Алиева Жамиля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Призеры предметных олимпиад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4"/>
          <p:cNvGraphicFramePr>
            <a:graphicFrameLocks noGrp="1"/>
          </p:cNvGraphicFramePr>
          <p:nvPr>
            <p:ph idx="1"/>
          </p:nvPr>
        </p:nvGraphicFramePr>
        <p:xfrm>
          <a:off x="331912" y="1349152"/>
          <a:ext cx="8640960" cy="5430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193"/>
                <a:gridCol w="1125336"/>
                <a:gridCol w="1848766"/>
                <a:gridCol w="1703821"/>
                <a:gridCol w="1539422"/>
                <a:gridCol w="1539422"/>
              </a:tblGrid>
              <a:tr h="50405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Ученик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8266">
                <a:tc rowSpan="3"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2019-2020 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II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Районная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11Е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Дайырбекова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Нурлиза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62796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VII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Районная</a:t>
                      </a:r>
                      <a:endParaRPr lang="ky-KG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АКМО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6В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Ишенбеков Ильяз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4032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IV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Ментальная арифметика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Чуйская областная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Маматбеков Салман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99763">
                <a:tc rowSpan="2">
                  <a:txBody>
                    <a:bodyPr/>
                    <a:lstStyle/>
                    <a:p>
                      <a:pPr algn="ctr"/>
                      <a:endParaRPr lang="en-US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2018-2019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Районная</a:t>
                      </a:r>
                      <a:endParaRPr lang="ky-KG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АКМО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6З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Нурмахаммат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Эльнура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99763">
                <a:tc v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Ментальная арифметика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Чуйская областная 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Мачаев Самир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34356">
                <a:tc rowSpan="2">
                  <a:txBody>
                    <a:bodyPr/>
                    <a:lstStyle/>
                    <a:p>
                      <a:pPr algn="ctr"/>
                      <a:endParaRPr lang="ru-RU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– 2017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Биология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Районная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Алиева Жамиля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34356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y-KG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Биология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Городская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y-KG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Алиева Жамиля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60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603"/>
            <a:ext cx="8229600" cy="803109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Участие учащихся в конкурсах:</a:t>
            </a:r>
            <a:endParaRPr lang="ru-RU" i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389513"/>
              </p:ext>
            </p:extLst>
          </p:nvPr>
        </p:nvGraphicFramePr>
        <p:xfrm>
          <a:off x="179512" y="980727"/>
          <a:ext cx="8568951" cy="5735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373"/>
                <a:gridCol w="2255052"/>
                <a:gridCol w="2350774"/>
                <a:gridCol w="1213303"/>
                <a:gridCol w="2047449"/>
              </a:tblGrid>
              <a:tr h="29706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Номинация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Учащиеся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6534">
                <a:tc rowSpan="3">
                  <a:txBody>
                    <a:bodyPr/>
                    <a:lstStyle/>
                    <a:p>
                      <a:pPr algn="ctr"/>
                      <a:endParaRPr lang="en-US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14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2019-2020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РДЮЦЭКТ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«Лучший рисунок»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Грамоты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Анарбаева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К., 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Кудайкулов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А.</a:t>
                      </a:r>
                    </a:p>
                  </a:txBody>
                  <a:tcPr/>
                </a:tc>
              </a:tr>
              <a:tr h="1125886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заочный экологический конкурс «Экологический образ жизни через экологические здания»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«Лучший мини-заповедник»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Эмилбекова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8312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заочный экологический конкурс к дню без автомобиля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«Нет загрязнению воздуха!»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Темирбек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к А.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2200">
                <a:tc rowSpan="2"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Акыл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таймаш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" на радио "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Балдар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FM"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Интеллектуальные дебаты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8312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 макетов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«Школа будущего»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 20-ке лучших </a:t>
                      </a: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08312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Мугалим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болуу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тилегим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(район)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6633"/>
            <a:ext cx="8712968" cy="1296144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b="1" i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Обобщение передового педагогического </a:t>
            </a:r>
            <a:endParaRPr lang="ru-RU" sz="3200" b="1" i="1" dirty="0" smtClean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  <a:p>
            <a:pPr marL="0" lv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b="1" i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опыта учителей</a:t>
            </a:r>
            <a:endParaRPr lang="ru-RU" sz="3200" i="1" dirty="0"/>
          </a:p>
        </p:txBody>
      </p:sp>
      <p:pic>
        <p:nvPicPr>
          <p:cNvPr id="23554" name="Picture 2" descr="D:\Бухова Т. И\2019-2020    4\МС\ШМО\2 ИЯ\Декада\7385560b-1209-438a-b0b1-4930274d9902.jpg"/>
          <p:cNvPicPr>
            <a:picLocks noChangeAspect="1" noChangeArrowheads="1"/>
          </p:cNvPicPr>
          <p:nvPr/>
        </p:nvPicPr>
        <p:blipFill rotWithShape="1">
          <a:blip r:embed="rId2" cstate="print"/>
          <a:srcRect t="10318" b="36860"/>
          <a:stretch/>
        </p:blipFill>
        <p:spPr bwMode="auto">
          <a:xfrm>
            <a:off x="6372200" y="3784024"/>
            <a:ext cx="2581656" cy="2907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:\С рабочего стола\МС\SAM_286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4" r="53934" b="3305"/>
          <a:stretch/>
        </p:blipFill>
        <p:spPr bwMode="auto">
          <a:xfrm>
            <a:off x="539553" y="836712"/>
            <a:ext cx="2088230" cy="283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С рабочего стола\МС\Фото\IMG_347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4" t="17125" r="37593" b="900"/>
          <a:stretch/>
        </p:blipFill>
        <p:spPr bwMode="auto">
          <a:xfrm>
            <a:off x="251520" y="3861048"/>
            <a:ext cx="1872208" cy="2801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555" name="Picture 3" descr="D:\Бухова Т. И\2019-2020    4\МС\ШМО\4 НШ\НШ\IMG-20200311-WA0005.jpg"/>
          <p:cNvPicPr>
            <a:picLocks noChangeAspect="1" noChangeArrowheads="1"/>
          </p:cNvPicPr>
          <p:nvPr/>
        </p:nvPicPr>
        <p:blipFill rotWithShape="1">
          <a:blip r:embed="rId5" cstate="print"/>
          <a:srcRect r="25600" b="22469"/>
          <a:stretch/>
        </p:blipFill>
        <p:spPr bwMode="auto">
          <a:xfrm>
            <a:off x="6855872" y="967502"/>
            <a:ext cx="1964599" cy="2729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7" name="Picture 5" descr="D:\Бухова Т. И\2019-2020    4\МС\Фото\20190913_122303.jpg"/>
          <p:cNvPicPr>
            <a:picLocks noChangeAspect="1" noChangeArrowheads="1"/>
          </p:cNvPicPr>
          <p:nvPr/>
        </p:nvPicPr>
        <p:blipFill rotWithShape="1">
          <a:blip r:embed="rId6" cstate="print"/>
          <a:srcRect l="3502" t="8160" r="11447" b="15071"/>
          <a:stretch/>
        </p:blipFill>
        <p:spPr bwMode="auto">
          <a:xfrm>
            <a:off x="2771800" y="1398172"/>
            <a:ext cx="3999485" cy="270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https://i.mycdn.me/i?r=AyH4iRPQ2q0otWIFepML2LxR0i7X1m0ExRxIjl7waFAbk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 t="23688" r="37560" b="30843"/>
          <a:stretch/>
        </p:blipFill>
        <p:spPr bwMode="auto">
          <a:xfrm>
            <a:off x="2267744" y="4293096"/>
            <a:ext cx="1872208" cy="2398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D:\ШК\Рабочий стол 19=20\Новая папка\Султанова Г.К СОД-20\20200201_10135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3" t="625" r="21060" b="-625"/>
          <a:stretch/>
        </p:blipFill>
        <p:spPr bwMode="auto">
          <a:xfrm>
            <a:off x="4283969" y="4293095"/>
            <a:ext cx="1974572" cy="236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Autofit/>
          </a:bodyPr>
          <a:lstStyle/>
          <a:p>
            <a:pPr algn="l"/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Работа творческой группы «Наставник»</a:t>
            </a:r>
            <a:endParaRPr lang="ru-RU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645024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Школа молодого учителя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Тьюторское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сопровождение молодых педагогов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s://i.mycdn.me/i?r=AyH4iRPQ2q0otWIFepML2LxRWPiOIxn9LQcFjhdWm8_wV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10254" r="5306" b="15934"/>
          <a:stretch/>
        </p:blipFill>
        <p:spPr bwMode="auto">
          <a:xfrm>
            <a:off x="5580112" y="4365104"/>
            <a:ext cx="3168352" cy="2307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.mycdn.me/image?id=901814182754&amp;t=3&amp;plc=API&amp;viewToken=Puh1GHjUv21vj1txOrg6Zw&amp;tkn=*-Y-vMmukGh6rUrYlYIYKHEi49Q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6" r="3627" b="24936"/>
          <a:stretch/>
        </p:blipFill>
        <p:spPr bwMode="auto">
          <a:xfrm>
            <a:off x="1475656" y="4365104"/>
            <a:ext cx="3166188" cy="236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mycdn.me/i?r=AyH4iRPQ2q0otWIFepML2LxRVKuHYcbDd6On2QBPHL4bxQ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1518" r="22662" b="18540"/>
          <a:stretch/>
        </p:blipFill>
        <p:spPr bwMode="auto">
          <a:xfrm>
            <a:off x="4283968" y="980728"/>
            <a:ext cx="3888432" cy="292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i.mycdn.me/image?id=910026902626&amp;t=3&amp;plc=API&amp;viewToken=aUUuxIJIqkrkDuWUinJNwA&amp;tkn=*5X_PPLMU2brP-sWl1Syuc_TJRsU"/>
          <p:cNvPicPr>
            <a:picLocks noChangeAspect="1" noChangeArrowheads="1"/>
          </p:cNvPicPr>
          <p:nvPr/>
        </p:nvPicPr>
        <p:blipFill rotWithShape="1">
          <a:blip r:embed="rId5" cstate="print"/>
          <a:srcRect t="14077" r="15947" b="46571"/>
          <a:stretch/>
        </p:blipFill>
        <p:spPr bwMode="auto">
          <a:xfrm>
            <a:off x="416462" y="1656182"/>
            <a:ext cx="3177582" cy="19888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9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5008" y="188640"/>
            <a:ext cx="8928992" cy="90872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Конкурсы </a:t>
            </a:r>
            <a:r>
              <a:rPr lang="ru-RU" sz="4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учителей.Сердце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отдаю детям</a:t>
            </a:r>
            <a:b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7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Внутришкольные</a:t>
            </a:r>
            <a:endParaRPr lang="ru-RU" sz="27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1052736"/>
            <a:ext cx="2264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y-KG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ky-KG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айонные</a:t>
            </a:r>
            <a:endParaRPr lang="ru-RU" sz="2400" i="1" dirty="0">
              <a:solidFill>
                <a:srgbClr val="000099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33238" t="20049" r="18863" b="13202"/>
          <a:stretch/>
        </p:blipFill>
        <p:spPr bwMode="auto">
          <a:xfrm>
            <a:off x="477075" y="5005140"/>
            <a:ext cx="2654765" cy="173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22563" t="19795" r="22653" b="8952"/>
          <a:stretch/>
        </p:blipFill>
        <p:spPr bwMode="auto">
          <a:xfrm>
            <a:off x="408922" y="1556792"/>
            <a:ext cx="2726772" cy="1617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3" name="Picture 5" descr="D:\Бухова Т. И\2019-2020    4\МС\Конкурсы учителей\СОД-2019\Учитель года\Фото СОД-19 Район\Урок\3f04f559-735e-45c3-8635-e67edffc64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8309" y="1434981"/>
            <a:ext cx="2429885" cy="182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4" name="Picture 6" descr="D:\Бухова Т. И\2019-2020    4\МС\Конкурсы учителей\СОД-2019\Учитель года\Фото СОД-19 Район\Урок\e8b288ea-d93a-4a59-8bc6-8949f95dc6b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4988" y="1469986"/>
            <a:ext cx="2383156" cy="178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бъект 1"/>
          <p:cNvSpPr txBox="1">
            <a:spLocks/>
          </p:cNvSpPr>
          <p:nvPr/>
        </p:nvSpPr>
        <p:spPr>
          <a:xfrm>
            <a:off x="3484988" y="3246828"/>
            <a:ext cx="5226642" cy="68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ky-KG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2018-2019 уч г.  </a:t>
            </a:r>
            <a:r>
              <a:rPr kumimoji="0" lang="ky-KG" sz="20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Ниязалиева Э.Ш.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IV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место в номинации «Лучший учитель»</a:t>
            </a:r>
            <a:endParaRPr kumimoji="0" lang="ky-KG" sz="2000" b="1" i="0" u="none" strike="noStrike" kern="1200" cap="none" spc="0" normalizeH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49" y="3068960"/>
            <a:ext cx="3267138" cy="215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i.mycdn.me/image?id=910044342370&amp;t=3&amp;plc=API&amp;viewToken=ZBNa3BWhBn1cM6MxZNahjg&amp;tkn=*HPk5jRjNu-DSP5IKrfdii4aq74Q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53" b="24548"/>
          <a:stretch/>
        </p:blipFill>
        <p:spPr bwMode="auto">
          <a:xfrm>
            <a:off x="6204437" y="3947318"/>
            <a:ext cx="2788945" cy="192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mycdn.me/image?id=910044342626&amp;t=3&amp;plc=API&amp;viewToken=KUW-hQmvZsSuErI99Dry8Q&amp;tkn=*fblssfa3P0rFr7hpbVqj3fkWN_Q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22" y="3947318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12309" y="60866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ky-KG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2020-2021 </a:t>
            </a:r>
            <a:r>
              <a:rPr lang="ky-KG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 г.  </a:t>
            </a:r>
            <a:r>
              <a:rPr lang="ky-KG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Одарченко С К.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Участие в номинации «Классный </a:t>
            </a:r>
            <a:r>
              <a:rPr lang="ru-RU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лассный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ky-KG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Авторы программ, монографий</a:t>
            </a:r>
            <a:endParaRPr lang="ru-RU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i.mycdn.me/image?id=881037709666&amp;t=3&amp;plc=API&amp;viewToken=G2KguZRUBC2orHPzRQkDSA&amp;tkn=*r1KbkYMST-tcCwnMm6uJIGLy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2664296" cy="3552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80928"/>
            <a:ext cx="2633767" cy="3699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/>
          <a:stretch/>
        </p:blipFill>
        <p:spPr bwMode="auto">
          <a:xfrm>
            <a:off x="2987824" y="2636912"/>
            <a:ext cx="3024336" cy="3844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1700808"/>
            <a:ext cx="8445624" cy="126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АДЕП. Авторы:</a:t>
            </a:r>
            <a:r>
              <a:rPr kumimoji="0" lang="ru-RU" sz="3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Султанбекова</a:t>
            </a:r>
            <a:r>
              <a:rPr kumimoji="0" lang="ru-RU" sz="3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К.А.,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400" b="1" dirty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4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</a:t>
            </a:r>
            <a:r>
              <a:rPr kumimoji="0" lang="ru-RU" sz="3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    </a:t>
            </a:r>
            <a:r>
              <a:rPr lang="ky-KG" sz="3400" b="1" baseline="0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Алдаяров</a:t>
            </a:r>
            <a:r>
              <a:rPr lang="ky-KG" sz="34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Т.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y-KG" sz="3400" b="1" dirty="0" smtClean="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Нуралиева Л.Э.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14384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Психолого-педагогическая </a:t>
            </a:r>
            <a:br>
              <a:rPr lang="ru-RU" sz="5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школы:</a:t>
            </a:r>
            <a:endParaRPr lang="ru-RU" sz="5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16832"/>
            <a:ext cx="8568951" cy="44644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«Совершенствование качества образования через освоение </a:t>
            </a:r>
            <a:r>
              <a:rPr lang="ru-RU" sz="4800" b="1" i="1" dirty="0" err="1"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 подхода в обучении,  воспитании, развитии обучающихся»</a:t>
            </a:r>
          </a:p>
        </p:txBody>
      </p:sp>
    </p:spTree>
    <p:extLst>
      <p:ext uri="{BB962C8B-B14F-4D97-AF65-F5344CB8AC3E}">
        <p14:creationId xmlns:p14="http://schemas.microsoft.com/office/powerpoint/2010/main" val="302011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reveal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Авторские программы</a:t>
            </a:r>
            <a:endParaRPr lang="ru-RU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526773" y="1166097"/>
            <a:ext cx="8208912" cy="107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Учитель биологии </a:t>
            </a:r>
            <a:r>
              <a:rPr lang="ru-R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Куцева</a:t>
            </a: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А.М.</a:t>
            </a:r>
          </a:p>
          <a:p>
            <a:endParaRPr lang="ru-RU" sz="28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rabicPeriod"/>
            </a:pP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Глобальные и региональные проблемы экологии КР  для 9 класса.</a:t>
            </a:r>
          </a:p>
          <a:p>
            <a:pPr marL="514350" indent="-514350" algn="l">
              <a:buAutoNum type="arabicPeriod"/>
            </a:pPr>
            <a:r>
              <a:rPr lang="ru-R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Экология в картинках для 6 класса</a:t>
            </a:r>
            <a:endParaRPr lang="ru-RU" sz="2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 descr="https://i.mycdn.me/image?id=910045815138&amp;t=3&amp;plc=API&amp;viewToken=lzuT4mupRB0zMEnw-AnQDA&amp;tkn=*e6QWy6VD4jpwU_U4oulkQ1OvM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" r="2441" b="3183"/>
          <a:stretch/>
        </p:blipFill>
        <p:spPr bwMode="auto">
          <a:xfrm rot="15753407">
            <a:off x="637924" y="3037185"/>
            <a:ext cx="4202491" cy="303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s://i.mycdn.me/image?id=910045814882&amp;t=3&amp;plc=API&amp;viewToken=fi-z8rAP0sb03BM5ib4FdQ&amp;tkn=*2RE7VXqrzZS6-em3r0ObSrgAJX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 r="51880"/>
          <a:stretch/>
        </p:blipFill>
        <p:spPr bwMode="auto">
          <a:xfrm rot="395859">
            <a:off x="4768443" y="2396124"/>
            <a:ext cx="2882079" cy="414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0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46749" y="1739620"/>
            <a:ext cx="3590498" cy="1688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Бибикова Ю.В. провела 6 уроков на ТВ.</a:t>
            </a: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Участие в съемках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видеоуроков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7962" r="23761" b="19746"/>
          <a:stretch/>
        </p:blipFill>
        <p:spPr bwMode="auto">
          <a:xfrm>
            <a:off x="4355976" y="1412776"/>
            <a:ext cx="4032448" cy="2342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t="5147" r="8073" b="10658"/>
          <a:stretch/>
        </p:blipFill>
        <p:spPr bwMode="auto">
          <a:xfrm>
            <a:off x="4345804" y="4077072"/>
            <a:ext cx="404262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4351920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  <a:r>
              <a:rPr lang="ru-RU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Рысалиева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А.К. провела 8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уроков на ТВ.</a:t>
            </a:r>
          </a:p>
        </p:txBody>
      </p:sp>
    </p:spTree>
    <p:extLst>
      <p:ext uri="{BB962C8B-B14F-4D97-AF65-F5344CB8AC3E}">
        <p14:creationId xmlns:p14="http://schemas.microsoft.com/office/powerpoint/2010/main" val="34436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903340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Ежегодный анализ адаптации                        учащихся 5-х классов</a:t>
            </a:r>
            <a:endParaRPr lang="ru-RU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Преемственность</a:t>
            </a:r>
            <a:b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s://i.mycdn.me/image?id=910019060578&amp;t=3&amp;plc=API&amp;viewToken=qEDLabYAtvGTOXvovAqGZQ&amp;tkn=*8emnULSHVIkyQN9TvnHpaZdm_v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348880"/>
            <a:ext cx="3087632" cy="2016224"/>
          </a:xfrm>
          <a:prstGeom prst="rect">
            <a:avLst/>
          </a:prstGeom>
          <a:noFill/>
        </p:spPr>
      </p:pic>
      <p:pic>
        <p:nvPicPr>
          <p:cNvPr id="24582" name="Picture 6" descr="https://i.mycdn.me/image?id=910019326050&amp;t=3&amp;plc=API&amp;viewToken=U28iojifpnLg6_1_R-8muw&amp;tkn=*8rz-VyU_52UQP57rDltEJ3PYVK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2172100"/>
            <a:ext cx="3024336" cy="2089817"/>
          </a:xfrm>
          <a:prstGeom prst="rect">
            <a:avLst/>
          </a:prstGeom>
          <a:noFill/>
        </p:spPr>
      </p:pic>
      <p:pic>
        <p:nvPicPr>
          <p:cNvPr id="24584" name="Picture 8" descr="https://i.mycdn.me/image?id=910019374946&amp;t=3&amp;plc=API&amp;viewToken=dTAX3eZPBgOmUF4BDwFBqw&amp;tkn=*Fu0wOIJZypShwXsqenAqvAh18e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581128"/>
            <a:ext cx="2952328" cy="2066630"/>
          </a:xfrm>
          <a:prstGeom prst="rect">
            <a:avLst/>
          </a:prstGeom>
          <a:noFill/>
        </p:spPr>
      </p:pic>
      <p:pic>
        <p:nvPicPr>
          <p:cNvPr id="24586" name="Picture 10" descr="https://i.mycdn.me/image?id=910019391330&amp;t=3&amp;plc=API&amp;viewToken=qZiW8v34ZLVU-9Tj7V0e3g&amp;tkn=*zYZIiI8tpd7VKa2I5hImuCUze0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204864"/>
            <a:ext cx="3024336" cy="2083228"/>
          </a:xfrm>
          <a:prstGeom prst="rect">
            <a:avLst/>
          </a:prstGeom>
          <a:noFill/>
        </p:spPr>
      </p:pic>
      <p:pic>
        <p:nvPicPr>
          <p:cNvPr id="24588" name="Picture 12" descr="https://i.mycdn.me/image?id=910026786402&amp;t=3&amp;plc=API&amp;viewToken=G2ds9SdleTR0e3D1-BGVHw&amp;tkn=*Q6AxBa6woekdiJP1aMzRg1DQKe4"/>
          <p:cNvPicPr>
            <a:picLocks noChangeAspect="1" noChangeArrowheads="1"/>
          </p:cNvPicPr>
          <p:nvPr/>
        </p:nvPicPr>
        <p:blipFill rotWithShape="1">
          <a:blip r:embed="rId6" cstate="print"/>
          <a:srcRect r="3572"/>
          <a:stretch/>
        </p:blipFill>
        <p:spPr bwMode="auto">
          <a:xfrm rot="16200000">
            <a:off x="3867518" y="4061475"/>
            <a:ext cx="1944218" cy="2695489"/>
          </a:xfrm>
          <a:prstGeom prst="rect">
            <a:avLst/>
          </a:prstGeom>
          <a:noFill/>
        </p:spPr>
      </p:pic>
      <p:pic>
        <p:nvPicPr>
          <p:cNvPr id="24590" name="Picture 14" descr="https://i.mycdn.me/image?id=910026776162&amp;t=3&amp;plc=API&amp;viewToken=pV36WfavCap4B_8UgrAyQw&amp;tkn=*6-NZZP_oX6egfjVVGJzOZnmg5i8"/>
          <p:cNvPicPr>
            <a:picLocks noChangeAspect="1" noChangeArrowheads="1"/>
          </p:cNvPicPr>
          <p:nvPr/>
        </p:nvPicPr>
        <p:blipFill rotWithShape="1">
          <a:blip r:embed="rId7" cstate="print"/>
          <a:srcRect b="7478"/>
          <a:stretch/>
        </p:blipFill>
        <p:spPr bwMode="auto">
          <a:xfrm>
            <a:off x="5940152" y="4437112"/>
            <a:ext cx="2952328" cy="2043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96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712968" cy="125272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Весь материал по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методработе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систематизируется.Уроки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конкурсы, мероприятия снимаем на видеокамеру. Создаем видеотеку в помощь молодым учителям.  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D:\Бухова Т. И\2019-2020    4\МС\ШМО\6 РЯ\IMG-20191217-WA003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2910"/>
          <a:stretch/>
        </p:blipFill>
        <p:spPr bwMode="auto">
          <a:xfrm>
            <a:off x="683568" y="1772816"/>
            <a:ext cx="7704856" cy="4828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Работа над ППТ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51520" y="908720"/>
          <a:ext cx="8892480" cy="5756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Документ" r:id="rId3" imgW="9773952" imgH="6565666" progId="Word.Document.12">
                  <p:embed/>
                </p:oleObj>
              </mc:Choice>
              <mc:Fallback>
                <p:oleObj name="Документ" r:id="rId3" imgW="9773952" imgH="6565666" progId="Word.Document.12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908720"/>
                        <a:ext cx="8892480" cy="57561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27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reveal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t="23043" r="45716" b="23404"/>
          <a:stretch/>
        </p:blipFill>
        <p:spPr bwMode="auto">
          <a:xfrm>
            <a:off x="0" y="304799"/>
            <a:ext cx="9036496" cy="655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0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25272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заседаниях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методсовета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istems\Desktop\20190907_1156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t="-479" r="16750" b="385"/>
          <a:stretch/>
        </p:blipFill>
        <p:spPr bwMode="auto">
          <a:xfrm>
            <a:off x="4777138" y="1484784"/>
            <a:ext cx="4231433" cy="507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istems\Desktop\20190907_1021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4" r="11765"/>
          <a:stretch/>
        </p:blipFill>
        <p:spPr bwMode="auto">
          <a:xfrm>
            <a:off x="179512" y="1464727"/>
            <a:ext cx="4398236" cy="509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13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14:reveal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052736"/>
            <a:ext cx="8424936" cy="118813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Непрерывное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совершенствование педагогического мастерства учителя, его профессиональной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компетентности.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2008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работы: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539552" y="2780928"/>
            <a:ext cx="8424936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Курсы повышения квалификации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19168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Чтобы научить других, мы должны научиться прежде всего сами. </a:t>
            </a:r>
          </a:p>
          <a:p>
            <a:pPr algn="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Гоголь Н.В.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033728"/>
              </p:ext>
            </p:extLst>
          </p:nvPr>
        </p:nvGraphicFramePr>
        <p:xfrm>
          <a:off x="462034" y="3284984"/>
          <a:ext cx="8496944" cy="3240362"/>
        </p:xfrm>
        <a:graphic>
          <a:graphicData uri="http://schemas.openxmlformats.org/drawingml/2006/table">
            <a:tbl>
              <a:tblPr/>
              <a:tblGrid>
                <a:gridCol w="3811714"/>
                <a:gridCol w="1617091"/>
                <a:gridCol w="1530460"/>
                <a:gridCol w="1537679"/>
              </a:tblGrid>
              <a:tr h="3580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Курсы,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тренинги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2018-2019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2019-2020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2020-2021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5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РИПКиППР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КАО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ИНФОУРОК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USAID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СТЭМ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КРЕАТИВ ТААЛИМ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Гендерное преподавание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815430"/>
              </p:ext>
            </p:extLst>
          </p:nvPr>
        </p:nvGraphicFramePr>
        <p:xfrm>
          <a:off x="467544" y="3284984"/>
          <a:ext cx="8496944" cy="3240362"/>
        </p:xfrm>
        <a:graphic>
          <a:graphicData uri="http://schemas.openxmlformats.org/drawingml/2006/table">
            <a:tbl>
              <a:tblPr/>
              <a:tblGrid>
                <a:gridCol w="3811714"/>
                <a:gridCol w="1617091"/>
                <a:gridCol w="1530460"/>
                <a:gridCol w="1537679"/>
              </a:tblGrid>
              <a:tr h="3580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Курсы,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тренинги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2018-2019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2019-2020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2020-2021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54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РИПКиППР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КАО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ИНФОУРОК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USAID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СТЭМ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КРЕАТИВ ТААЛИМ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Гендерное преподавание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5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425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7130493"/>
              </p:ext>
            </p:extLst>
          </p:nvPr>
        </p:nvGraphicFramePr>
        <p:xfrm>
          <a:off x="395536" y="764704"/>
          <a:ext cx="8424936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5536" y="260648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квалификации: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146456"/>
          </a:xfrm>
        </p:spPr>
        <p:txBody>
          <a:bodyPr>
            <a:normAutofit fontScale="90000"/>
          </a:bodyPr>
          <a:lstStyle/>
          <a:p>
            <a:r>
              <a:rPr lang="ru-RU" sz="3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Доля учителей, прошедших курсы          от всего коллектива, %</a:t>
            </a:r>
            <a:endParaRPr lang="ru-RU" sz="38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38157675"/>
              </p:ext>
            </p:extLst>
          </p:nvPr>
        </p:nvGraphicFramePr>
        <p:xfrm>
          <a:off x="-19675" y="1484784"/>
          <a:ext cx="871296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984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 advClick="0" advTm="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1492</TotalTime>
  <Words>819</Words>
  <Application>Microsoft Office PowerPoint</Application>
  <PresentationFormat>Экран (4:3)</PresentationFormat>
  <Paragraphs>319</Paragraphs>
  <Slides>33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Волна</vt:lpstr>
      <vt:lpstr>Лист</vt:lpstr>
      <vt:lpstr>Документ</vt:lpstr>
      <vt:lpstr>Методическая работа</vt:lpstr>
      <vt:lpstr>Структура МС СОШ 42</vt:lpstr>
      <vt:lpstr>Психолого-педагогическая  тема школы:</vt:lpstr>
      <vt:lpstr>Работа над ППТ</vt:lpstr>
      <vt:lpstr>Презентация PowerPoint</vt:lpstr>
      <vt:lpstr>На заседаниях методсовета</vt:lpstr>
      <vt:lpstr>Основные направления работы:</vt:lpstr>
      <vt:lpstr>Презентация PowerPoint</vt:lpstr>
      <vt:lpstr>Доля учителей, прошедших курсы          от всего коллектива, %</vt:lpstr>
      <vt:lpstr>Презентация PowerPoint</vt:lpstr>
      <vt:lpstr>На внутришкольных семинарах</vt:lpstr>
      <vt:lpstr>Методические  часы(он-лайн) 2020-2021</vt:lpstr>
      <vt:lpstr>   Методический час на тему:  « Современные образовательные технологии»   </vt:lpstr>
      <vt:lpstr>   Методический час (он-лайн)на тему:  « Как создать видеоурок?»   </vt:lpstr>
      <vt:lpstr>Методический час (он-лайн)на тему:  « Молодые -молодым»  </vt:lpstr>
      <vt:lpstr>Презентация PowerPoint</vt:lpstr>
      <vt:lpstr>Предметные недели, декады ШМО </vt:lpstr>
      <vt:lpstr>Декады ШМО</vt:lpstr>
      <vt:lpstr>Мастер-классы, открытые уроки </vt:lpstr>
      <vt:lpstr>Презентация PowerPoint</vt:lpstr>
      <vt:lpstr>Презентация PowerPoint</vt:lpstr>
      <vt:lpstr>Работа творческой группы «Мониторинговая служба» </vt:lpstr>
      <vt:lpstr>Работа творческой группы           «Одаренные дети» </vt:lpstr>
      <vt:lpstr>Призеры предметных олимпиад</vt:lpstr>
      <vt:lpstr>Участие учащихся в конкурсах:</vt:lpstr>
      <vt:lpstr>Презентация PowerPoint</vt:lpstr>
      <vt:lpstr>Работа творческой группы «Наставник»</vt:lpstr>
      <vt:lpstr> Конкурсы учителей.Сердце отдаю детям    Внутришкольные</vt:lpstr>
      <vt:lpstr>Авторы программ, монографий</vt:lpstr>
      <vt:lpstr>Авторские программы</vt:lpstr>
      <vt:lpstr>Участие в съемках видеоуроков</vt:lpstr>
      <vt:lpstr>Преемственность </vt:lpstr>
      <vt:lpstr>Весь материал по методработе  систематизируется.Уроки, конкурсы, мероприятия снимаем на видеокамеру. Создаем видеотеку в помощь молодым учителям.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Мониторинг качества и успеваемости классов за 3-ю четверть 2020-2021 учебный год</dc:title>
  <dc:creator>42</dc:creator>
  <cp:lastModifiedBy>sistems</cp:lastModifiedBy>
  <cp:revision>190</cp:revision>
  <dcterms:created xsi:type="dcterms:W3CDTF">2021-03-30T03:56:09Z</dcterms:created>
  <dcterms:modified xsi:type="dcterms:W3CDTF">2022-02-13T19:32:27Z</dcterms:modified>
</cp:coreProperties>
</file>