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20"/>
  </p:notesMasterIdLst>
  <p:sldIdLst>
    <p:sldId id="284" r:id="rId2"/>
    <p:sldId id="285" r:id="rId3"/>
    <p:sldId id="311" r:id="rId4"/>
    <p:sldId id="309" r:id="rId5"/>
    <p:sldId id="271" r:id="rId6"/>
    <p:sldId id="286" r:id="rId7"/>
    <p:sldId id="272" r:id="rId8"/>
    <p:sldId id="287" r:id="rId9"/>
    <p:sldId id="288" r:id="rId10"/>
    <p:sldId id="289" r:id="rId11"/>
    <p:sldId id="290" r:id="rId12"/>
    <p:sldId id="291" r:id="rId13"/>
    <p:sldId id="310" r:id="rId14"/>
    <p:sldId id="303" r:id="rId15"/>
    <p:sldId id="304" r:id="rId16"/>
    <p:sldId id="305" r:id="rId17"/>
    <p:sldId id="306" r:id="rId18"/>
    <p:sldId id="30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60599-A5ED-48AD-96E5-94F0A37A423A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1073F-64D8-4FE2-AC66-2E0A9E138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4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1073F-64D8-4FE2-AC66-2E0A9E1387C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93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1073F-64D8-4FE2-AC66-2E0A9E1387C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64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4E0CC-758E-4810-B306-C8320D9B000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6B779-0811-4F18-9EAC-99268C0D69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42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4E0CC-758E-4810-B306-C8320D9B000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6B779-0811-4F18-9EAC-99268C0D69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73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4E0CC-758E-4810-B306-C8320D9B000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6B779-0811-4F18-9EAC-99268C0D69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979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9ee017dae5f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9350" y="5877272"/>
            <a:ext cx="1820829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28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9ee017dae5f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9350" y="5877272"/>
            <a:ext cx="1820829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8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4E0CC-758E-4810-B306-C8320D9B000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6B779-0811-4F18-9EAC-99268C0D69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5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4E0CC-758E-4810-B306-C8320D9B000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6B779-0811-4F18-9EAC-99268C0D69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98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4E0CC-758E-4810-B306-C8320D9B000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6B779-0811-4F18-9EAC-99268C0D69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85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4E0CC-758E-4810-B306-C8320D9B000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6B779-0811-4F18-9EAC-99268C0D69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09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4E0CC-758E-4810-B306-C8320D9B000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6B779-0811-4F18-9EAC-99268C0D69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78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4E0CC-758E-4810-B306-C8320D9B000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6B779-0811-4F18-9EAC-99268C0D69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9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4E0CC-758E-4810-B306-C8320D9B000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6B779-0811-4F18-9EAC-99268C0D69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64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4E0CC-758E-4810-B306-C8320D9B000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6B779-0811-4F18-9EAC-99268C0D69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2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4E0CC-758E-4810-B306-C8320D9B000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6B779-0811-4F18-9EAC-99268C0D69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40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63" r:id="rId12"/>
    <p:sldLayoutId id="2147483765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4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11" Type="http://schemas.openxmlformats.org/officeDocument/2006/relationships/image" Target="../media/image65.png"/><Relationship Id="rId5" Type="http://schemas.openxmlformats.org/officeDocument/2006/relationships/image" Target="../media/image590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60.jpeg"/><Relationship Id="rId1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79.png"/><Relationship Id="rId3" Type="http://schemas.openxmlformats.org/officeDocument/2006/relationships/image" Target="../media/image61.jpeg"/><Relationship Id="rId7" Type="http://schemas.openxmlformats.org/officeDocument/2006/relationships/image" Target="../media/image74.png"/><Relationship Id="rId12" Type="http://schemas.openxmlformats.org/officeDocument/2006/relationships/image" Target="../media/image7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7.png"/><Relationship Id="rId5" Type="http://schemas.openxmlformats.org/officeDocument/2006/relationships/image" Target="../media/image72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67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70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8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13" Type="http://schemas.openxmlformats.org/officeDocument/2006/relationships/image" Target="../media/image116.png"/><Relationship Id="rId3" Type="http://schemas.openxmlformats.org/officeDocument/2006/relationships/image" Target="../media/image1060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" Type="http://schemas.openxmlformats.org/officeDocument/2006/relationships/image" Target="../media/image99.png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openxmlformats.org/officeDocument/2006/relationships/image" Target="../media/image900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28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971800" y="609600"/>
            <a:ext cx="4689955" cy="110390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Геометрия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71513" y="5398981"/>
            <a:ext cx="2184927" cy="60178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11 -класс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073F35-20D7-4E80-98FB-3E6A38DBA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1874779"/>
            <a:ext cx="57150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45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5640" y="462915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/>
              <a:t>Эгерде шардын  радиусун </a:t>
            </a:r>
            <a:r>
              <a:rPr lang="kk-KZ" sz="2400" dirty="0" smtClean="0">
                <a:solidFill>
                  <a:srgbClr val="C00000"/>
                </a:solidFill>
              </a:rPr>
              <a:t>4 эсе чоңойтсок</a:t>
            </a:r>
            <a:r>
              <a:rPr lang="kk-KZ" sz="2400" dirty="0" smtClean="0"/>
              <a:t>, анда анын көлөмү кандай өзгөрөт?</a:t>
            </a:r>
            <a:endParaRPr lang="ru-RU" sz="2400" dirty="0"/>
          </a:p>
        </p:txBody>
      </p:sp>
      <p:sp>
        <p:nvSpPr>
          <p:cNvPr id="5" name="32-конечная звезда 4"/>
          <p:cNvSpPr/>
          <p:nvPr/>
        </p:nvSpPr>
        <p:spPr>
          <a:xfrm>
            <a:off x="1775520" y="379512"/>
            <a:ext cx="914400" cy="914400"/>
          </a:xfrm>
          <a:prstGeom prst="star32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rgbClr val="002060"/>
                </a:solidFill>
              </a:rPr>
              <a:t>4</a:t>
            </a:r>
            <a:endParaRPr lang="ru-RU" sz="2400" dirty="0">
              <a:solidFill>
                <a:srgbClr val="00206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384032" y="2564904"/>
            <a:ext cx="1728192" cy="1696579"/>
            <a:chOff x="6384032" y="2564904"/>
            <a:chExt cx="1728192" cy="169657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4032" y="2564904"/>
              <a:ext cx="1728192" cy="1696579"/>
            </a:xfrm>
            <a:prstGeom prst="rect">
              <a:avLst/>
            </a:prstGeom>
          </p:spPr>
        </p:pic>
        <p:sp>
          <p:nvSpPr>
            <p:cNvPr id="7" name="Text Box 37"/>
            <p:cNvSpPr txBox="1">
              <a:spLocks noChangeArrowheads="1"/>
            </p:cNvSpPr>
            <p:nvPr/>
          </p:nvSpPr>
          <p:spPr bwMode="auto">
            <a:xfrm>
              <a:off x="7320136" y="3068960"/>
              <a:ext cx="432048" cy="399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</a:t>
              </a:r>
              <a:endPara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8400256" y="1628800"/>
            <a:ext cx="3520008" cy="3455618"/>
            <a:chOff x="8400256" y="1628800"/>
            <a:chExt cx="3520008" cy="345561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00256" y="1628800"/>
              <a:ext cx="3520008" cy="3455618"/>
            </a:xfrm>
            <a:prstGeom prst="rect">
              <a:avLst/>
            </a:prstGeom>
          </p:spPr>
        </p:pic>
        <p:sp>
          <p:nvSpPr>
            <p:cNvPr id="9" name="Text Box 37"/>
            <p:cNvSpPr txBox="1">
              <a:spLocks noChangeArrowheads="1"/>
            </p:cNvSpPr>
            <p:nvPr/>
          </p:nvSpPr>
          <p:spPr bwMode="auto">
            <a:xfrm>
              <a:off x="10488488" y="2868905"/>
              <a:ext cx="648072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4R</a:t>
              </a:r>
              <a:endPara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721705" y="1628800"/>
            <a:ext cx="1377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srgbClr val="C00000"/>
                </a:solidFill>
              </a:rPr>
              <a:t>Чыгаруу</a:t>
            </a:r>
            <a:r>
              <a:rPr lang="ru-RU" sz="2400" dirty="0">
                <a:solidFill>
                  <a:srgbClr val="C00000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23"/>
              <p:cNvSpPr txBox="1">
                <a:spLocks noChangeArrowheads="1"/>
              </p:cNvSpPr>
              <p:nvPr/>
            </p:nvSpPr>
            <p:spPr bwMode="auto">
              <a:xfrm>
                <a:off x="1810008" y="2241225"/>
                <a:ext cx="2303462" cy="647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400" b="1" dirty="0" smtClean="0">
                    <a:solidFill>
                      <a:srgbClr val="C00000"/>
                    </a:solidFill>
                    <a:latin typeface="Times New Roman" pitchFamily="18" charset="0"/>
                  </a:rPr>
                  <a:t>V</a:t>
                </a:r>
                <a:r>
                  <a:rPr lang="ru-RU" sz="2400" b="1" baseline="-25000" dirty="0">
                    <a:solidFill>
                      <a:srgbClr val="C00000"/>
                    </a:solidFill>
                    <a:latin typeface="Times New Roman" pitchFamily="18" charset="0"/>
                  </a:rPr>
                  <a:t>шар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</a:rPr>
                  <a:t>=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b="1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num>
                      <m:den>
                        <m:r>
                          <a:rPr lang="ru-RU" sz="2400" b="1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  <m:r>
                      <a:rPr lang="ru-RU" sz="2400" b="1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𝝅</m:t>
                    </m:r>
                    <m:sSup>
                      <m:sSupPr>
                        <m:ctrlPr>
                          <a:rPr lang="ru-RU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ru-RU" sz="2400" b="1" baseline="30000" dirty="0">
                  <a:solidFill>
                    <a:srgbClr val="C000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0008" y="2241225"/>
                <a:ext cx="2303462" cy="647357"/>
              </a:xfrm>
              <a:prstGeom prst="rect">
                <a:avLst/>
              </a:prstGeom>
              <a:blipFill>
                <a:blip r:embed="rId4"/>
                <a:stretch>
                  <a:fillRect l="-4233" b="-47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3"/>
              <p:cNvSpPr txBox="1">
                <a:spLocks noChangeArrowheads="1"/>
              </p:cNvSpPr>
              <p:nvPr/>
            </p:nvSpPr>
            <p:spPr bwMode="auto">
              <a:xfrm>
                <a:off x="1770048" y="3209007"/>
                <a:ext cx="2303462" cy="6247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V</a:t>
                </a:r>
                <a:r>
                  <a:rPr lang="ru-RU" sz="2400" baseline="-25000" dirty="0">
                    <a:solidFill>
                      <a:schemeClr val="tx1"/>
                    </a:solidFill>
                    <a:latin typeface="Times New Roman" pitchFamily="18" charset="0"/>
                  </a:rPr>
                  <a:t>шар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itchFamily="18" charset="0"/>
                  </a:rPr>
                  <a:t>=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num>
                      <m:den>
                        <m:r>
                          <a:rPr lang="ru-RU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ru-RU" sz="24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ru-RU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ru-RU" sz="2400" baseline="300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0048" y="3209007"/>
                <a:ext cx="2303462" cy="624786"/>
              </a:xfrm>
              <a:prstGeom prst="rect">
                <a:avLst/>
              </a:prstGeom>
              <a:blipFill>
                <a:blip r:embed="rId5"/>
                <a:stretch>
                  <a:fillRect l="-3968" b="-58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23"/>
              <p:cNvSpPr txBox="1">
                <a:spLocks noChangeArrowheads="1"/>
              </p:cNvSpPr>
              <p:nvPr/>
            </p:nvSpPr>
            <p:spPr bwMode="auto">
              <a:xfrm>
                <a:off x="3951180" y="3232815"/>
                <a:ext cx="2303462" cy="6390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64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num>
                      <m:den>
                        <m:r>
                          <a:rPr lang="ru-RU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ru-RU" sz="24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ru-RU" sz="2400" baseline="300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1180" y="3232815"/>
                <a:ext cx="2303462" cy="639021"/>
              </a:xfrm>
              <a:prstGeom prst="rect">
                <a:avLst/>
              </a:prstGeom>
              <a:blipFill>
                <a:blip r:embed="rId6"/>
                <a:stretch>
                  <a:fillRect l="-3968" b="-38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23"/>
              <p:cNvSpPr txBox="1">
                <a:spLocks noChangeArrowheads="1"/>
              </p:cNvSpPr>
              <p:nvPr/>
            </p:nvSpPr>
            <p:spPr bwMode="auto">
              <a:xfrm>
                <a:off x="3951180" y="4463733"/>
                <a:ext cx="2303462" cy="826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rgbClr val="7030A0"/>
                              </a:solidFill>
                              <a:latin typeface="Times New Roman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ru-RU" sz="2400" b="1" baseline="-25000" dirty="0">
                              <a:solidFill>
                                <a:srgbClr val="7030A0"/>
                              </a:solidFill>
                              <a:latin typeface="Times New Roman" pitchFamily="18" charset="0"/>
                            </a:rPr>
                            <m:t>шар</m:t>
                          </m:r>
                          <m:r>
                            <m:rPr>
                              <m:nor/>
                            </m:rPr>
                            <a:rPr lang="en-US" sz="2400" b="1" i="0" baseline="-25000" dirty="0" smtClean="0">
                              <a:solidFill>
                                <a:srgbClr val="7030A0"/>
                              </a:solidFill>
                              <a:latin typeface="Times New Roman" pitchFamily="18" charset="0"/>
                            </a:rPr>
                            <m:t>.1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rgbClr val="7030A0"/>
                              </a:solidFill>
                              <a:latin typeface="Times New Roman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ru-RU" sz="2400" b="1" baseline="-25000" dirty="0">
                              <a:solidFill>
                                <a:srgbClr val="7030A0"/>
                              </a:solidFill>
                              <a:latin typeface="Times New Roman" pitchFamily="18" charset="0"/>
                            </a:rPr>
                            <m:t>шар</m:t>
                          </m:r>
                          <m:r>
                            <m:rPr>
                              <m:nor/>
                            </m:rPr>
                            <a:rPr lang="en-US" sz="2400" b="1" baseline="-25000" dirty="0">
                              <a:solidFill>
                                <a:srgbClr val="7030A0"/>
                              </a:solidFill>
                              <a:latin typeface="Times New Roman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 b="1" i="0" baseline="-25000" dirty="0" smtClean="0">
                              <a:solidFill>
                                <a:srgbClr val="7030A0"/>
                              </a:solidFill>
                              <a:latin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sz="24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400" b="1" baseline="30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1180" y="4463733"/>
                <a:ext cx="2303462" cy="826316"/>
              </a:xfrm>
              <a:prstGeom prst="rect">
                <a:avLst/>
              </a:prstGeom>
              <a:blipFill>
                <a:blip r:embed="rId7"/>
                <a:stretch>
                  <a:fillRect b="-14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3"/>
              <p:cNvSpPr txBox="1">
                <a:spLocks noChangeArrowheads="1"/>
              </p:cNvSpPr>
              <p:nvPr/>
            </p:nvSpPr>
            <p:spPr bwMode="auto">
              <a:xfrm>
                <a:off x="1258784" y="4485630"/>
                <a:ext cx="2303462" cy="7825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dirty="0" smtClean="0">
                              <a:solidFill>
                                <a:srgbClr val="7030A0"/>
                              </a:solidFill>
                              <a:latin typeface="Times New Roman" pitchFamily="18" charset="0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en-US" sz="2400" b="1" i="0" baseline="-25000" dirty="0" smtClean="0">
                              <a:solidFill>
                                <a:srgbClr val="7030A0"/>
                              </a:solidFill>
                              <a:latin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dirty="0" smtClean="0">
                              <a:solidFill>
                                <a:srgbClr val="7030A0"/>
                              </a:solidFill>
                              <a:latin typeface="Times New Roman" pitchFamily="18" charset="0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en-US" sz="2400" b="1" i="0" baseline="-25000" dirty="0" smtClean="0">
                              <a:solidFill>
                                <a:srgbClr val="7030A0"/>
                              </a:solidFill>
                              <a:latin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𝒌</m:t>
                      </m:r>
                    </m:oMath>
                  </m:oMathPara>
                </a14:m>
                <a:endParaRPr lang="ru-RU" sz="2400" b="1" baseline="30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784" y="4485630"/>
                <a:ext cx="2303462" cy="782522"/>
              </a:xfrm>
              <a:prstGeom prst="rect">
                <a:avLst/>
              </a:prstGeom>
              <a:blipFill>
                <a:blip r:embed="rId8"/>
                <a:stretch>
                  <a:fillRect b="-23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5403987" y="5835730"/>
            <a:ext cx="2996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srgbClr val="C00000"/>
                </a:solidFill>
              </a:rPr>
              <a:t>Жообу</a:t>
            </a:r>
            <a:r>
              <a:rPr lang="ru-RU" sz="2400" dirty="0" smtClean="0">
                <a:solidFill>
                  <a:srgbClr val="C00000"/>
                </a:solidFill>
              </a:rPr>
              <a:t>: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64</a:t>
            </a:r>
            <a:r>
              <a:rPr lang="kk-KZ" sz="2400" dirty="0">
                <a:solidFill>
                  <a:srgbClr val="002060"/>
                </a:solidFill>
              </a:rPr>
              <a:t>эсе </a:t>
            </a:r>
            <a:r>
              <a:rPr lang="kk-KZ" sz="2400" dirty="0" smtClean="0">
                <a:solidFill>
                  <a:srgbClr val="002060"/>
                </a:solidFill>
              </a:rPr>
              <a:t>чоңойт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189045" y="3329281"/>
            <a:ext cx="457200" cy="4768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3049314" y="5424379"/>
            <a:ext cx="1024195" cy="484632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2114183" y="5443306"/>
            <a:ext cx="2303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k=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4</a:t>
            </a:r>
            <a:endParaRPr lang="ru-RU" sz="2400" b="1" baseline="30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23"/>
              <p:cNvSpPr txBox="1">
                <a:spLocks noChangeArrowheads="1"/>
              </p:cNvSpPr>
              <p:nvPr/>
            </p:nvSpPr>
            <p:spPr bwMode="auto">
              <a:xfrm>
                <a:off x="4249385" y="5443306"/>
                <a:ext cx="2303462" cy="47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  <a:latin typeface="Times New Roman" pitchFamily="18" charset="0"/>
                  </a:rPr>
                  <a:t>=64</a:t>
                </a:r>
                <a:endParaRPr lang="ru-RU" sz="2400" b="1" baseline="30000" dirty="0">
                  <a:solidFill>
                    <a:srgbClr val="C000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9385" y="5443306"/>
                <a:ext cx="2303462" cy="470000"/>
              </a:xfrm>
              <a:prstGeom prst="rect">
                <a:avLst/>
              </a:prstGeom>
              <a:blipFill>
                <a:blip r:embed="rId9"/>
                <a:stretch>
                  <a:fillRect l="-794" t="-7792" b="-298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1242381" y="3268739"/>
            <a:ext cx="433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1)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58089" y="4663232"/>
            <a:ext cx="433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2)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4012" y="431793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solidFill>
                  <a:srgbClr val="002060"/>
                </a:solidFill>
              </a:rPr>
              <a:t>Ш</a:t>
            </a:r>
            <a:r>
              <a:rPr lang="kk-KZ" sz="2400" dirty="0" smtClean="0">
                <a:solidFill>
                  <a:srgbClr val="002060"/>
                </a:solidFill>
              </a:rPr>
              <a:t>ардын  чоң тегерегинин аянты </a:t>
            </a:r>
            <a:r>
              <a:rPr lang="kk-KZ" sz="2400" dirty="0" smtClean="0">
                <a:solidFill>
                  <a:srgbClr val="C00000"/>
                </a:solidFill>
              </a:rPr>
              <a:t>9 эсе чоңойтулса</a:t>
            </a:r>
            <a:r>
              <a:rPr lang="kk-KZ" sz="2400" dirty="0" smtClean="0">
                <a:solidFill>
                  <a:srgbClr val="002060"/>
                </a:solidFill>
              </a:rPr>
              <a:t>, анда анын  көлөмү кандай өзгөрөт?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32-конечная звезда 4"/>
          <p:cNvSpPr/>
          <p:nvPr/>
        </p:nvSpPr>
        <p:spPr>
          <a:xfrm>
            <a:off x="1775520" y="379512"/>
            <a:ext cx="914400" cy="914400"/>
          </a:xfrm>
          <a:prstGeom prst="star32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rgbClr val="002060"/>
                </a:solidFill>
              </a:rPr>
              <a:t>5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395" y="1301663"/>
            <a:ext cx="759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</a:rPr>
              <a:t>Көрсөтмө: </a:t>
            </a:r>
            <a:r>
              <a:rPr lang="kk-KZ" dirty="0" smtClean="0"/>
              <a:t>Чоң тегеректин аянты 9 эсе чоңойсо, анда радиусу 3 эсе чоңоет.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6384032" y="2564904"/>
            <a:ext cx="1728192" cy="1696579"/>
            <a:chOff x="6384032" y="2564904"/>
            <a:chExt cx="1728192" cy="169657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84032" y="2564904"/>
              <a:ext cx="1728192" cy="1696579"/>
            </a:xfrm>
            <a:prstGeom prst="rect">
              <a:avLst/>
            </a:prstGeom>
          </p:spPr>
        </p:pic>
        <p:sp>
          <p:nvSpPr>
            <p:cNvPr id="8" name="Text Box 37"/>
            <p:cNvSpPr txBox="1">
              <a:spLocks noChangeArrowheads="1"/>
            </p:cNvSpPr>
            <p:nvPr/>
          </p:nvSpPr>
          <p:spPr bwMode="auto">
            <a:xfrm>
              <a:off x="7320136" y="3068960"/>
              <a:ext cx="432048" cy="399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</a:t>
              </a:r>
              <a:endPara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8400256" y="1628800"/>
            <a:ext cx="3520008" cy="3455618"/>
            <a:chOff x="8400256" y="1628800"/>
            <a:chExt cx="3520008" cy="345561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00256" y="1628800"/>
              <a:ext cx="3520008" cy="3455618"/>
            </a:xfrm>
            <a:prstGeom prst="rect">
              <a:avLst/>
            </a:prstGeom>
          </p:spPr>
        </p:pic>
        <p:sp>
          <p:nvSpPr>
            <p:cNvPr id="10" name="Text Box 37"/>
            <p:cNvSpPr txBox="1">
              <a:spLocks noChangeArrowheads="1"/>
            </p:cNvSpPr>
            <p:nvPr/>
          </p:nvSpPr>
          <p:spPr bwMode="auto">
            <a:xfrm>
              <a:off x="10488488" y="2868905"/>
              <a:ext cx="648072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3R</a:t>
              </a:r>
              <a:endPara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721705" y="1628800"/>
            <a:ext cx="1377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srgbClr val="C00000"/>
                </a:solidFill>
              </a:rPr>
              <a:t>Чыгаруу</a:t>
            </a:r>
            <a:r>
              <a:rPr lang="ru-RU" sz="2400" dirty="0">
                <a:solidFill>
                  <a:srgbClr val="C00000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3"/>
              <p:cNvSpPr txBox="1">
                <a:spLocks noChangeArrowheads="1"/>
              </p:cNvSpPr>
              <p:nvPr/>
            </p:nvSpPr>
            <p:spPr bwMode="auto">
              <a:xfrm>
                <a:off x="1430105" y="3848325"/>
                <a:ext cx="2303462" cy="826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rgbClr val="002060"/>
                              </a:solidFill>
                              <a:latin typeface="Times New Roman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ru-RU" sz="2400" b="1" baseline="-25000" dirty="0">
                              <a:solidFill>
                                <a:srgbClr val="002060"/>
                              </a:solidFill>
                              <a:latin typeface="Times New Roman" pitchFamily="18" charset="0"/>
                            </a:rPr>
                            <m:t>шар</m:t>
                          </m:r>
                          <m:r>
                            <m:rPr>
                              <m:nor/>
                            </m:rPr>
                            <a:rPr lang="en-US" sz="2400" b="1" i="0" baseline="-25000" dirty="0" smtClean="0">
                              <a:solidFill>
                                <a:srgbClr val="002060"/>
                              </a:solidFill>
                              <a:latin typeface="Times New Roman" pitchFamily="18" charset="0"/>
                            </a:rPr>
                            <m:t>.1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rgbClr val="002060"/>
                              </a:solidFill>
                              <a:latin typeface="Times New Roman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ru-RU" sz="2400" b="1" baseline="-25000" dirty="0">
                              <a:solidFill>
                                <a:srgbClr val="002060"/>
                              </a:solidFill>
                              <a:latin typeface="Times New Roman" pitchFamily="18" charset="0"/>
                            </a:rPr>
                            <m:t>шар</m:t>
                          </m:r>
                          <m:r>
                            <m:rPr>
                              <m:nor/>
                            </m:rPr>
                            <a:rPr lang="en-US" sz="2400" b="1" baseline="-25000" dirty="0">
                              <a:solidFill>
                                <a:srgbClr val="002060"/>
                              </a:solidFill>
                              <a:latin typeface="Times New Roman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 b="1" i="0" baseline="-25000" dirty="0" smtClean="0">
                              <a:solidFill>
                                <a:srgbClr val="002060"/>
                              </a:solidFill>
                              <a:latin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400" b="1" baseline="30000" dirty="0">
                  <a:solidFill>
                    <a:srgbClr val="00206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0105" y="3848325"/>
                <a:ext cx="2303462" cy="826316"/>
              </a:xfrm>
              <a:prstGeom prst="rect">
                <a:avLst/>
              </a:prstGeom>
              <a:blipFill>
                <a:blip r:embed="rId3"/>
                <a:stretch>
                  <a:fillRect b="-14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23"/>
              <p:cNvSpPr txBox="1">
                <a:spLocks noChangeArrowheads="1"/>
              </p:cNvSpPr>
              <p:nvPr/>
            </p:nvSpPr>
            <p:spPr bwMode="auto">
              <a:xfrm>
                <a:off x="1199670" y="2306626"/>
                <a:ext cx="2303462" cy="7825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dirty="0" smtClean="0">
                              <a:solidFill>
                                <a:srgbClr val="002060"/>
                              </a:solidFill>
                              <a:latin typeface="Times New Roman" pitchFamily="18" charset="0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en-US" sz="2400" b="1" i="0" baseline="-25000" dirty="0" smtClean="0">
                              <a:solidFill>
                                <a:srgbClr val="002060"/>
                              </a:solidFill>
                              <a:latin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dirty="0" smtClean="0">
                              <a:solidFill>
                                <a:srgbClr val="002060"/>
                              </a:solidFill>
                              <a:latin typeface="Times New Roman" pitchFamily="18" charset="0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en-US" sz="2400" b="1" i="0" baseline="-25000" dirty="0" smtClean="0">
                              <a:solidFill>
                                <a:srgbClr val="002060"/>
                              </a:solidFill>
                              <a:latin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𝒌</m:t>
                      </m:r>
                    </m:oMath>
                  </m:oMathPara>
                </a14:m>
                <a:endParaRPr lang="ru-RU" sz="2400" b="1" baseline="30000" dirty="0">
                  <a:solidFill>
                    <a:srgbClr val="00206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9670" y="2306626"/>
                <a:ext cx="2303462" cy="782522"/>
              </a:xfrm>
              <a:prstGeom prst="rect">
                <a:avLst/>
              </a:prstGeom>
              <a:blipFill>
                <a:blip r:embed="rId4"/>
                <a:stretch>
                  <a:fillRect b="-15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3021545" y="5639767"/>
            <a:ext cx="3065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srgbClr val="C00000"/>
                </a:solidFill>
              </a:rPr>
              <a:t>Жообу</a:t>
            </a:r>
            <a:r>
              <a:rPr lang="ru-RU" sz="2400" dirty="0" smtClean="0">
                <a:solidFill>
                  <a:srgbClr val="C00000"/>
                </a:solidFill>
              </a:rPr>
              <a:t>: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27 </a:t>
            </a:r>
            <a:r>
              <a:rPr lang="kk-KZ" sz="2400" dirty="0" smtClean="0">
                <a:solidFill>
                  <a:srgbClr val="002060"/>
                </a:solidFill>
              </a:rPr>
              <a:t>эсе чоңойт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23"/>
              <p:cNvSpPr txBox="1">
                <a:spLocks noChangeArrowheads="1"/>
              </p:cNvSpPr>
              <p:nvPr/>
            </p:nvSpPr>
            <p:spPr bwMode="auto">
              <a:xfrm>
                <a:off x="3349238" y="2294954"/>
                <a:ext cx="2303462" cy="7825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dirty="0" smtClean="0">
                              <a:solidFill>
                                <a:srgbClr val="002060"/>
                              </a:solidFill>
                              <a:latin typeface="Times New Roman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2400" b="1" i="0" baseline="-25000" dirty="0" smtClean="0">
                              <a:solidFill>
                                <a:srgbClr val="002060"/>
                              </a:solidFill>
                              <a:latin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dirty="0" smtClean="0">
                              <a:solidFill>
                                <a:srgbClr val="002060"/>
                              </a:solidFill>
                              <a:latin typeface="Times New Roman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2400" b="1" i="0" baseline="-25000" dirty="0" smtClean="0">
                              <a:solidFill>
                                <a:srgbClr val="002060"/>
                              </a:solidFill>
                              <a:latin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𝒌</m:t>
                          </m:r>
                        </m:e>
                        <m:sup>
                          <m: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400" b="1" baseline="30000" dirty="0">
                  <a:solidFill>
                    <a:srgbClr val="00206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9238" y="2294954"/>
                <a:ext cx="2303462" cy="782522"/>
              </a:xfrm>
              <a:prstGeom prst="rect">
                <a:avLst/>
              </a:prstGeom>
              <a:blipFill>
                <a:blip r:embed="rId5"/>
                <a:stretch>
                  <a:fillRect b="-23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23"/>
              <p:cNvSpPr txBox="1">
                <a:spLocks noChangeArrowheads="1"/>
              </p:cNvSpPr>
              <p:nvPr/>
            </p:nvSpPr>
            <p:spPr bwMode="auto">
              <a:xfrm>
                <a:off x="2611718" y="4026483"/>
                <a:ext cx="2303462" cy="47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400" b="1" baseline="30000" dirty="0">
                  <a:solidFill>
                    <a:srgbClr val="00206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1718" y="4026483"/>
                <a:ext cx="2303462" cy="470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23"/>
              <p:cNvSpPr txBox="1">
                <a:spLocks noChangeArrowheads="1"/>
              </p:cNvSpPr>
              <p:nvPr/>
            </p:nvSpPr>
            <p:spPr bwMode="auto">
              <a:xfrm>
                <a:off x="3998104" y="4042602"/>
                <a:ext cx="1112081" cy="47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𝟐𝟕</m:t>
                      </m:r>
                    </m:oMath>
                  </m:oMathPara>
                </a14:m>
                <a:endParaRPr lang="ru-RU" sz="2400" b="1" baseline="30000" dirty="0">
                  <a:solidFill>
                    <a:srgbClr val="00206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104" y="4042602"/>
                <a:ext cx="1112081" cy="470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1947595" y="3255634"/>
            <a:ext cx="2303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k=3</a:t>
            </a:r>
            <a:endParaRPr lang="ru-RU" sz="2400" b="1" baseline="30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844538" y="3263418"/>
                <a:ext cx="1173078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𝒌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𝟗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538" y="3263418"/>
                <a:ext cx="1173078" cy="470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37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5640" y="395536"/>
            <a:ext cx="7451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/>
              <a:t>Жердин көлөмү Айдын көлөмүнөн канча эсе чоң болот?</a:t>
            </a:r>
            <a:r>
              <a:rPr lang="ru-RU" sz="2400" dirty="0" smtClean="0"/>
              <a:t>(</a:t>
            </a:r>
            <a:r>
              <a:rPr lang="kk-KZ" sz="2400" dirty="0" smtClean="0"/>
              <a:t>Жердин диаметри болжол менен </a:t>
            </a:r>
            <a:r>
              <a:rPr lang="kk-KZ" sz="2400" dirty="0" smtClean="0">
                <a:solidFill>
                  <a:srgbClr val="7030A0"/>
                </a:solidFill>
              </a:rPr>
              <a:t>13 миң км</a:t>
            </a:r>
            <a:r>
              <a:rPr lang="kk-KZ" sz="2400" dirty="0" smtClean="0"/>
              <a:t>, Айдыкы </a:t>
            </a:r>
            <a:r>
              <a:rPr lang="kk-KZ" sz="2400" dirty="0" smtClean="0">
                <a:solidFill>
                  <a:srgbClr val="7030A0"/>
                </a:solidFill>
              </a:rPr>
              <a:t>3,5 миң км </a:t>
            </a:r>
            <a:r>
              <a:rPr lang="kk-KZ" sz="2400" dirty="0" smtClean="0"/>
              <a:t>деп алгыла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5" name="32-конечная звезда 4"/>
          <p:cNvSpPr/>
          <p:nvPr/>
        </p:nvSpPr>
        <p:spPr>
          <a:xfrm>
            <a:off x="1775520" y="379512"/>
            <a:ext cx="914400" cy="914400"/>
          </a:xfrm>
          <a:prstGeom prst="star32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rgbClr val="002060"/>
                </a:solidFill>
              </a:rPr>
              <a:t>6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84" y="1916832"/>
            <a:ext cx="2965896" cy="2965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017" y="2266305"/>
            <a:ext cx="2476500" cy="2266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721705" y="1628800"/>
            <a:ext cx="1377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srgbClr val="C00000"/>
                </a:solidFill>
              </a:rPr>
              <a:t>Чыгаруу</a:t>
            </a:r>
            <a:r>
              <a:rPr lang="ru-RU" sz="2400" dirty="0">
                <a:solidFill>
                  <a:srgbClr val="C00000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23"/>
              <p:cNvSpPr txBox="1">
                <a:spLocks noChangeArrowheads="1"/>
              </p:cNvSpPr>
              <p:nvPr/>
            </p:nvSpPr>
            <p:spPr bwMode="auto">
              <a:xfrm>
                <a:off x="1315868" y="4322860"/>
                <a:ext cx="2303462" cy="826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rgbClr val="002060"/>
                              </a:solidFill>
                              <a:latin typeface="Times New Roman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ru-RU" sz="2400" b="1" baseline="-25000" dirty="0">
                              <a:solidFill>
                                <a:srgbClr val="002060"/>
                              </a:solidFill>
                              <a:latin typeface="Times New Roman" pitchFamily="18" charset="0"/>
                            </a:rPr>
                            <m:t>шар</m:t>
                          </m:r>
                          <m:r>
                            <m:rPr>
                              <m:nor/>
                            </m:rPr>
                            <a:rPr lang="en-US" sz="2400" b="1" i="0" baseline="-25000" dirty="0" smtClean="0">
                              <a:solidFill>
                                <a:srgbClr val="002060"/>
                              </a:solidFill>
                              <a:latin typeface="Times New Roman" pitchFamily="18" charset="0"/>
                            </a:rPr>
                            <m:t>.1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rgbClr val="002060"/>
                              </a:solidFill>
                              <a:latin typeface="Times New Roman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ru-RU" sz="2400" b="1" baseline="-25000" dirty="0">
                              <a:solidFill>
                                <a:srgbClr val="002060"/>
                              </a:solidFill>
                              <a:latin typeface="Times New Roman" pitchFamily="18" charset="0"/>
                            </a:rPr>
                            <m:t>шар</m:t>
                          </m:r>
                          <m:r>
                            <m:rPr>
                              <m:nor/>
                            </m:rPr>
                            <a:rPr lang="en-US" sz="2400" b="1" baseline="-25000" dirty="0">
                              <a:solidFill>
                                <a:srgbClr val="002060"/>
                              </a:solidFill>
                              <a:latin typeface="Times New Roman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 b="1" i="0" baseline="-25000" dirty="0" smtClean="0">
                              <a:solidFill>
                                <a:srgbClr val="002060"/>
                              </a:solidFill>
                              <a:latin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400" b="1" baseline="30000" dirty="0">
                  <a:solidFill>
                    <a:srgbClr val="00206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5868" y="4322860"/>
                <a:ext cx="2303462" cy="826316"/>
              </a:xfrm>
              <a:prstGeom prst="rect">
                <a:avLst/>
              </a:prstGeom>
              <a:blipFill>
                <a:blip r:embed="rId4"/>
                <a:stretch>
                  <a:fillRect b="-14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3"/>
              <p:cNvSpPr txBox="1">
                <a:spLocks noChangeArrowheads="1"/>
              </p:cNvSpPr>
              <p:nvPr/>
            </p:nvSpPr>
            <p:spPr bwMode="auto">
              <a:xfrm>
                <a:off x="1292739" y="2297820"/>
                <a:ext cx="2303462" cy="7825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dirty="0" smtClean="0">
                              <a:solidFill>
                                <a:srgbClr val="002060"/>
                              </a:solidFill>
                              <a:latin typeface="Times New Roman" pitchFamily="18" charset="0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en-US" sz="2400" b="1" i="0" baseline="-25000" dirty="0" smtClean="0">
                              <a:solidFill>
                                <a:srgbClr val="002060"/>
                              </a:solidFill>
                              <a:latin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dirty="0" smtClean="0">
                              <a:solidFill>
                                <a:srgbClr val="002060"/>
                              </a:solidFill>
                              <a:latin typeface="Times New Roman" pitchFamily="18" charset="0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en-US" sz="2400" b="1" i="0" baseline="-25000" dirty="0" smtClean="0">
                              <a:solidFill>
                                <a:srgbClr val="002060"/>
                              </a:solidFill>
                              <a:latin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𝒌</m:t>
                      </m:r>
                    </m:oMath>
                  </m:oMathPara>
                </a14:m>
                <a:endParaRPr lang="ru-RU" sz="2400" b="1" baseline="30000" dirty="0">
                  <a:solidFill>
                    <a:srgbClr val="00206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2739" y="2297820"/>
                <a:ext cx="2303462" cy="782522"/>
              </a:xfrm>
              <a:prstGeom prst="rect">
                <a:avLst/>
              </a:prstGeom>
              <a:blipFill>
                <a:blip r:embed="rId5"/>
                <a:stretch>
                  <a:fillRect b="-23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3"/>
              <p:cNvSpPr txBox="1">
                <a:spLocks noChangeArrowheads="1"/>
              </p:cNvSpPr>
              <p:nvPr/>
            </p:nvSpPr>
            <p:spPr bwMode="auto">
              <a:xfrm>
                <a:off x="2467599" y="4501018"/>
                <a:ext cx="2303462" cy="47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ru-RU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kk-KZ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400" b="1" baseline="30000" dirty="0">
                  <a:solidFill>
                    <a:srgbClr val="00206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7599" y="4501018"/>
                <a:ext cx="2303462" cy="470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23"/>
              <p:cNvSpPr txBox="1">
                <a:spLocks noChangeArrowheads="1"/>
              </p:cNvSpPr>
              <p:nvPr/>
            </p:nvSpPr>
            <p:spPr bwMode="auto">
              <a:xfrm>
                <a:off x="1505674" y="3187187"/>
                <a:ext cx="2303462" cy="8257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𝒌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dirty="0" smtClean="0">
                              <a:solidFill>
                                <a:srgbClr val="002060"/>
                              </a:solidFill>
                              <a:latin typeface="Times New Roman" pitchFamily="18" charset="0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kk-KZ" sz="2400" b="1" i="0" dirty="0" smtClean="0">
                              <a:solidFill>
                                <a:srgbClr val="002060"/>
                              </a:solidFill>
                              <a:latin typeface="Times New Roman" pitchFamily="18" charset="0"/>
                            </a:rPr>
                            <m:t>3</m:t>
                          </m:r>
                          <m:r>
                            <a:rPr lang="kk-KZ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kk-KZ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kk-KZ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400" b="1" baseline="30000" dirty="0">
                  <a:solidFill>
                    <a:srgbClr val="00206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5674" y="3187187"/>
                <a:ext cx="2303462" cy="8257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23"/>
              <p:cNvSpPr txBox="1">
                <a:spLocks noChangeArrowheads="1"/>
              </p:cNvSpPr>
              <p:nvPr/>
            </p:nvSpPr>
            <p:spPr bwMode="auto">
              <a:xfrm>
                <a:off x="3788280" y="4525963"/>
                <a:ext cx="1123333" cy="47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kk-KZ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𝟔𝟒</m:t>
                      </m:r>
                    </m:oMath>
                  </m:oMathPara>
                </a14:m>
                <a:endParaRPr lang="ru-RU" sz="2400" b="1" baseline="30000" dirty="0">
                  <a:solidFill>
                    <a:srgbClr val="00206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8280" y="4525963"/>
                <a:ext cx="1123333" cy="470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3788280" y="5805264"/>
            <a:ext cx="3065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C00000"/>
                </a:solidFill>
              </a:rPr>
              <a:t>Жообу</a:t>
            </a:r>
            <a:r>
              <a:rPr lang="ru-RU" sz="2400" dirty="0" smtClean="0">
                <a:solidFill>
                  <a:srgbClr val="C00000"/>
                </a:solidFill>
              </a:rPr>
              <a:t>:  </a:t>
            </a:r>
            <a:r>
              <a:rPr lang="en-US" sz="2400" dirty="0" smtClean="0">
                <a:solidFill>
                  <a:srgbClr val="002060"/>
                </a:solidFill>
              </a:rPr>
              <a:t>64</a:t>
            </a:r>
            <a:r>
              <a:rPr lang="kk-KZ" sz="2400" dirty="0">
                <a:solidFill>
                  <a:srgbClr val="002060"/>
                </a:solidFill>
              </a:rPr>
              <a:t>эсе </a:t>
            </a:r>
            <a:r>
              <a:rPr lang="kk-KZ" sz="2400" dirty="0" smtClean="0">
                <a:solidFill>
                  <a:srgbClr val="002060"/>
                </a:solidFill>
              </a:rPr>
              <a:t>чоңойт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9117" y="468079"/>
            <a:ext cx="956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/>
              <a:t>Кубдун кыры </a:t>
            </a:r>
            <a:r>
              <a:rPr lang="kk-KZ" sz="2400" i="1" dirty="0" smtClean="0">
                <a:solidFill>
                  <a:srgbClr val="C00000"/>
                </a:solidFill>
              </a:rPr>
              <a:t>а</a:t>
            </a:r>
            <a:r>
              <a:rPr lang="kk-KZ" sz="2400" dirty="0" smtClean="0"/>
              <a:t>. Ага: 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kk-KZ" sz="2400" dirty="0" smtClean="0"/>
              <a:t>ичтен сызылган</a:t>
            </a:r>
            <a:r>
              <a:rPr lang="en-US" sz="2400" dirty="0" smtClean="0"/>
              <a:t> </a:t>
            </a:r>
            <a:r>
              <a:rPr lang="kk-KZ" sz="2400" dirty="0" smtClean="0"/>
              <a:t>шардын көлөмүн тапкыла.</a:t>
            </a:r>
            <a:endParaRPr lang="ru-RU" sz="2400" dirty="0"/>
          </a:p>
        </p:txBody>
      </p:sp>
      <p:sp>
        <p:nvSpPr>
          <p:cNvPr id="5" name="32-конечная звезда 4"/>
          <p:cNvSpPr/>
          <p:nvPr/>
        </p:nvSpPr>
        <p:spPr>
          <a:xfrm>
            <a:off x="1775520" y="379512"/>
            <a:ext cx="914400" cy="914400"/>
          </a:xfrm>
          <a:prstGeom prst="star32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rgbClr val="002060"/>
                </a:solidFill>
              </a:rPr>
              <a:t>7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9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439575"/>
              </p:ext>
            </p:extLst>
          </p:nvPr>
        </p:nvGraphicFramePr>
        <p:xfrm>
          <a:off x="8888083" y="1638341"/>
          <a:ext cx="3245287" cy="2984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3" name="Точечный рисунок" r:id="rId3" imgW="3914286" imgH="3600000" progId="Paint.Picture">
                  <p:embed/>
                </p:oleObj>
              </mc:Choice>
              <mc:Fallback>
                <p:oleObj name="Точечный рисунок" r:id="rId3" imgW="3914286" imgH="3600000" progId="Paint.Picture">
                  <p:embed/>
                  <p:pic>
                    <p:nvPicPr>
                      <p:cNvPr id="9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8083" y="1638341"/>
                        <a:ext cx="3245287" cy="2984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763852" y="3269507"/>
            <a:ext cx="1377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srgbClr val="C00000"/>
                </a:solidFill>
              </a:rPr>
              <a:t>Чыгаруу</a:t>
            </a:r>
            <a:r>
              <a:rPr lang="ru-RU" sz="2400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75520" y="1627782"/>
            <a:ext cx="1507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C00000"/>
                </a:solidFill>
              </a:rPr>
              <a:t>Берилди</a:t>
            </a:r>
            <a:r>
              <a:rPr lang="ru-RU" sz="2400" dirty="0" smtClean="0">
                <a:solidFill>
                  <a:srgbClr val="C00000"/>
                </a:solidFill>
              </a:rPr>
              <a:t> :</a:t>
            </a:r>
            <a:endParaRPr lang="ru-RU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205279" y="1638341"/>
                <a:ext cx="23557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 err="1" smtClean="0"/>
                  <a:t>кубдун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кыры</a:t>
                </a:r>
                <a:endParaRPr lang="ru-RU" sz="24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279" y="1638341"/>
                <a:ext cx="2355773" cy="461665"/>
              </a:xfrm>
              <a:prstGeom prst="rect">
                <a:avLst/>
              </a:prstGeom>
              <a:blipFill>
                <a:blip r:embed="rId5"/>
                <a:stretch>
                  <a:fillRect t="-10667" r="-2591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1717244" y="2192484"/>
            <a:ext cx="1920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 smtClean="0">
                <a:solidFill>
                  <a:srgbClr val="C00000"/>
                </a:solidFill>
              </a:rPr>
              <a:t>Табуу керек</a:t>
            </a:r>
            <a:r>
              <a:rPr lang="ru-RU" sz="2400" dirty="0" smtClean="0">
                <a:solidFill>
                  <a:srgbClr val="C00000"/>
                </a:solidFill>
              </a:rPr>
              <a:t> :</a:t>
            </a:r>
            <a:endParaRPr lang="ru-RU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23"/>
              <p:cNvSpPr txBox="1">
                <a:spLocks noChangeArrowheads="1"/>
              </p:cNvSpPr>
              <p:nvPr/>
            </p:nvSpPr>
            <p:spPr bwMode="auto">
              <a:xfrm>
                <a:off x="3604898" y="2241608"/>
                <a:ext cx="184259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400" dirty="0" smtClean="0">
                    <a:solidFill>
                      <a:srgbClr val="002060"/>
                    </a:solidFill>
                  </a:rPr>
                  <a:t>V</a:t>
                </a:r>
                <a:r>
                  <a:rPr lang="ru-RU" sz="2400" baseline="-25000" dirty="0">
                    <a:solidFill>
                      <a:srgbClr val="002060"/>
                    </a:solidFill>
                  </a:rPr>
                  <a:t>шар</a:t>
                </a:r>
                <a:r>
                  <a:rPr lang="ru-RU" sz="2400" dirty="0">
                    <a:solidFill>
                      <a:srgbClr val="002060"/>
                    </a:solidFill>
                  </a:rPr>
                  <a:t>=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kk-KZ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/>
                      </a:rPr>
                      <m:t>?</m:t>
                    </m:r>
                  </m:oMath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4898" y="2241608"/>
                <a:ext cx="1842597" cy="461665"/>
              </a:xfrm>
              <a:prstGeom prst="rect">
                <a:avLst/>
              </a:prstGeom>
              <a:blipFill>
                <a:blip r:embed="rId6"/>
                <a:stretch>
                  <a:fillRect l="-4950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23"/>
              <p:cNvSpPr txBox="1">
                <a:spLocks noChangeArrowheads="1"/>
              </p:cNvSpPr>
              <p:nvPr/>
            </p:nvSpPr>
            <p:spPr bwMode="auto">
              <a:xfrm>
                <a:off x="1738214" y="4774002"/>
                <a:ext cx="2472607" cy="890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ru-RU" sz="2400" baseline="-25000" dirty="0">
                              <a:solidFill>
                                <a:srgbClr val="002060"/>
                              </a:solidFill>
                            </a:rPr>
                            <m:t>шар</m:t>
                          </m:r>
                          <m:r>
                            <m:rPr>
                              <m:nor/>
                            </m:rPr>
                            <a:rPr lang="ru-RU" sz="2400" dirty="0">
                              <a:solidFill>
                                <a:srgbClr val="002060"/>
                              </a:solidFill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m:t> </m:t>
                          </m:r>
                          <m:f>
                            <m:fPr>
                              <m:ctrlPr>
                                <a:rPr lang="ru-RU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ru-RU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ru-RU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ru-RU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𝜋</m:t>
                          </m:r>
                          <m:r>
                            <a:rPr lang="ru-RU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ru-RU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24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8214" y="4774002"/>
                <a:ext cx="2472607" cy="890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23"/>
              <p:cNvSpPr txBox="1">
                <a:spLocks noChangeArrowheads="1"/>
              </p:cNvSpPr>
              <p:nvPr/>
            </p:nvSpPr>
            <p:spPr bwMode="auto">
              <a:xfrm>
                <a:off x="2222135" y="4065042"/>
                <a:ext cx="2303462" cy="647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400" b="1" dirty="0" smtClean="0">
                    <a:solidFill>
                      <a:srgbClr val="C00000"/>
                    </a:solidFill>
                    <a:latin typeface="Times New Roman" pitchFamily="18" charset="0"/>
                  </a:rPr>
                  <a:t>V</a:t>
                </a:r>
                <a:r>
                  <a:rPr lang="ru-RU" sz="2400" b="1" baseline="-25000" dirty="0">
                    <a:solidFill>
                      <a:srgbClr val="C00000"/>
                    </a:solidFill>
                    <a:latin typeface="Times New Roman" pitchFamily="18" charset="0"/>
                  </a:rPr>
                  <a:t>шар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</a:rPr>
                  <a:t>=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b="1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num>
                      <m:den>
                        <m:r>
                          <a:rPr lang="ru-RU" sz="2400" b="1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  <m:r>
                      <a:rPr lang="ru-RU" sz="2400" b="1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𝝅</m:t>
                    </m:r>
                    <m:sSup>
                      <m:sSupPr>
                        <m:ctrlPr>
                          <a:rPr lang="ru-RU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ru-RU" sz="2400" b="1" baseline="30000" dirty="0">
                  <a:solidFill>
                    <a:srgbClr val="C000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2135" y="4065042"/>
                <a:ext cx="2303462" cy="647357"/>
              </a:xfrm>
              <a:prstGeom prst="rect">
                <a:avLst/>
              </a:prstGeom>
              <a:blipFill>
                <a:blip r:embed="rId8"/>
                <a:stretch>
                  <a:fillRect l="-4244" b="-47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 descr="http://reshuege.ru/get_file?id=842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41348" y="1566240"/>
            <a:ext cx="3168351" cy="277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23"/>
              <p:cNvSpPr txBox="1">
                <a:spLocks noChangeArrowheads="1"/>
              </p:cNvSpPr>
              <p:nvPr/>
            </p:nvSpPr>
            <p:spPr bwMode="auto">
              <a:xfrm>
                <a:off x="3165741" y="3241094"/>
                <a:ext cx="1842597" cy="5845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400" dirty="0" smtClean="0">
                    <a:solidFill>
                      <a:srgbClr val="002060"/>
                    </a:solidFill>
                  </a:rPr>
                  <a:t>R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5741" y="3241094"/>
                <a:ext cx="1842597" cy="584584"/>
              </a:xfrm>
              <a:prstGeom prst="rect">
                <a:avLst/>
              </a:prstGeom>
              <a:blipFill>
                <a:blip r:embed="rId10"/>
                <a:stretch>
                  <a:fillRect l="-4950" b="-104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3"/>
              <p:cNvSpPr txBox="1">
                <a:spLocks noChangeArrowheads="1"/>
              </p:cNvSpPr>
              <p:nvPr/>
            </p:nvSpPr>
            <p:spPr bwMode="auto">
              <a:xfrm>
                <a:off x="3328372" y="4801243"/>
                <a:ext cx="2472607" cy="890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rgbClr val="002060"/>
                              </a:solidFill>
                            </a:rPr>
                            <m:t>=</m:t>
                          </m:r>
                          <m:f>
                            <m:fPr>
                              <m:ctrlPr>
                                <a:rPr lang="ru-RU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ru-RU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ru-RU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ru-RU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𝜋</m:t>
                          </m:r>
                          <m:r>
                            <a:rPr lang="ru-RU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ru-RU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8372" y="4801243"/>
                <a:ext cx="2472607" cy="890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23"/>
              <p:cNvSpPr txBox="1">
                <a:spLocks noChangeArrowheads="1"/>
              </p:cNvSpPr>
              <p:nvPr/>
            </p:nvSpPr>
            <p:spPr bwMode="auto">
              <a:xfrm>
                <a:off x="5033655" y="4825608"/>
                <a:ext cx="1054793" cy="866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ru-RU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9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3655" y="4825608"/>
                <a:ext cx="1054793" cy="8661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8976320" y="5445224"/>
                <a:ext cx="1936107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 smtClean="0">
                    <a:solidFill>
                      <a:srgbClr val="C00000"/>
                    </a:solidFill>
                  </a:rPr>
                  <a:t>Жообу:</a:t>
                </a:r>
                <a14:m>
                  <m:oMath xmlns:m="http://schemas.openxmlformats.org/officeDocument/2006/math">
                    <m:r>
                      <a:rPr lang="ky-KG" sz="28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ru-RU" sz="2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ru-RU" sz="2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ru-RU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320" y="5445224"/>
                <a:ext cx="1936107" cy="764568"/>
              </a:xfrm>
              <a:prstGeom prst="rect">
                <a:avLst/>
              </a:prstGeom>
              <a:blipFill>
                <a:blip r:embed="rId13"/>
                <a:stretch>
                  <a:fillRect l="-6289" b="-9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715789" y="3948151"/>
                <a:ext cx="4326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789" y="3948151"/>
                <a:ext cx="432618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7824695" y="2634661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R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2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1" grpId="0"/>
      <p:bldP spid="27" grpId="0"/>
      <p:bldP spid="28" grpId="0"/>
      <p:bldP spid="29" grpId="0"/>
      <p:bldP spid="30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3896" y="375193"/>
            <a:ext cx="9047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/>
              <a:t>Диаметри </a:t>
            </a:r>
            <a:r>
              <a:rPr lang="kk-KZ" sz="2400" dirty="0" smtClean="0">
                <a:solidFill>
                  <a:srgbClr val="C00000"/>
                </a:solidFill>
              </a:rPr>
              <a:t>2см</a:t>
            </a:r>
            <a:r>
              <a:rPr lang="kk-KZ" sz="2400" dirty="0" smtClean="0"/>
              <a:t> болгон шар түрүндөгү коргошун куймасын алыш үчүн диаметри </a:t>
            </a:r>
            <a:r>
              <a:rPr lang="kk-KZ" sz="2400" dirty="0" smtClean="0">
                <a:solidFill>
                  <a:srgbClr val="C00000"/>
                </a:solidFill>
              </a:rPr>
              <a:t>10мм </a:t>
            </a:r>
            <a:r>
              <a:rPr lang="kk-KZ" sz="2400" dirty="0" smtClean="0"/>
              <a:t>болгон коргошун шариктерин эритип пайдаланууга туура келет.Андай шариктерден канчаны пайдалануу керек?</a:t>
            </a:r>
            <a:endParaRPr lang="ru-RU" sz="2400" dirty="0"/>
          </a:p>
        </p:txBody>
      </p:sp>
      <p:sp>
        <p:nvSpPr>
          <p:cNvPr id="5" name="32-конечная звезда 4"/>
          <p:cNvSpPr/>
          <p:nvPr/>
        </p:nvSpPr>
        <p:spPr>
          <a:xfrm>
            <a:off x="1559496" y="375193"/>
            <a:ext cx="914400" cy="914400"/>
          </a:xfrm>
          <a:prstGeom prst="star32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rgbClr val="002060"/>
                </a:solidFill>
              </a:rPr>
              <a:t>8</a:t>
            </a:r>
            <a:endParaRPr lang="ru-RU" sz="24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032072" y="5958351"/>
                <a:ext cx="22877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>
                    <a:solidFill>
                      <a:srgbClr val="C00000"/>
                    </a:solidFill>
                  </a:rPr>
                  <a:t>Жообу: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kk-KZ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шарик</m:t>
                    </m:r>
                  </m:oMath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072" y="5958351"/>
                <a:ext cx="2287742" cy="461665"/>
              </a:xfrm>
              <a:prstGeom prst="rect">
                <a:avLst/>
              </a:prstGeom>
              <a:blipFill>
                <a:blip r:embed="rId2"/>
                <a:stretch>
                  <a:fillRect l="-4267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946" name="Picture 2" descr="Шарики стальные для рогатки Teflonix, 6мм — купить в интернет-магазине OZON  с быстрой доставк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562" y="2035747"/>
            <a:ext cx="3024336" cy="281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396" y="1475245"/>
            <a:ext cx="3245468" cy="2148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436362" y="3214256"/>
            <a:ext cx="1377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srgbClr val="C00000"/>
                </a:solidFill>
              </a:rPr>
              <a:t>Чыгаруу</a:t>
            </a:r>
            <a:r>
              <a:rPr lang="ru-RU" sz="2400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3762" y="2012985"/>
            <a:ext cx="1507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C00000"/>
                </a:solidFill>
              </a:rPr>
              <a:t>Берилди</a:t>
            </a:r>
            <a:r>
              <a:rPr lang="ru-RU" sz="2400" dirty="0" smtClean="0">
                <a:solidFill>
                  <a:srgbClr val="C00000"/>
                </a:solidFill>
              </a:rPr>
              <a:t> :</a:t>
            </a:r>
            <a:endParaRPr lang="ru-RU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852787" y="1967257"/>
                <a:ext cx="14849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kk-KZ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kk-KZ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787" y="1967257"/>
                <a:ext cx="1484958" cy="461665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1241352" y="2729683"/>
            <a:ext cx="1920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 smtClean="0">
                <a:solidFill>
                  <a:srgbClr val="C00000"/>
                </a:solidFill>
              </a:rPr>
              <a:t>Табуу керек</a:t>
            </a:r>
            <a:r>
              <a:rPr lang="ru-RU" sz="2400" dirty="0" smtClean="0">
                <a:solidFill>
                  <a:srgbClr val="C00000"/>
                </a:solidFill>
              </a:rPr>
              <a:t> :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3076868" y="2696909"/>
            <a:ext cx="3178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kk-KZ" sz="2400" dirty="0" smtClean="0">
                <a:solidFill>
                  <a:srgbClr val="002060"/>
                </a:solidFill>
              </a:rPr>
              <a:t>Канча шарик керек?</a:t>
            </a:r>
            <a:endParaRPr lang="ru-RU" sz="2400" baseline="30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23"/>
              <p:cNvSpPr txBox="1">
                <a:spLocks noChangeArrowheads="1"/>
              </p:cNvSpPr>
              <p:nvPr/>
            </p:nvSpPr>
            <p:spPr bwMode="auto">
              <a:xfrm>
                <a:off x="2335640" y="4545348"/>
                <a:ext cx="2465617" cy="7848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ru-RU" sz="2400" baseline="-25000" dirty="0">
                              <a:solidFill>
                                <a:srgbClr val="002060"/>
                              </a:solidFill>
                            </a:rPr>
                            <m:t>шар</m:t>
                          </m:r>
                          <m:r>
                            <m:rPr>
                              <m:nor/>
                            </m:rPr>
                            <a:rPr lang="ru-RU" sz="2400" dirty="0">
                              <a:solidFill>
                                <a:srgbClr val="002060"/>
                              </a:solidFill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m:t> </m:t>
                          </m:r>
                          <m:f>
                            <m:fPr>
                              <m:ctrlPr>
                                <a:rPr lang="ru-RU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ru-RU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ru-RU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ru-RU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𝜋</m:t>
                          </m:r>
                          <m:r>
                            <a:rPr lang="ru-RU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ru-RU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5640" y="4545348"/>
                <a:ext cx="2465617" cy="784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3"/>
              <p:cNvSpPr txBox="1">
                <a:spLocks noChangeArrowheads="1"/>
              </p:cNvSpPr>
              <p:nvPr/>
            </p:nvSpPr>
            <p:spPr bwMode="auto">
              <a:xfrm>
                <a:off x="2998355" y="3851852"/>
                <a:ext cx="2303462" cy="647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400" b="1" dirty="0" smtClean="0">
                    <a:solidFill>
                      <a:srgbClr val="C00000"/>
                    </a:solidFill>
                    <a:latin typeface="Times New Roman" pitchFamily="18" charset="0"/>
                  </a:rPr>
                  <a:t>V</a:t>
                </a:r>
                <a:r>
                  <a:rPr lang="ru-RU" sz="2400" b="1" baseline="-25000" dirty="0">
                    <a:solidFill>
                      <a:srgbClr val="C00000"/>
                    </a:solidFill>
                    <a:latin typeface="Times New Roman" pitchFamily="18" charset="0"/>
                  </a:rPr>
                  <a:t>шар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</a:rPr>
                  <a:t>=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b="1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num>
                      <m:den>
                        <m:r>
                          <a:rPr lang="ru-RU" sz="2400" b="1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  <m:r>
                      <a:rPr lang="ru-RU" sz="2400" b="1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𝝅</m:t>
                    </m:r>
                    <m:sSup>
                      <m:sSupPr>
                        <m:ctrlPr>
                          <a:rPr lang="ru-RU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ru-RU" sz="2400" b="1" baseline="30000" dirty="0">
                  <a:solidFill>
                    <a:srgbClr val="C000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8355" y="3851852"/>
                <a:ext cx="2303462" cy="647357"/>
              </a:xfrm>
              <a:prstGeom prst="rect">
                <a:avLst/>
              </a:prstGeom>
              <a:blipFill>
                <a:blip r:embed="rId7"/>
                <a:stretch>
                  <a:fillRect l="-4233" b="-47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23"/>
              <p:cNvSpPr txBox="1">
                <a:spLocks noChangeArrowheads="1"/>
              </p:cNvSpPr>
              <p:nvPr/>
            </p:nvSpPr>
            <p:spPr bwMode="auto">
              <a:xfrm>
                <a:off x="3222543" y="3260556"/>
                <a:ext cx="1842597" cy="453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m:t>R</m:t>
                          </m:r>
                        </m:e>
                        <m:sub>
                          <m:r>
                            <a:rPr lang="ru-RU" sz="24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10мм</m:t>
                      </m:r>
                    </m:oMath>
                  </m:oMathPara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2543" y="3260556"/>
                <a:ext cx="1842597" cy="453137"/>
              </a:xfrm>
              <a:prstGeom prst="rect">
                <a:avLst/>
              </a:prstGeom>
              <a:blipFill>
                <a:blip r:embed="rId8"/>
                <a:stretch>
                  <a:fillRect b="-40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23"/>
              <p:cNvSpPr txBox="1">
                <a:spLocks noChangeArrowheads="1"/>
              </p:cNvSpPr>
              <p:nvPr/>
            </p:nvSpPr>
            <p:spPr bwMode="auto">
              <a:xfrm>
                <a:off x="4586797" y="4787652"/>
                <a:ext cx="2465617" cy="460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24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1333,3</m:t>
                      </m:r>
                      <m:r>
                        <a:rPr lang="ru-RU" sz="24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ru-RU" sz="24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40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мм</m:t>
                              </m:r>
                            </m:e>
                            <m:sup>
                              <m:r>
                                <a:rPr lang="ru-RU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6797" y="4787652"/>
                <a:ext cx="2465617" cy="4605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798506" y="2355891"/>
                <a:ext cx="17277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kk-KZ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k-KZ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10мм</m:t>
                      </m:r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506" y="2355891"/>
                <a:ext cx="1727717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2906455" y="3252028"/>
            <a:ext cx="433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1)</a:t>
            </a:r>
            <a:endParaRPr lang="ru-RU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166205" y="1953213"/>
                <a:ext cx="13890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kk-KZ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0мм</m:t>
                      </m:r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205" y="1953213"/>
                <a:ext cx="138903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23"/>
              <p:cNvSpPr txBox="1">
                <a:spLocks noChangeArrowheads="1"/>
              </p:cNvSpPr>
              <p:nvPr/>
            </p:nvSpPr>
            <p:spPr bwMode="auto">
              <a:xfrm>
                <a:off x="7723034" y="4907092"/>
                <a:ext cx="2465617" cy="7848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ru-RU" sz="2400" baseline="-25000" dirty="0">
                              <a:solidFill>
                                <a:srgbClr val="002060"/>
                              </a:solidFill>
                            </a:rPr>
                            <m:t>шар</m:t>
                          </m:r>
                          <m:r>
                            <m:rPr>
                              <m:nor/>
                            </m:rPr>
                            <a:rPr lang="ru-RU" sz="2400" dirty="0">
                              <a:solidFill>
                                <a:srgbClr val="002060"/>
                              </a:solidFill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m:t> </m:t>
                          </m:r>
                          <m:f>
                            <m:fPr>
                              <m:ctrlPr>
                                <a:rPr lang="ru-RU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ru-RU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ru-RU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ru-RU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𝜋</m:t>
                          </m:r>
                          <m:r>
                            <a:rPr lang="ru-RU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ru-RU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3034" y="4907092"/>
                <a:ext cx="2465617" cy="7848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23"/>
              <p:cNvSpPr txBox="1">
                <a:spLocks noChangeArrowheads="1"/>
              </p:cNvSpPr>
              <p:nvPr/>
            </p:nvSpPr>
            <p:spPr bwMode="auto">
              <a:xfrm>
                <a:off x="8012976" y="4306292"/>
                <a:ext cx="1842597" cy="453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m:t>R</m:t>
                          </m:r>
                        </m:e>
                        <m:sub>
                          <m:r>
                            <a:rPr lang="ru-RU" sz="24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5мм</m:t>
                      </m:r>
                    </m:oMath>
                  </m:oMathPara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12976" y="4306292"/>
                <a:ext cx="1842597" cy="453137"/>
              </a:xfrm>
              <a:prstGeom prst="rect">
                <a:avLst/>
              </a:prstGeom>
              <a:blipFill>
                <a:blip r:embed="rId13"/>
                <a:stretch>
                  <a:fillRect b="-4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23"/>
              <p:cNvSpPr txBox="1">
                <a:spLocks noChangeArrowheads="1"/>
              </p:cNvSpPr>
              <p:nvPr/>
            </p:nvSpPr>
            <p:spPr bwMode="auto">
              <a:xfrm>
                <a:off x="9781914" y="5120858"/>
                <a:ext cx="2465617" cy="460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166</m:t>
                      </m:r>
                      <m:r>
                        <a:rPr lang="ru-RU" sz="24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ru-RU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ru-RU" sz="24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40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мм</m:t>
                              </m:r>
                            </m:e>
                            <m:sup>
                              <m:r>
                                <a:rPr lang="ru-RU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81914" y="5120858"/>
                <a:ext cx="2465617" cy="4605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7815506" y="4297764"/>
            <a:ext cx="433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2)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80275" y="5687953"/>
            <a:ext cx="433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3)</a:t>
            </a:r>
            <a:endParaRPr lang="ru-RU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23"/>
              <p:cNvSpPr txBox="1">
                <a:spLocks noChangeArrowheads="1"/>
              </p:cNvSpPr>
              <p:nvPr/>
            </p:nvSpPr>
            <p:spPr bwMode="auto">
              <a:xfrm>
                <a:off x="2998355" y="5675150"/>
                <a:ext cx="4695073" cy="453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1333,3</m:t>
                      </m:r>
                      <m:r>
                        <a:rPr lang="ru-RU" sz="24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ru-RU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:166,6</m:t>
                      </m:r>
                      <m:r>
                        <a:rPr lang="ru-RU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ru-RU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≈8</m:t>
                      </m:r>
                      <m:d>
                        <m:dPr>
                          <m:ctrlPr>
                            <a:rPr lang="ru-RU" sz="24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ш</m:t>
                          </m:r>
                          <m:r>
                            <a:rPr lang="ru-RU" sz="24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арик</m:t>
                          </m:r>
                        </m:e>
                      </m:d>
                    </m:oMath>
                  </m:oMathPara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8355" y="5675150"/>
                <a:ext cx="4695073" cy="453137"/>
              </a:xfrm>
              <a:prstGeom prst="rect">
                <a:avLst/>
              </a:prstGeom>
              <a:blipFill>
                <a:blip r:embed="rId15"/>
                <a:stretch>
                  <a:fillRect b="-135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71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55640" y="454580"/>
                <a:ext cx="8712968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Oxyz</a:t>
                </a:r>
                <a:r>
                  <a:rPr lang="kk-KZ" sz="2400" dirty="0" smtClean="0"/>
                  <a:t> системасында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kk-KZ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kk-KZ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=9 </m:t>
                    </m:r>
                  </m:oMath>
                </a14:m>
                <a:r>
                  <a:rPr lang="kk-KZ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kk-KZ" sz="2400" dirty="0" smtClean="0"/>
                  <a:t>сферасы берилген. Сфера менен чектелген шардын көлөмүн тапкыла.</a:t>
                </a:r>
                <a:endParaRPr lang="ru-R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640" y="454580"/>
                <a:ext cx="8712968" cy="839332"/>
              </a:xfrm>
              <a:prstGeom prst="rect">
                <a:avLst/>
              </a:prstGeom>
              <a:blipFill>
                <a:blip r:embed="rId2"/>
                <a:stretch>
                  <a:fillRect l="-1049" t="-4380" b="-16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32-конечная звезда 4"/>
          <p:cNvSpPr/>
          <p:nvPr/>
        </p:nvSpPr>
        <p:spPr>
          <a:xfrm>
            <a:off x="1775520" y="379512"/>
            <a:ext cx="914400" cy="914400"/>
          </a:xfrm>
          <a:prstGeom prst="star32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rgbClr val="002060"/>
                </a:solidFill>
              </a:rPr>
              <a:t>9</a:t>
            </a:r>
            <a:endParaRPr lang="ru-RU" sz="2400" dirty="0">
              <a:solidFill>
                <a:srgbClr val="002060"/>
              </a:solidFill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391724" y="2959589"/>
            <a:ext cx="2992769" cy="2761918"/>
            <a:chOff x="1474" y="1480"/>
            <a:chExt cx="2495" cy="2495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474" y="1480"/>
              <a:ext cx="2495" cy="2495"/>
              <a:chOff x="1474" y="1480"/>
              <a:chExt cx="2495" cy="2495"/>
            </a:xfrm>
          </p:grpSpPr>
          <p:sp>
            <p:nvSpPr>
              <p:cNvPr id="10" name="Oval 8"/>
              <p:cNvSpPr>
                <a:spLocks noChangeArrowheads="1"/>
              </p:cNvSpPr>
              <p:nvPr/>
            </p:nvSpPr>
            <p:spPr bwMode="auto">
              <a:xfrm>
                <a:off x="1474" y="1480"/>
                <a:ext cx="2495" cy="249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66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Arc 9"/>
              <p:cNvSpPr>
                <a:spLocks/>
              </p:cNvSpPr>
              <p:nvPr/>
            </p:nvSpPr>
            <p:spPr bwMode="auto">
              <a:xfrm>
                <a:off x="2653" y="2342"/>
                <a:ext cx="1316" cy="415"/>
              </a:xfrm>
              <a:custGeom>
                <a:avLst/>
                <a:gdLst>
                  <a:gd name="T0" fmla="*/ 0 w 21600"/>
                  <a:gd name="T1" fmla="*/ 0 h 21984"/>
                  <a:gd name="T2" fmla="*/ 5 w 21600"/>
                  <a:gd name="T3" fmla="*/ 0 h 21984"/>
                  <a:gd name="T4" fmla="*/ 0 w 21600"/>
                  <a:gd name="T5" fmla="*/ 0 h 219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84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28"/>
                      <a:pt x="21598" y="21856"/>
                      <a:pt x="21596" y="21983"/>
                    </a:cubicBezTo>
                  </a:path>
                  <a:path w="21600" h="21984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28"/>
                      <a:pt x="21598" y="21856"/>
                      <a:pt x="21596" y="21983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66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Arc 10"/>
              <p:cNvSpPr>
                <a:spLocks/>
              </p:cNvSpPr>
              <p:nvPr/>
            </p:nvSpPr>
            <p:spPr bwMode="auto">
              <a:xfrm flipH="1">
                <a:off x="1474" y="2341"/>
                <a:ext cx="1225" cy="408"/>
              </a:xfrm>
              <a:custGeom>
                <a:avLst/>
                <a:gdLst>
                  <a:gd name="T0" fmla="*/ 0 w 21600"/>
                  <a:gd name="T1" fmla="*/ 0 h 21600"/>
                  <a:gd name="T2" fmla="*/ 4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66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Arc 11"/>
              <p:cNvSpPr>
                <a:spLocks/>
              </p:cNvSpPr>
              <p:nvPr/>
            </p:nvSpPr>
            <p:spPr bwMode="auto">
              <a:xfrm flipV="1">
                <a:off x="2699" y="2743"/>
                <a:ext cx="1270" cy="415"/>
              </a:xfrm>
              <a:custGeom>
                <a:avLst/>
                <a:gdLst>
                  <a:gd name="T0" fmla="*/ 0 w 21600"/>
                  <a:gd name="T1" fmla="*/ 0 h 21984"/>
                  <a:gd name="T2" fmla="*/ 4 w 21600"/>
                  <a:gd name="T3" fmla="*/ 0 h 21984"/>
                  <a:gd name="T4" fmla="*/ 0 w 21600"/>
                  <a:gd name="T5" fmla="*/ 0 h 219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84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28"/>
                      <a:pt x="21598" y="21856"/>
                      <a:pt x="21596" y="21983"/>
                    </a:cubicBezTo>
                  </a:path>
                  <a:path w="21600" h="21984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28"/>
                      <a:pt x="21598" y="21856"/>
                      <a:pt x="21596" y="21983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66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Arc 12"/>
              <p:cNvSpPr>
                <a:spLocks/>
              </p:cNvSpPr>
              <p:nvPr/>
            </p:nvSpPr>
            <p:spPr bwMode="auto">
              <a:xfrm flipH="1" flipV="1">
                <a:off x="1474" y="2750"/>
                <a:ext cx="1225" cy="408"/>
              </a:xfrm>
              <a:custGeom>
                <a:avLst/>
                <a:gdLst>
                  <a:gd name="T0" fmla="*/ 0 w 21600"/>
                  <a:gd name="T1" fmla="*/ 0 h 21600"/>
                  <a:gd name="T2" fmla="*/ 4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66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Arc 13"/>
              <p:cNvSpPr>
                <a:spLocks/>
              </p:cNvSpPr>
              <p:nvPr/>
            </p:nvSpPr>
            <p:spPr bwMode="auto">
              <a:xfrm flipH="1">
                <a:off x="2109" y="1480"/>
                <a:ext cx="635" cy="2494"/>
              </a:xfrm>
              <a:custGeom>
                <a:avLst/>
                <a:gdLst>
                  <a:gd name="T0" fmla="*/ 0 w 21600"/>
                  <a:gd name="T1" fmla="*/ 0 h 43198"/>
                  <a:gd name="T2" fmla="*/ 0 w 21600"/>
                  <a:gd name="T3" fmla="*/ 8 h 43198"/>
                  <a:gd name="T4" fmla="*/ 0 w 21600"/>
                  <a:gd name="T5" fmla="*/ 4 h 4319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198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06"/>
                      <a:pt x="12120" y="43025"/>
                      <a:pt x="314" y="43197"/>
                    </a:cubicBezTo>
                  </a:path>
                  <a:path w="21600" h="43198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06"/>
                      <a:pt x="12120" y="43025"/>
                      <a:pt x="314" y="43197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6633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9" name="Arc 14"/>
            <p:cNvSpPr>
              <a:spLocks/>
            </p:cNvSpPr>
            <p:nvPr/>
          </p:nvSpPr>
          <p:spPr bwMode="auto">
            <a:xfrm>
              <a:off x="2744" y="1480"/>
              <a:ext cx="635" cy="2494"/>
            </a:xfrm>
            <a:custGeom>
              <a:avLst/>
              <a:gdLst>
                <a:gd name="T0" fmla="*/ 0 w 21600"/>
                <a:gd name="T1" fmla="*/ 0 h 43198"/>
                <a:gd name="T2" fmla="*/ 0 w 21600"/>
                <a:gd name="T3" fmla="*/ 8 h 43198"/>
                <a:gd name="T4" fmla="*/ 0 w 21600"/>
                <a:gd name="T5" fmla="*/ 4 h 431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198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06"/>
                    <a:pt x="12120" y="43025"/>
                    <a:pt x="314" y="43197"/>
                  </a:cubicBezTo>
                </a:path>
                <a:path w="21600" h="43198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06"/>
                    <a:pt x="12120" y="43025"/>
                    <a:pt x="314" y="43197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6" name="Group 62"/>
          <p:cNvGrpSpPr>
            <a:grpSpLocks/>
          </p:cNvGrpSpPr>
          <p:nvPr/>
        </p:nvGrpSpPr>
        <p:grpSpPr bwMode="auto">
          <a:xfrm>
            <a:off x="7995902" y="2176019"/>
            <a:ext cx="4062283" cy="3892703"/>
            <a:chOff x="-234" y="1787"/>
            <a:chExt cx="3386" cy="3506"/>
          </a:xfrm>
        </p:grpSpPr>
        <p:grpSp>
          <p:nvGrpSpPr>
            <p:cNvPr id="17" name="Group 61"/>
            <p:cNvGrpSpPr>
              <a:grpSpLocks/>
            </p:cNvGrpSpPr>
            <p:nvPr/>
          </p:nvGrpSpPr>
          <p:grpSpPr bwMode="auto">
            <a:xfrm>
              <a:off x="-234" y="1787"/>
              <a:ext cx="3386" cy="3506"/>
              <a:chOff x="-234" y="1787"/>
              <a:chExt cx="3386" cy="3506"/>
            </a:xfrm>
          </p:grpSpPr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-180" y="1813"/>
                <a:ext cx="3332" cy="3480"/>
                <a:chOff x="-180" y="1813"/>
                <a:chExt cx="3332" cy="3480"/>
              </a:xfrm>
            </p:grpSpPr>
            <p:sp>
              <p:nvSpPr>
                <p:cNvPr id="23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292" y="1813"/>
                  <a:ext cx="33" cy="1980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i="1">
                    <a:solidFill>
                      <a:srgbClr val="66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4" name="Line 35"/>
                <p:cNvSpPr>
                  <a:spLocks noChangeShapeType="1"/>
                </p:cNvSpPr>
                <p:nvPr/>
              </p:nvSpPr>
              <p:spPr bwMode="auto">
                <a:xfrm>
                  <a:off x="1292" y="3793"/>
                  <a:ext cx="1860" cy="6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i="1">
                    <a:solidFill>
                      <a:srgbClr val="66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-180" y="3793"/>
                  <a:ext cx="1472" cy="1500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i="1">
                    <a:solidFill>
                      <a:srgbClr val="6633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0" name="Text Box 38"/>
              <p:cNvSpPr txBox="1">
                <a:spLocks noChangeArrowheads="1"/>
              </p:cNvSpPr>
              <p:nvPr/>
            </p:nvSpPr>
            <p:spPr bwMode="auto">
              <a:xfrm>
                <a:off x="-234" y="4903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b="1" i="1" dirty="0">
                    <a:solidFill>
                      <a:srgbClr val="008000"/>
                    </a:solidFill>
                    <a:latin typeface="Times New Roman" pitchFamily="18" charset="0"/>
                  </a:rPr>
                  <a:t>x</a:t>
                </a:r>
                <a:endParaRPr lang="ru-RU" b="1" i="1" dirty="0">
                  <a:solidFill>
                    <a:srgbClr val="008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Text Box 39"/>
              <p:cNvSpPr txBox="1">
                <a:spLocks noChangeArrowheads="1"/>
              </p:cNvSpPr>
              <p:nvPr/>
            </p:nvSpPr>
            <p:spPr bwMode="auto">
              <a:xfrm>
                <a:off x="2922" y="3757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b="1" i="1" dirty="0">
                    <a:solidFill>
                      <a:srgbClr val="008000"/>
                    </a:solidFill>
                    <a:latin typeface="Times New Roman" pitchFamily="18" charset="0"/>
                  </a:rPr>
                  <a:t>y</a:t>
                </a:r>
                <a:endParaRPr lang="ru-RU" b="1" i="1" dirty="0">
                  <a:solidFill>
                    <a:srgbClr val="008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Text Box 40"/>
              <p:cNvSpPr txBox="1">
                <a:spLocks noChangeArrowheads="1"/>
              </p:cNvSpPr>
              <p:nvPr/>
            </p:nvSpPr>
            <p:spPr bwMode="auto">
              <a:xfrm>
                <a:off x="1010" y="1787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b="1" i="1" dirty="0">
                    <a:solidFill>
                      <a:srgbClr val="008000"/>
                    </a:solidFill>
                    <a:latin typeface="Times New Roman" pitchFamily="18" charset="0"/>
                  </a:rPr>
                  <a:t>z</a:t>
                </a:r>
                <a:endParaRPr lang="ru-RU" b="1" i="1" dirty="0">
                  <a:solidFill>
                    <a:srgbClr val="008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8" name="Text Box 41"/>
            <p:cNvSpPr txBox="1">
              <a:spLocks noChangeArrowheads="1"/>
            </p:cNvSpPr>
            <p:nvPr/>
          </p:nvSpPr>
          <p:spPr bwMode="auto">
            <a:xfrm>
              <a:off x="1018" y="3561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b="1" i="1" dirty="0">
                  <a:solidFill>
                    <a:srgbClr val="008000"/>
                  </a:solidFill>
                  <a:latin typeface="Times New Roman" pitchFamily="18" charset="0"/>
                </a:rPr>
                <a:t>O</a:t>
              </a:r>
              <a:endParaRPr lang="ru-RU" b="1" i="1" dirty="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0" name="Oval 4"/>
          <p:cNvSpPr>
            <a:spLocks noChangeArrowheads="1"/>
          </p:cNvSpPr>
          <p:nvPr/>
        </p:nvSpPr>
        <p:spPr bwMode="auto">
          <a:xfrm>
            <a:off x="9780153" y="4368498"/>
            <a:ext cx="53978" cy="49814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i="1">
              <a:solidFill>
                <a:srgbClr val="663300"/>
              </a:solidFill>
              <a:latin typeface="Times New Roman" pitchFamily="18" charset="0"/>
            </a:endParaRPr>
          </a:p>
        </p:txBody>
      </p:sp>
      <p:grpSp>
        <p:nvGrpSpPr>
          <p:cNvPr id="32" name="Group 58"/>
          <p:cNvGrpSpPr>
            <a:grpSpLocks/>
          </p:cNvGrpSpPr>
          <p:nvPr/>
        </p:nvGrpSpPr>
        <p:grpSpPr bwMode="auto">
          <a:xfrm>
            <a:off x="9408188" y="3298303"/>
            <a:ext cx="491798" cy="1166781"/>
            <a:chOff x="2699" y="1480"/>
            <a:chExt cx="364" cy="998"/>
          </a:xfrm>
        </p:grpSpPr>
        <p:sp>
          <p:nvSpPr>
            <p:cNvPr id="33" name="Line 44"/>
            <p:cNvSpPr>
              <a:spLocks noChangeShapeType="1"/>
            </p:cNvSpPr>
            <p:nvPr/>
          </p:nvSpPr>
          <p:spPr bwMode="auto">
            <a:xfrm>
              <a:off x="2699" y="1480"/>
              <a:ext cx="317" cy="9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34" name="Text Box 45"/>
            <p:cNvSpPr txBox="1">
              <a:spLocks noChangeArrowheads="1"/>
            </p:cNvSpPr>
            <p:nvPr/>
          </p:nvSpPr>
          <p:spPr bwMode="auto">
            <a:xfrm>
              <a:off x="2835" y="1752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</a:t>
              </a:r>
              <a:endPara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26" name="Group 54"/>
          <p:cNvGrpSpPr>
            <a:grpSpLocks/>
          </p:cNvGrpSpPr>
          <p:nvPr/>
        </p:nvGrpSpPr>
        <p:grpSpPr bwMode="auto">
          <a:xfrm>
            <a:off x="9378548" y="3109085"/>
            <a:ext cx="1673132" cy="376222"/>
            <a:chOff x="2653" y="1339"/>
            <a:chExt cx="772" cy="231"/>
          </a:xfrm>
        </p:grpSpPr>
        <p:sp>
          <p:nvSpPr>
            <p:cNvPr id="27" name="Text Box 42"/>
            <p:cNvSpPr txBox="1">
              <a:spLocks noChangeArrowheads="1"/>
            </p:cNvSpPr>
            <p:nvPr/>
          </p:nvSpPr>
          <p:spPr bwMode="auto">
            <a:xfrm>
              <a:off x="2699" y="1339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b="1" i="1" dirty="0">
                  <a:solidFill>
                    <a:srgbClr val="663300"/>
                  </a:solidFill>
                  <a:latin typeface="Times New Roman" pitchFamily="18" charset="0"/>
                </a:rPr>
                <a:t>M (</a:t>
              </a:r>
              <a:r>
                <a:rPr lang="en-US" b="1" i="1" dirty="0" err="1">
                  <a:solidFill>
                    <a:srgbClr val="663300"/>
                  </a:solidFill>
                  <a:latin typeface="Times New Roman" pitchFamily="18" charset="0"/>
                </a:rPr>
                <a:t>x;y;z</a:t>
              </a:r>
              <a:r>
                <a:rPr lang="en-US" b="1" i="1" dirty="0">
                  <a:solidFill>
                    <a:srgbClr val="663300"/>
                  </a:solidFill>
                  <a:latin typeface="Times New Roman" pitchFamily="18" charset="0"/>
                </a:rPr>
                <a:t>)</a:t>
              </a:r>
              <a:endParaRPr lang="ru-RU" b="1" i="1" dirty="0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28" name="Oval 43"/>
            <p:cNvSpPr>
              <a:spLocks noChangeArrowheads="1"/>
            </p:cNvSpPr>
            <p:nvPr/>
          </p:nvSpPr>
          <p:spPr bwMode="auto">
            <a:xfrm>
              <a:off x="2653" y="1434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133131" y="1774115"/>
                <a:ext cx="27591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k-KZ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kk-KZ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kk-KZ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131" y="1774115"/>
                <a:ext cx="2759153" cy="461665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Прямоугольник 40"/>
          <p:cNvSpPr/>
          <p:nvPr/>
        </p:nvSpPr>
        <p:spPr>
          <a:xfrm>
            <a:off x="1477794" y="1743222"/>
            <a:ext cx="1377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srgbClr val="C00000"/>
                </a:solidFill>
              </a:rPr>
              <a:t>Чыгаруу</a:t>
            </a:r>
            <a:r>
              <a:rPr lang="ru-RU" sz="2400" dirty="0">
                <a:solidFill>
                  <a:srgbClr val="C00000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23"/>
              <p:cNvSpPr txBox="1">
                <a:spLocks noChangeArrowheads="1"/>
              </p:cNvSpPr>
              <p:nvPr/>
            </p:nvSpPr>
            <p:spPr bwMode="auto">
              <a:xfrm>
                <a:off x="2798625" y="4646792"/>
                <a:ext cx="2472607" cy="7848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ru-RU" sz="2400" baseline="-25000" dirty="0">
                              <a:solidFill>
                                <a:srgbClr val="002060"/>
                              </a:solidFill>
                            </a:rPr>
                            <m:t>шар</m:t>
                          </m:r>
                          <m:r>
                            <m:rPr>
                              <m:nor/>
                            </m:rPr>
                            <a:rPr lang="ru-RU" sz="2400" dirty="0">
                              <a:solidFill>
                                <a:srgbClr val="002060"/>
                              </a:solidFill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002060"/>
                              </a:solidFill>
                            </a:rPr>
                            <m:t> </m:t>
                          </m:r>
                          <m:f>
                            <m:fPr>
                              <m:ctrlPr>
                                <a:rPr lang="ru-RU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ru-RU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ru-RU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ru-RU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𝜋</m:t>
                          </m:r>
                          <m:r>
                            <a:rPr lang="ru-RU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2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8625" y="4646792"/>
                <a:ext cx="2472607" cy="784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23"/>
              <p:cNvSpPr txBox="1">
                <a:spLocks noChangeArrowheads="1"/>
              </p:cNvSpPr>
              <p:nvPr/>
            </p:nvSpPr>
            <p:spPr bwMode="auto">
              <a:xfrm>
                <a:off x="3377094" y="3758777"/>
                <a:ext cx="2303462" cy="647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400" b="1" dirty="0" smtClean="0">
                    <a:solidFill>
                      <a:srgbClr val="C00000"/>
                    </a:solidFill>
                    <a:latin typeface="Times New Roman" pitchFamily="18" charset="0"/>
                  </a:rPr>
                  <a:t>V</a:t>
                </a:r>
                <a:r>
                  <a:rPr lang="ru-RU" sz="2400" b="1" baseline="-25000" dirty="0">
                    <a:solidFill>
                      <a:srgbClr val="C00000"/>
                    </a:solidFill>
                    <a:latin typeface="Times New Roman" pitchFamily="18" charset="0"/>
                  </a:rPr>
                  <a:t>шар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</a:rPr>
                  <a:t>=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b="1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num>
                      <m:den>
                        <m:r>
                          <a:rPr lang="ru-RU" sz="2400" b="1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  <m:r>
                      <a:rPr lang="ru-RU" sz="2400" b="1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𝝅</m:t>
                    </m:r>
                    <m:sSup>
                      <m:sSupPr>
                        <m:ctrlPr>
                          <a:rPr lang="ru-RU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ru-RU" sz="2400" b="1" baseline="30000" dirty="0">
                  <a:solidFill>
                    <a:srgbClr val="C000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7094" y="3758777"/>
                <a:ext cx="2303462" cy="647357"/>
              </a:xfrm>
              <a:prstGeom prst="rect">
                <a:avLst/>
              </a:prstGeom>
              <a:blipFill>
                <a:blip r:embed="rId5"/>
                <a:stretch>
                  <a:fillRect l="-4233" b="-47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23"/>
              <p:cNvSpPr txBox="1">
                <a:spLocks noChangeArrowheads="1"/>
              </p:cNvSpPr>
              <p:nvPr/>
            </p:nvSpPr>
            <p:spPr bwMode="auto">
              <a:xfrm>
                <a:off x="3571192" y="2739418"/>
                <a:ext cx="1842597" cy="460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9</m:t>
                      </m:r>
                    </m:oMath>
                  </m:oMathPara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4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1192" y="2739418"/>
                <a:ext cx="1842597" cy="4605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221776" y="2296585"/>
                <a:ext cx="25818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k-KZ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kk-KZ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kk-KZ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 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776" y="2296585"/>
                <a:ext cx="2581861" cy="461665"/>
              </a:xfrm>
              <a:prstGeom prst="rect">
                <a:avLst/>
              </a:prstGeom>
              <a:blipFill>
                <a:blip r:embed="rId7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23"/>
              <p:cNvSpPr txBox="1">
                <a:spLocks noChangeArrowheads="1"/>
              </p:cNvSpPr>
              <p:nvPr/>
            </p:nvSpPr>
            <p:spPr bwMode="auto">
              <a:xfrm>
                <a:off x="3377094" y="3213897"/>
                <a:ext cx="1842597" cy="453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</m:t>
                      </m:r>
                      <m:r>
                        <a:rPr lang="en-US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3</m:t>
                      </m:r>
                    </m:oMath>
                  </m:oMathPara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6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7094" y="3213897"/>
                <a:ext cx="1842597" cy="453137"/>
              </a:xfrm>
              <a:prstGeom prst="rect">
                <a:avLst/>
              </a:prstGeom>
              <a:blipFill>
                <a:blip r:embed="rId8"/>
                <a:stretch>
                  <a:fillRect l="-662" r="-6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4867683" y="4808374"/>
                <a:ext cx="9366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solidFill>
                            <a:srgbClr val="002060"/>
                          </a:solidFill>
                        </a:rPr>
                        <m:t>=</m:t>
                      </m:r>
                      <m:r>
                        <a:rPr lang="en-US" sz="24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36</m:t>
                      </m:r>
                      <m:r>
                        <a:rPr lang="ru-RU" sz="24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683" y="4808374"/>
                <a:ext cx="93666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4497047" y="5763945"/>
                <a:ext cx="179741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>
                    <a:solidFill>
                      <a:srgbClr val="C00000"/>
                    </a:solidFill>
                  </a:rPr>
                  <a:t>Жообу:</a:t>
                </a:r>
                <a14:m>
                  <m:oMath xmlns:m="http://schemas.openxmlformats.org/officeDocument/2006/math">
                    <m:r>
                      <a:rPr lang="ky-KG" sz="24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/>
                      </a:rPr>
                      <m:t>  </m:t>
                    </m:r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/>
                      </a:rPr>
                      <m:t>36</m:t>
                    </m:r>
                    <m:r>
                      <a:rPr lang="ru-RU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/>
                      </a:rPr>
                      <m:t>𝜋</m:t>
                    </m:r>
                  </m:oMath>
                </a14:m>
                <a:endParaRPr lang="ru-RU" sz="2400" dirty="0"/>
              </a:p>
              <a:p>
                <a:endParaRPr lang="ru-RU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047" y="5763945"/>
                <a:ext cx="1797415" cy="830997"/>
              </a:xfrm>
              <a:prstGeom prst="rect">
                <a:avLst/>
              </a:prstGeom>
              <a:blipFill>
                <a:blip r:embed="rId10"/>
                <a:stretch>
                  <a:fillRect l="-5424" t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Прямоугольник 48"/>
          <p:cNvSpPr/>
          <p:nvPr/>
        </p:nvSpPr>
        <p:spPr>
          <a:xfrm>
            <a:off x="2770730" y="1773624"/>
            <a:ext cx="433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973872" y="3851624"/>
            <a:ext cx="433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7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2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42" grpId="0"/>
      <p:bldP spid="43" grpId="0"/>
      <p:bldP spid="44" grpId="0"/>
      <p:bldP spid="3" grpId="0"/>
      <p:bldP spid="46" grpId="0"/>
      <p:bldP spid="47" grpId="0"/>
      <p:bldP spid="48" grpId="0"/>
      <p:bldP spid="49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1478" y="322627"/>
            <a:ext cx="8616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/>
              <a:t>Шардын борборунан </a:t>
            </a:r>
            <a:r>
              <a:rPr lang="kk-KZ" sz="2400" dirty="0" smtClean="0">
                <a:solidFill>
                  <a:srgbClr val="C00000"/>
                </a:solidFill>
              </a:rPr>
              <a:t>4 </a:t>
            </a:r>
            <a:r>
              <a:rPr lang="en-US" sz="2400" dirty="0" smtClean="0">
                <a:solidFill>
                  <a:srgbClr val="C00000"/>
                </a:solidFill>
              </a:rPr>
              <a:t>c</a:t>
            </a:r>
            <a:r>
              <a:rPr lang="kk-KZ" sz="2400" dirty="0" smtClean="0">
                <a:solidFill>
                  <a:srgbClr val="C00000"/>
                </a:solidFill>
              </a:rPr>
              <a:t>м </a:t>
            </a:r>
            <a:r>
              <a:rPr lang="kk-KZ" sz="2400" dirty="0" smtClean="0"/>
              <a:t>аралыкта өткөн тегиздик радиусу </a:t>
            </a:r>
            <a:r>
              <a:rPr lang="kk-KZ" sz="2400" dirty="0" smtClean="0">
                <a:solidFill>
                  <a:srgbClr val="C00000"/>
                </a:solidFill>
              </a:rPr>
              <a:t>3см</a:t>
            </a:r>
            <a:r>
              <a:rPr lang="kk-KZ" sz="2400" dirty="0" smtClean="0"/>
              <a:t> кесилишти аныктайт. Шардын көлөмүн тапкыла.</a:t>
            </a:r>
            <a:endParaRPr lang="ru-RU" sz="2400" dirty="0"/>
          </a:p>
        </p:txBody>
      </p:sp>
      <p:sp>
        <p:nvSpPr>
          <p:cNvPr id="5" name="32-конечная звезда 4"/>
          <p:cNvSpPr/>
          <p:nvPr/>
        </p:nvSpPr>
        <p:spPr>
          <a:xfrm>
            <a:off x="1559496" y="379512"/>
            <a:ext cx="1130424" cy="914400"/>
          </a:xfrm>
          <a:prstGeom prst="star32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rgbClr val="002060"/>
                </a:solidFill>
              </a:rPr>
              <a:t>10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Picture 5" descr="C:\Documents and Settings\site105\Мои документы\Новая папка\shar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631" y="1568313"/>
            <a:ext cx="2531259" cy="240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8692250" y="1526624"/>
            <a:ext cx="1712104" cy="679060"/>
            <a:chOff x="472" y="1707"/>
            <a:chExt cx="1495" cy="733"/>
          </a:xfrm>
          <a:pattFill prst="wdDnDiag">
            <a:fgClr>
              <a:srgbClr val="FFFF00"/>
            </a:fgClr>
            <a:bgClr>
              <a:sysClr val="window" lastClr="FFFFFF"/>
            </a:bgClr>
          </a:pattFill>
        </p:grpSpPr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472" y="1896"/>
              <a:ext cx="1495" cy="544"/>
            </a:xfrm>
            <a:prstGeom prst="ellipse">
              <a:avLst/>
            </a:prstGeom>
            <a:grpFill/>
            <a:ln w="9525" algn="ctr">
              <a:solidFill>
                <a:srgbClr val="1F497D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auto">
            <a:xfrm>
              <a:off x="1202" y="1707"/>
              <a:ext cx="45" cy="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9433931" y="1842831"/>
            <a:ext cx="115956" cy="82023"/>
          </a:xfrm>
          <a:prstGeom prst="ellipse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8357872" y="2499366"/>
            <a:ext cx="2342298" cy="697581"/>
            <a:chOff x="340" y="1480"/>
            <a:chExt cx="1723" cy="544"/>
          </a:xfrm>
        </p:grpSpPr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340" y="1480"/>
              <a:ext cx="1723" cy="544"/>
            </a:xfrm>
            <a:prstGeom prst="ellipse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1202" y="1707"/>
              <a:ext cx="92" cy="79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Freeform 21"/>
          <p:cNvSpPr>
            <a:spLocks/>
          </p:cNvSpPr>
          <p:nvPr/>
        </p:nvSpPr>
        <p:spPr bwMode="auto">
          <a:xfrm flipH="1" flipV="1">
            <a:off x="9506765" y="1921039"/>
            <a:ext cx="73029" cy="898265"/>
          </a:xfrm>
          <a:custGeom>
            <a:avLst/>
            <a:gdLst>
              <a:gd name="T0" fmla="*/ 0 w 474"/>
              <a:gd name="T1" fmla="*/ 0 h 254"/>
              <a:gd name="T2" fmla="*/ 474 w 474"/>
              <a:gd name="T3" fmla="*/ 254 h 254"/>
              <a:gd name="T4" fmla="*/ 0 60000 65536"/>
              <a:gd name="T5" fmla="*/ 0 60000 65536"/>
              <a:gd name="T6" fmla="*/ 0 w 474"/>
              <a:gd name="T7" fmla="*/ 0 h 254"/>
              <a:gd name="T8" fmla="*/ 474 w 474"/>
              <a:gd name="T9" fmla="*/ 254 h 2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4" h="254">
                <a:moveTo>
                  <a:pt x="0" y="0"/>
                </a:moveTo>
                <a:lnTo>
                  <a:pt x="474" y="254"/>
                </a:lnTo>
              </a:path>
            </a:pathLst>
          </a:custGeom>
          <a:noFill/>
          <a:ln w="19050">
            <a:solidFill>
              <a:srgbClr val="1F497D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22476" y="2615937"/>
            <a:ext cx="267176" cy="3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sz="2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0384889" y="1902558"/>
            <a:ext cx="105750" cy="99098"/>
          </a:xfrm>
          <a:prstGeom prst="ellipse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 21"/>
          <p:cNvSpPr>
            <a:spLocks/>
          </p:cNvSpPr>
          <p:nvPr/>
        </p:nvSpPr>
        <p:spPr bwMode="auto">
          <a:xfrm flipV="1">
            <a:off x="9590877" y="1962154"/>
            <a:ext cx="790917" cy="857150"/>
          </a:xfrm>
          <a:custGeom>
            <a:avLst/>
            <a:gdLst>
              <a:gd name="T0" fmla="*/ 0 w 474"/>
              <a:gd name="T1" fmla="*/ 0 h 254"/>
              <a:gd name="T2" fmla="*/ 474 w 474"/>
              <a:gd name="T3" fmla="*/ 254 h 254"/>
              <a:gd name="T4" fmla="*/ 0 60000 65536"/>
              <a:gd name="T5" fmla="*/ 0 60000 65536"/>
              <a:gd name="T6" fmla="*/ 0 w 474"/>
              <a:gd name="T7" fmla="*/ 0 h 254"/>
              <a:gd name="T8" fmla="*/ 474 w 474"/>
              <a:gd name="T9" fmla="*/ 254 h 2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4" h="254">
                <a:moveTo>
                  <a:pt x="0" y="0"/>
                </a:moveTo>
                <a:lnTo>
                  <a:pt x="474" y="254"/>
                </a:lnTo>
              </a:path>
            </a:pathLst>
          </a:custGeom>
          <a:noFill/>
          <a:ln w="19050">
            <a:solidFill>
              <a:srgbClr val="1F497D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675595" y="1559320"/>
            <a:ext cx="603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3c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9506767" y="1908154"/>
            <a:ext cx="875027" cy="12886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Прямоугольник 16"/>
          <p:cNvSpPr/>
          <p:nvPr/>
        </p:nvSpPr>
        <p:spPr>
          <a:xfrm>
            <a:off x="8963843" y="2110731"/>
            <a:ext cx="603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4c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33850" y="1636784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sz="2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107345" y="1665067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sz="2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53072" y="2966114"/>
            <a:ext cx="1377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srgbClr val="C00000"/>
                </a:solidFill>
              </a:rPr>
              <a:t>Чыгаруу</a:t>
            </a:r>
            <a:r>
              <a:rPr lang="ru-RU" sz="2400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846008" y="2996516"/>
            <a:ext cx="433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10579" y="4474650"/>
            <a:ext cx="433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42006" y="1603359"/>
            <a:ext cx="1507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C00000"/>
                </a:solidFill>
              </a:rPr>
              <a:t>Берилди</a:t>
            </a:r>
            <a:r>
              <a:rPr lang="ru-RU" sz="2400" dirty="0" smtClean="0">
                <a:solidFill>
                  <a:srgbClr val="C00000"/>
                </a:solidFill>
              </a:rPr>
              <a:t> :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71765" y="1613918"/>
            <a:ext cx="129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dirty="0" smtClean="0">
                <a:solidFill>
                  <a:srgbClr val="002060"/>
                </a:solidFill>
              </a:rPr>
              <a:t>OM=4</a:t>
            </a:r>
            <a:r>
              <a:rPr lang="kk-KZ" sz="2400" b="0" dirty="0" smtClean="0">
                <a:solidFill>
                  <a:srgbClr val="002060"/>
                </a:solidFill>
              </a:rPr>
              <a:t>см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47635" y="2406880"/>
            <a:ext cx="1920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 smtClean="0">
                <a:solidFill>
                  <a:srgbClr val="C00000"/>
                </a:solidFill>
              </a:rPr>
              <a:t>Табуу керек</a:t>
            </a:r>
            <a:r>
              <a:rPr lang="ru-RU" sz="2400" dirty="0" smtClean="0">
                <a:solidFill>
                  <a:srgbClr val="C00000"/>
                </a:solidFill>
              </a:rPr>
              <a:t> :</a:t>
            </a:r>
            <a:endParaRPr lang="ru-RU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3279140" y="2451955"/>
                <a:ext cx="184259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400" dirty="0" smtClean="0">
                    <a:solidFill>
                      <a:srgbClr val="002060"/>
                    </a:solidFill>
                  </a:rPr>
                  <a:t>V</a:t>
                </a:r>
                <a:r>
                  <a:rPr lang="ru-RU" sz="2400" baseline="-25000" dirty="0">
                    <a:solidFill>
                      <a:srgbClr val="002060"/>
                    </a:solidFill>
                  </a:rPr>
                  <a:t>шар</a:t>
                </a:r>
                <a:r>
                  <a:rPr lang="ru-RU" sz="2400" dirty="0">
                    <a:solidFill>
                      <a:srgbClr val="002060"/>
                    </a:solidFill>
                  </a:rPr>
                  <a:t>=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kk-KZ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/>
                      </a:rPr>
                      <m:t>?</m:t>
                    </m:r>
                  </m:oMath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9140" y="2451955"/>
                <a:ext cx="1842597" cy="461665"/>
              </a:xfrm>
              <a:prstGeom prst="rect">
                <a:avLst/>
              </a:prstGeom>
              <a:blipFill>
                <a:blip r:embed="rId3"/>
                <a:stretch>
                  <a:fillRect l="-5298" t="-1052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Прямоугольник 30"/>
          <p:cNvSpPr/>
          <p:nvPr/>
        </p:nvSpPr>
        <p:spPr>
          <a:xfrm>
            <a:off x="2926036" y="1959888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dirty="0" smtClean="0">
                <a:solidFill>
                  <a:srgbClr val="002060"/>
                </a:solidFill>
              </a:rPr>
              <a:t>M</a:t>
            </a:r>
            <a:r>
              <a:rPr lang="kk-KZ" sz="2400" dirty="0" smtClean="0">
                <a:solidFill>
                  <a:srgbClr val="002060"/>
                </a:solidFill>
              </a:rPr>
              <a:t>В</a:t>
            </a:r>
            <a:r>
              <a:rPr lang="en-US" sz="2400" b="0" dirty="0" smtClean="0">
                <a:solidFill>
                  <a:srgbClr val="002060"/>
                </a:solidFill>
              </a:rPr>
              <a:t>=</a:t>
            </a:r>
            <a:r>
              <a:rPr lang="kk-KZ" sz="2400" b="0" dirty="0" smtClean="0">
                <a:solidFill>
                  <a:srgbClr val="002060"/>
                </a:solidFill>
              </a:rPr>
              <a:t>3см</a:t>
            </a:r>
            <a:endParaRPr lang="ru-RU" sz="24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23"/>
              <p:cNvSpPr txBox="1">
                <a:spLocks noChangeArrowheads="1"/>
              </p:cNvSpPr>
              <p:nvPr/>
            </p:nvSpPr>
            <p:spPr bwMode="auto">
              <a:xfrm>
                <a:off x="3070027" y="3963767"/>
                <a:ext cx="184259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400" dirty="0" smtClean="0">
                    <a:solidFill>
                      <a:srgbClr val="002060"/>
                    </a:solidFill>
                  </a:rPr>
                  <a:t>R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kk-KZ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/>
                      </a:rPr>
                      <m:t>ОВ</m:t>
                    </m:r>
                  </m:oMath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2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0027" y="3963767"/>
                <a:ext cx="1842597" cy="461665"/>
              </a:xfrm>
              <a:prstGeom prst="rect">
                <a:avLst/>
              </a:prstGeom>
              <a:blipFill>
                <a:blip r:embed="rId4"/>
                <a:stretch>
                  <a:fillRect l="-5298" t="-1052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23"/>
              <p:cNvSpPr txBox="1">
                <a:spLocks noChangeArrowheads="1"/>
              </p:cNvSpPr>
              <p:nvPr/>
            </p:nvSpPr>
            <p:spPr bwMode="auto">
              <a:xfrm>
                <a:off x="2810579" y="3006636"/>
                <a:ext cx="5599905" cy="453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kk-KZ" sz="24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  <m:r>
                        <a:rPr lang="kk-KZ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ОВ</m:t>
                      </m:r>
                      <m:r>
                        <a:rPr lang="kk-KZ" sz="2400" b="0" i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 −тик бурчтуу үч бурчтук</m:t>
                      </m:r>
                    </m:oMath>
                  </m:oMathPara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3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0579" y="3006636"/>
                <a:ext cx="5599905" cy="453137"/>
              </a:xfrm>
              <a:prstGeom prst="rect">
                <a:avLst/>
              </a:prstGeom>
              <a:blipFill>
                <a:blip r:embed="rId5"/>
                <a:stretch>
                  <a:fillRect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3"/>
              <p:cNvSpPr txBox="1">
                <a:spLocks noChangeArrowheads="1"/>
              </p:cNvSpPr>
              <p:nvPr/>
            </p:nvSpPr>
            <p:spPr bwMode="auto">
              <a:xfrm>
                <a:off x="2503922" y="3420890"/>
                <a:ext cx="5416623" cy="5497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ОВ</m:t>
                      </m:r>
                      <m:r>
                        <a:rPr lang="kk-KZ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ru-RU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0,ОВ</m:t>
                      </m:r>
                      <m:r>
                        <a:rPr lang="ru-RU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4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ru-RU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4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4</m:t>
                              </m:r>
                            </m:e>
                            <m:sup>
                              <m:r>
                                <a:rPr lang="ru-RU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=5</m:t>
                      </m:r>
                      <m:d>
                        <m:dPr>
                          <m:ctrlPr>
                            <a:rPr lang="ru-RU" sz="24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см</m:t>
                          </m:r>
                          <m:r>
                            <m:rPr>
                              <m:nor/>
                            </m:rPr>
                            <a:rPr lang="ru-RU" sz="2400" baseline="30000" dirty="0">
                              <a:solidFill>
                                <a:srgbClr val="00206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4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3922" y="3420890"/>
                <a:ext cx="5416623" cy="5497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3974775" y="3938826"/>
                <a:ext cx="10812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24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5см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775" y="3938826"/>
                <a:ext cx="108125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23"/>
              <p:cNvSpPr txBox="1">
                <a:spLocks noChangeArrowheads="1"/>
              </p:cNvSpPr>
              <p:nvPr/>
            </p:nvSpPr>
            <p:spPr bwMode="auto">
              <a:xfrm>
                <a:off x="3243711" y="4437387"/>
                <a:ext cx="2303462" cy="647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400" b="1" dirty="0" smtClean="0">
                    <a:solidFill>
                      <a:srgbClr val="C00000"/>
                    </a:solidFill>
                    <a:latin typeface="Times New Roman" pitchFamily="18" charset="0"/>
                  </a:rPr>
                  <a:t>V</a:t>
                </a:r>
                <a:r>
                  <a:rPr lang="ru-RU" sz="2400" b="1" baseline="-25000" dirty="0">
                    <a:solidFill>
                      <a:srgbClr val="C00000"/>
                    </a:solidFill>
                    <a:latin typeface="Times New Roman" pitchFamily="18" charset="0"/>
                  </a:rPr>
                  <a:t>шар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</a:rPr>
                  <a:t>=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b="1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num>
                      <m:den>
                        <m:r>
                          <a:rPr lang="ru-RU" sz="2400" b="1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  <m:r>
                      <a:rPr lang="ru-RU" sz="2400" b="1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𝝅</m:t>
                    </m:r>
                    <m:sSup>
                      <m:sSupPr>
                        <m:ctrlPr>
                          <a:rPr lang="ru-RU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ru-RU" sz="2400" b="1" baseline="30000" dirty="0">
                  <a:solidFill>
                    <a:srgbClr val="C000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3711" y="4437387"/>
                <a:ext cx="2303462" cy="647357"/>
              </a:xfrm>
              <a:prstGeom prst="rect">
                <a:avLst/>
              </a:prstGeom>
              <a:blipFill>
                <a:blip r:embed="rId8"/>
                <a:stretch>
                  <a:fillRect l="-3968" b="-47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23"/>
              <p:cNvSpPr txBox="1">
                <a:spLocks noChangeArrowheads="1"/>
              </p:cNvSpPr>
              <p:nvPr/>
            </p:nvSpPr>
            <p:spPr bwMode="auto">
              <a:xfrm>
                <a:off x="3070027" y="5389781"/>
                <a:ext cx="2303462" cy="6149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400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V</a:t>
                </a:r>
                <a:r>
                  <a:rPr lang="ru-RU" sz="2400" baseline="-25000" dirty="0">
                    <a:solidFill>
                      <a:srgbClr val="002060"/>
                    </a:solidFill>
                    <a:latin typeface="Times New Roman" pitchFamily="18" charset="0"/>
                  </a:rPr>
                  <a:t>шар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itchFamily="18" charset="0"/>
                  </a:rPr>
                  <a:t>=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b="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num>
                      <m:den>
                        <m:r>
                          <a:rPr lang="ru-RU" sz="2400" b="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ru-RU" sz="2400" b="0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ru-RU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ru-RU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∙5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ru-RU" sz="2400" baseline="30000" dirty="0">
                  <a:solidFill>
                    <a:srgbClr val="00206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0027" y="5389781"/>
                <a:ext cx="2303462" cy="614977"/>
              </a:xfrm>
              <a:prstGeom prst="rect">
                <a:avLst/>
              </a:prstGeom>
              <a:blipFill>
                <a:blip r:embed="rId9"/>
                <a:stretch>
                  <a:fillRect l="-4244" b="-79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23"/>
              <p:cNvSpPr txBox="1">
                <a:spLocks noChangeArrowheads="1"/>
              </p:cNvSpPr>
              <p:nvPr/>
            </p:nvSpPr>
            <p:spPr bwMode="auto">
              <a:xfrm>
                <a:off x="4912624" y="5469464"/>
                <a:ext cx="2303462" cy="460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kk-KZ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166</m:t>
                      </m:r>
                      <m:r>
                        <a:rPr lang="ru-RU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,</m:t>
                      </m:r>
                      <m:r>
                        <a:rPr lang="kk-KZ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6</m:t>
                      </m:r>
                      <m:r>
                        <a:rPr lang="kk-KZ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ru-RU" sz="24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40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см</m:t>
                              </m:r>
                            </m:e>
                            <m:sup>
                              <m:r>
                                <a:rPr lang="ru-RU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400" baseline="30000" dirty="0">
                  <a:solidFill>
                    <a:srgbClr val="00206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2624" y="5469464"/>
                <a:ext cx="2303462" cy="4605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7599083" y="5877272"/>
                <a:ext cx="2888804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>
                    <a:solidFill>
                      <a:srgbClr val="C00000"/>
                    </a:solidFill>
                  </a:rPr>
                  <a:t>Жообу:</a:t>
                </a:r>
                <a14:m>
                  <m:oMath xmlns:m="http://schemas.openxmlformats.org/officeDocument/2006/math">
                    <m:r>
                      <a:rPr lang="ky-KG" sz="2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ky-KG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kk-KZ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/>
                      </a:rPr>
                      <m:t>𝟏𝟔𝟔</m:t>
                    </m:r>
                    <m:r>
                      <a:rPr lang="ru-RU" sz="2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kk-KZ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/>
                      </a:rPr>
                      <m:t>𝟔</m:t>
                    </m:r>
                    <m:r>
                      <a:rPr lang="kk-KZ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ru-RU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ru-RU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см</m:t>
                        </m:r>
                      </m:e>
                      <m:sup>
                        <m:r>
                          <a:rPr lang="ru-RU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ru-R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083" y="5877272"/>
                <a:ext cx="2888804" cy="470000"/>
              </a:xfrm>
              <a:prstGeom prst="rect">
                <a:avLst/>
              </a:prstGeom>
              <a:blipFill>
                <a:blip r:embed="rId11"/>
                <a:stretch>
                  <a:fillRect l="-3383" t="-7792" b="-29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9986335" y="2310204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74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/>
      <p:bldP spid="18" grpId="0"/>
      <p:bldP spid="19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5640" y="46352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/>
              <a:t>Шардын </a:t>
            </a:r>
            <a:r>
              <a:rPr lang="kk-KZ" sz="2400" dirty="0" smtClean="0">
                <a:solidFill>
                  <a:srgbClr val="C00000"/>
                </a:solidFill>
              </a:rPr>
              <a:t>радиусу 4,5 дм </a:t>
            </a:r>
            <a:r>
              <a:rPr lang="kk-KZ" sz="2400" dirty="0" smtClean="0"/>
              <a:t>, анын сегментинин бийиктиги </a:t>
            </a:r>
            <a:r>
              <a:rPr lang="kk-KZ" sz="2400" dirty="0" smtClean="0">
                <a:solidFill>
                  <a:srgbClr val="C00000"/>
                </a:solidFill>
              </a:rPr>
              <a:t>1,5 дм</a:t>
            </a:r>
            <a:r>
              <a:rPr lang="kk-KZ" sz="2400" dirty="0" smtClean="0"/>
              <a:t>. Шардык сегменттин көлөмүн тапкыла.</a:t>
            </a:r>
            <a:endParaRPr lang="ru-RU" sz="2400" dirty="0"/>
          </a:p>
        </p:txBody>
      </p:sp>
      <p:sp>
        <p:nvSpPr>
          <p:cNvPr id="5" name="32-конечная звезда 4"/>
          <p:cNvSpPr/>
          <p:nvPr/>
        </p:nvSpPr>
        <p:spPr>
          <a:xfrm>
            <a:off x="1559496" y="379512"/>
            <a:ext cx="1130424" cy="914400"/>
          </a:xfrm>
          <a:prstGeom prst="star32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rgbClr val="002060"/>
                </a:solidFill>
              </a:rPr>
              <a:t>17</a:t>
            </a:r>
            <a:endParaRPr lang="ru-RU" sz="2400" dirty="0">
              <a:solidFill>
                <a:srgbClr val="002060"/>
              </a:solidFill>
            </a:endParaRPr>
          </a:p>
        </p:txBody>
      </p:sp>
      <p:grpSp>
        <p:nvGrpSpPr>
          <p:cNvPr id="6" name="Group 116"/>
          <p:cNvGrpSpPr>
            <a:grpSpLocks/>
          </p:cNvGrpSpPr>
          <p:nvPr/>
        </p:nvGrpSpPr>
        <p:grpSpPr bwMode="auto">
          <a:xfrm>
            <a:off x="6995593" y="1998562"/>
            <a:ext cx="3133725" cy="3133725"/>
            <a:chOff x="725" y="1865"/>
            <a:chExt cx="1974" cy="1974"/>
          </a:xfrm>
          <a:solidFill>
            <a:schemeClr val="accent4">
              <a:lumMod val="40000"/>
              <a:lumOff val="60000"/>
            </a:schemeClr>
          </a:solidFill>
        </p:grpSpPr>
        <p:grpSp>
          <p:nvGrpSpPr>
            <p:cNvPr id="7" name="Group 117"/>
            <p:cNvGrpSpPr>
              <a:grpSpLocks/>
            </p:cNvGrpSpPr>
            <p:nvPr/>
          </p:nvGrpSpPr>
          <p:grpSpPr bwMode="auto">
            <a:xfrm>
              <a:off x="725" y="1865"/>
              <a:ext cx="1974" cy="1974"/>
              <a:chOff x="1791" y="1207"/>
              <a:chExt cx="2495" cy="2495"/>
            </a:xfrm>
            <a:grpFill/>
          </p:grpSpPr>
          <p:sp>
            <p:nvSpPr>
              <p:cNvPr id="9" name="Oval 118"/>
              <p:cNvSpPr>
                <a:spLocks noChangeArrowheads="1"/>
              </p:cNvSpPr>
              <p:nvPr/>
            </p:nvSpPr>
            <p:spPr bwMode="auto">
              <a:xfrm>
                <a:off x="1791" y="1207"/>
                <a:ext cx="2495" cy="2495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10" name="Arc 119"/>
              <p:cNvSpPr>
                <a:spLocks/>
              </p:cNvSpPr>
              <p:nvPr/>
            </p:nvSpPr>
            <p:spPr bwMode="auto">
              <a:xfrm>
                <a:off x="2970" y="2069"/>
                <a:ext cx="1316" cy="415"/>
              </a:xfrm>
              <a:custGeom>
                <a:avLst/>
                <a:gdLst>
                  <a:gd name="T0" fmla="*/ 0 w 21600"/>
                  <a:gd name="T1" fmla="*/ 0 h 21984"/>
                  <a:gd name="T2" fmla="*/ 5 w 21600"/>
                  <a:gd name="T3" fmla="*/ 0 h 21984"/>
                  <a:gd name="T4" fmla="*/ 0 w 21600"/>
                  <a:gd name="T5" fmla="*/ 0 h 219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84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28"/>
                      <a:pt x="21598" y="21856"/>
                      <a:pt x="21596" y="21983"/>
                    </a:cubicBezTo>
                  </a:path>
                  <a:path w="21600" h="21984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28"/>
                      <a:pt x="21598" y="21856"/>
                      <a:pt x="21596" y="21983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11" name="Arc 120"/>
              <p:cNvSpPr>
                <a:spLocks/>
              </p:cNvSpPr>
              <p:nvPr/>
            </p:nvSpPr>
            <p:spPr bwMode="auto">
              <a:xfrm flipH="1">
                <a:off x="1791" y="2068"/>
                <a:ext cx="1225" cy="408"/>
              </a:xfrm>
              <a:custGeom>
                <a:avLst/>
                <a:gdLst>
                  <a:gd name="T0" fmla="*/ 0 w 21600"/>
                  <a:gd name="T1" fmla="*/ 0 h 21600"/>
                  <a:gd name="T2" fmla="*/ 4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12" name="Arc 121"/>
              <p:cNvSpPr>
                <a:spLocks/>
              </p:cNvSpPr>
              <p:nvPr/>
            </p:nvSpPr>
            <p:spPr bwMode="auto">
              <a:xfrm flipH="1" flipV="1">
                <a:off x="1791" y="2477"/>
                <a:ext cx="1225" cy="408"/>
              </a:xfrm>
              <a:custGeom>
                <a:avLst/>
                <a:gdLst>
                  <a:gd name="T0" fmla="*/ 0 w 21600"/>
                  <a:gd name="T1" fmla="*/ 0 h 21600"/>
                  <a:gd name="T2" fmla="*/ 4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</p:grpSp>
        <p:sp>
          <p:nvSpPr>
            <p:cNvPr id="8" name="Arc 122"/>
            <p:cNvSpPr>
              <a:spLocks/>
            </p:cNvSpPr>
            <p:nvPr/>
          </p:nvSpPr>
          <p:spPr bwMode="auto">
            <a:xfrm flipV="1">
              <a:off x="1694" y="2864"/>
              <a:ext cx="1005" cy="329"/>
            </a:xfrm>
            <a:custGeom>
              <a:avLst/>
              <a:gdLst>
                <a:gd name="T0" fmla="*/ 0 w 21600"/>
                <a:gd name="T1" fmla="*/ 0 h 21984"/>
                <a:gd name="T2" fmla="*/ 2 w 21600"/>
                <a:gd name="T3" fmla="*/ 0 h 21984"/>
                <a:gd name="T4" fmla="*/ 0 w 21600"/>
                <a:gd name="T5" fmla="*/ 0 h 219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84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28"/>
                    <a:pt x="21598" y="21856"/>
                    <a:pt x="21596" y="21983"/>
                  </a:cubicBezTo>
                </a:path>
                <a:path w="21600" h="21984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28"/>
                    <a:pt x="21598" y="21856"/>
                    <a:pt x="21596" y="21983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</a:endParaRPr>
            </a:p>
          </p:txBody>
        </p:sp>
      </p:grpSp>
      <p:grpSp>
        <p:nvGrpSpPr>
          <p:cNvPr id="13" name="Group 123"/>
          <p:cNvGrpSpPr>
            <a:grpSpLocks/>
          </p:cNvGrpSpPr>
          <p:nvPr/>
        </p:nvGrpSpPr>
        <p:grpSpPr bwMode="auto">
          <a:xfrm>
            <a:off x="6995593" y="2000150"/>
            <a:ext cx="3133725" cy="3133725"/>
            <a:chOff x="725" y="1865"/>
            <a:chExt cx="1974" cy="1974"/>
          </a:xfrm>
        </p:grpSpPr>
        <p:grpSp>
          <p:nvGrpSpPr>
            <p:cNvPr id="14" name="Group 114"/>
            <p:cNvGrpSpPr>
              <a:grpSpLocks/>
            </p:cNvGrpSpPr>
            <p:nvPr/>
          </p:nvGrpSpPr>
          <p:grpSpPr bwMode="auto">
            <a:xfrm>
              <a:off x="725" y="1865"/>
              <a:ext cx="1974" cy="1974"/>
              <a:chOff x="725" y="1865"/>
              <a:chExt cx="1974" cy="1974"/>
            </a:xfrm>
          </p:grpSpPr>
          <p:grpSp>
            <p:nvGrpSpPr>
              <p:cNvPr id="16" name="Group 37"/>
              <p:cNvGrpSpPr>
                <a:grpSpLocks/>
              </p:cNvGrpSpPr>
              <p:nvPr/>
            </p:nvGrpSpPr>
            <p:grpSpPr bwMode="auto">
              <a:xfrm>
                <a:off x="725" y="1865"/>
                <a:ext cx="1974" cy="1974"/>
                <a:chOff x="1791" y="1207"/>
                <a:chExt cx="2495" cy="2495"/>
              </a:xfrm>
            </p:grpSpPr>
            <p:sp>
              <p:nvSpPr>
                <p:cNvPr id="18" name="Oval 5"/>
                <p:cNvSpPr>
                  <a:spLocks noChangeArrowheads="1"/>
                </p:cNvSpPr>
                <p:nvPr/>
              </p:nvSpPr>
              <p:spPr bwMode="auto">
                <a:xfrm>
                  <a:off x="1791" y="1207"/>
                  <a:ext cx="2495" cy="249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663300"/>
                    </a:solidFill>
                  </a:endParaRPr>
                </a:p>
              </p:txBody>
            </p:sp>
            <p:sp>
              <p:nvSpPr>
                <p:cNvPr id="19" name="Arc 6"/>
                <p:cNvSpPr>
                  <a:spLocks/>
                </p:cNvSpPr>
                <p:nvPr/>
              </p:nvSpPr>
              <p:spPr bwMode="auto">
                <a:xfrm>
                  <a:off x="2970" y="2069"/>
                  <a:ext cx="1316" cy="415"/>
                </a:xfrm>
                <a:custGeom>
                  <a:avLst/>
                  <a:gdLst>
                    <a:gd name="T0" fmla="*/ 0 w 21600"/>
                    <a:gd name="T1" fmla="*/ 0 h 21984"/>
                    <a:gd name="T2" fmla="*/ 5 w 21600"/>
                    <a:gd name="T3" fmla="*/ 0 h 21984"/>
                    <a:gd name="T4" fmla="*/ 0 w 21600"/>
                    <a:gd name="T5" fmla="*/ 0 h 2198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98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728"/>
                        <a:pt x="21598" y="21856"/>
                        <a:pt x="21596" y="21983"/>
                      </a:cubicBezTo>
                    </a:path>
                    <a:path w="21600" h="2198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728"/>
                        <a:pt x="21598" y="21856"/>
                        <a:pt x="21596" y="21983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663300"/>
                    </a:solidFill>
                  </a:endParaRPr>
                </a:p>
              </p:txBody>
            </p:sp>
            <p:sp>
              <p:nvSpPr>
                <p:cNvPr id="20" name="Arc 7"/>
                <p:cNvSpPr>
                  <a:spLocks/>
                </p:cNvSpPr>
                <p:nvPr/>
              </p:nvSpPr>
              <p:spPr bwMode="auto">
                <a:xfrm flipH="1">
                  <a:off x="1791" y="2068"/>
                  <a:ext cx="1225" cy="408"/>
                </a:xfrm>
                <a:custGeom>
                  <a:avLst/>
                  <a:gdLst>
                    <a:gd name="T0" fmla="*/ 0 w 21600"/>
                    <a:gd name="T1" fmla="*/ 0 h 21600"/>
                    <a:gd name="T2" fmla="*/ 4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663300"/>
                    </a:solidFill>
                  </a:endParaRPr>
                </a:p>
              </p:txBody>
            </p:sp>
            <p:sp>
              <p:nvSpPr>
                <p:cNvPr id="21" name="Arc 9"/>
                <p:cNvSpPr>
                  <a:spLocks/>
                </p:cNvSpPr>
                <p:nvPr/>
              </p:nvSpPr>
              <p:spPr bwMode="auto">
                <a:xfrm flipH="1" flipV="1">
                  <a:off x="1791" y="2477"/>
                  <a:ext cx="1225" cy="408"/>
                </a:xfrm>
                <a:custGeom>
                  <a:avLst/>
                  <a:gdLst>
                    <a:gd name="T0" fmla="*/ 0 w 21600"/>
                    <a:gd name="T1" fmla="*/ 0 h 21600"/>
                    <a:gd name="T2" fmla="*/ 4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663300"/>
                    </a:solidFill>
                  </a:endParaRPr>
                </a:p>
              </p:txBody>
            </p:sp>
          </p:grpSp>
          <p:sp>
            <p:nvSpPr>
              <p:cNvPr id="17" name="Arc 8"/>
              <p:cNvSpPr>
                <a:spLocks/>
              </p:cNvSpPr>
              <p:nvPr/>
            </p:nvSpPr>
            <p:spPr bwMode="auto">
              <a:xfrm flipV="1">
                <a:off x="1694" y="2864"/>
                <a:ext cx="1005" cy="329"/>
              </a:xfrm>
              <a:custGeom>
                <a:avLst/>
                <a:gdLst>
                  <a:gd name="T0" fmla="*/ 0 w 21600"/>
                  <a:gd name="T1" fmla="*/ 0 h 21984"/>
                  <a:gd name="T2" fmla="*/ 2 w 21600"/>
                  <a:gd name="T3" fmla="*/ 0 h 21984"/>
                  <a:gd name="T4" fmla="*/ 0 w 21600"/>
                  <a:gd name="T5" fmla="*/ 0 h 219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84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28"/>
                      <a:pt x="21598" y="21856"/>
                      <a:pt x="21596" y="21983"/>
                    </a:cubicBezTo>
                  </a:path>
                  <a:path w="21600" h="21984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28"/>
                      <a:pt x="21598" y="21856"/>
                      <a:pt x="21596" y="21983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</p:grpSp>
        <p:sp>
          <p:nvSpPr>
            <p:cNvPr id="15" name="Oval 26"/>
            <p:cNvSpPr>
              <a:spLocks noChangeArrowheads="1"/>
            </p:cNvSpPr>
            <p:nvPr/>
          </p:nvSpPr>
          <p:spPr bwMode="auto">
            <a:xfrm>
              <a:off x="1701" y="2850"/>
              <a:ext cx="45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</a:endParaRPr>
            </a:p>
          </p:txBody>
        </p:sp>
      </p:grpSp>
      <p:grpSp>
        <p:nvGrpSpPr>
          <p:cNvPr id="22" name="Group 49"/>
          <p:cNvGrpSpPr>
            <a:grpSpLocks/>
          </p:cNvGrpSpPr>
          <p:nvPr/>
        </p:nvGrpSpPr>
        <p:grpSpPr bwMode="auto">
          <a:xfrm>
            <a:off x="6671742" y="2612925"/>
            <a:ext cx="4032250" cy="611187"/>
            <a:chOff x="521" y="2251"/>
            <a:chExt cx="2540" cy="385"/>
          </a:xfrm>
        </p:grpSpPr>
        <p:sp>
          <p:nvSpPr>
            <p:cNvPr id="23" name="Line 43"/>
            <p:cNvSpPr>
              <a:spLocks noChangeShapeType="1"/>
            </p:cNvSpPr>
            <p:nvPr/>
          </p:nvSpPr>
          <p:spPr bwMode="auto">
            <a:xfrm>
              <a:off x="521" y="2636"/>
              <a:ext cx="2246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24" name="Line 44"/>
            <p:cNvSpPr>
              <a:spLocks noChangeShapeType="1"/>
            </p:cNvSpPr>
            <p:nvPr/>
          </p:nvSpPr>
          <p:spPr bwMode="auto">
            <a:xfrm flipV="1">
              <a:off x="2767" y="2251"/>
              <a:ext cx="294" cy="38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25" name="Line 45"/>
            <p:cNvSpPr>
              <a:spLocks noChangeShapeType="1"/>
            </p:cNvSpPr>
            <p:nvPr/>
          </p:nvSpPr>
          <p:spPr bwMode="auto">
            <a:xfrm flipV="1">
              <a:off x="521" y="2251"/>
              <a:ext cx="294" cy="38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26" name="Line 46"/>
            <p:cNvSpPr>
              <a:spLocks noChangeShapeType="1"/>
            </p:cNvSpPr>
            <p:nvPr/>
          </p:nvSpPr>
          <p:spPr bwMode="auto">
            <a:xfrm flipH="1">
              <a:off x="2540" y="2251"/>
              <a:ext cx="52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27" name="Line 47"/>
            <p:cNvSpPr>
              <a:spLocks noChangeShapeType="1"/>
            </p:cNvSpPr>
            <p:nvPr/>
          </p:nvSpPr>
          <p:spPr bwMode="auto">
            <a:xfrm>
              <a:off x="952" y="2251"/>
              <a:ext cx="154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28" name="Line 48"/>
            <p:cNvSpPr>
              <a:spLocks noChangeShapeType="1"/>
            </p:cNvSpPr>
            <p:nvPr/>
          </p:nvSpPr>
          <p:spPr bwMode="auto">
            <a:xfrm>
              <a:off x="816" y="2251"/>
              <a:ext cx="9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92"/>
              <p:cNvSpPr txBox="1">
                <a:spLocks noChangeArrowheads="1"/>
              </p:cNvSpPr>
              <p:nvPr/>
            </p:nvSpPr>
            <p:spPr bwMode="auto">
              <a:xfrm>
                <a:off x="1559496" y="3467165"/>
                <a:ext cx="4176464" cy="786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ru-RU" sz="24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ш</m:t>
                      </m:r>
                      <m:r>
                        <a:rPr lang="kk-KZ" sz="24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sz="24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сегм</m:t>
                      </m:r>
                      <m:r>
                        <a:rPr lang="ru-RU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𝝅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4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 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9496" y="3467165"/>
                <a:ext cx="4176464" cy="7861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125"/>
          <p:cNvGrpSpPr>
            <a:grpSpLocks/>
          </p:cNvGrpSpPr>
          <p:nvPr/>
        </p:nvGrpSpPr>
        <p:grpSpPr bwMode="auto">
          <a:xfrm>
            <a:off x="7032104" y="1933474"/>
            <a:ext cx="3060700" cy="1579562"/>
            <a:chOff x="748" y="1823"/>
            <a:chExt cx="1928" cy="995"/>
          </a:xfrm>
        </p:grpSpPr>
        <p:grpSp>
          <p:nvGrpSpPr>
            <p:cNvPr id="38" name="Group 124"/>
            <p:cNvGrpSpPr>
              <a:grpSpLocks/>
            </p:cNvGrpSpPr>
            <p:nvPr/>
          </p:nvGrpSpPr>
          <p:grpSpPr bwMode="auto">
            <a:xfrm>
              <a:off x="748" y="1823"/>
              <a:ext cx="1928" cy="995"/>
              <a:chOff x="748" y="1823"/>
              <a:chExt cx="1928" cy="995"/>
            </a:xfrm>
          </p:grpSpPr>
          <p:grpSp>
            <p:nvGrpSpPr>
              <p:cNvPr id="41" name="Group 56"/>
              <p:cNvGrpSpPr>
                <a:grpSpLocks/>
              </p:cNvGrpSpPr>
              <p:nvPr/>
            </p:nvGrpSpPr>
            <p:grpSpPr bwMode="auto">
              <a:xfrm>
                <a:off x="816" y="2296"/>
                <a:ext cx="1792" cy="295"/>
                <a:chOff x="816" y="2296"/>
                <a:chExt cx="1792" cy="295"/>
              </a:xfrm>
            </p:grpSpPr>
            <p:grpSp>
              <p:nvGrpSpPr>
                <p:cNvPr id="46" name="Group 52"/>
                <p:cNvGrpSpPr>
                  <a:grpSpLocks/>
                </p:cNvGrpSpPr>
                <p:nvPr/>
              </p:nvGrpSpPr>
              <p:grpSpPr bwMode="auto">
                <a:xfrm>
                  <a:off x="816" y="2432"/>
                  <a:ext cx="1792" cy="159"/>
                  <a:chOff x="862" y="2364"/>
                  <a:chExt cx="1700" cy="159"/>
                </a:xfrm>
              </p:grpSpPr>
              <p:sp>
                <p:nvSpPr>
                  <p:cNvPr id="50" name="Arc 50"/>
                  <p:cNvSpPr>
                    <a:spLocks/>
                  </p:cNvSpPr>
                  <p:nvPr/>
                </p:nvSpPr>
                <p:spPr bwMode="auto">
                  <a:xfrm flipV="1">
                    <a:off x="1701" y="2364"/>
                    <a:ext cx="861" cy="15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663300"/>
                      </a:solidFill>
                    </a:endParaRPr>
                  </a:p>
                </p:txBody>
              </p:sp>
              <p:sp>
                <p:nvSpPr>
                  <p:cNvPr id="51" name="Arc 51"/>
                  <p:cNvSpPr>
                    <a:spLocks/>
                  </p:cNvSpPr>
                  <p:nvPr/>
                </p:nvSpPr>
                <p:spPr bwMode="auto">
                  <a:xfrm flipH="1" flipV="1">
                    <a:off x="862" y="2364"/>
                    <a:ext cx="839" cy="15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663300"/>
                      </a:solidFill>
                    </a:endParaRPr>
                  </a:p>
                </p:txBody>
              </p:sp>
            </p:grpSp>
            <p:grpSp>
              <p:nvGrpSpPr>
                <p:cNvPr id="47" name="Group 53"/>
                <p:cNvGrpSpPr>
                  <a:grpSpLocks/>
                </p:cNvGrpSpPr>
                <p:nvPr/>
              </p:nvGrpSpPr>
              <p:grpSpPr bwMode="auto">
                <a:xfrm flipV="1">
                  <a:off x="816" y="2296"/>
                  <a:ext cx="1792" cy="159"/>
                  <a:chOff x="862" y="2364"/>
                  <a:chExt cx="1700" cy="159"/>
                </a:xfrm>
              </p:grpSpPr>
              <p:sp>
                <p:nvSpPr>
                  <p:cNvPr id="48" name="Arc 54"/>
                  <p:cNvSpPr>
                    <a:spLocks/>
                  </p:cNvSpPr>
                  <p:nvPr/>
                </p:nvSpPr>
                <p:spPr bwMode="auto">
                  <a:xfrm flipV="1">
                    <a:off x="1701" y="2364"/>
                    <a:ext cx="861" cy="15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663300"/>
                      </a:solidFill>
                    </a:endParaRPr>
                  </a:p>
                </p:txBody>
              </p:sp>
              <p:sp>
                <p:nvSpPr>
                  <p:cNvPr id="49" name="Arc 55"/>
                  <p:cNvSpPr>
                    <a:spLocks/>
                  </p:cNvSpPr>
                  <p:nvPr/>
                </p:nvSpPr>
                <p:spPr bwMode="auto">
                  <a:xfrm flipH="1" flipV="1">
                    <a:off x="862" y="2364"/>
                    <a:ext cx="839" cy="15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663300"/>
                      </a:solidFill>
                    </a:endParaRPr>
                  </a:p>
                </p:txBody>
              </p:sp>
            </p:grpSp>
          </p:grpSp>
          <p:grpSp>
            <p:nvGrpSpPr>
              <p:cNvPr id="42" name="Group 63"/>
              <p:cNvGrpSpPr>
                <a:grpSpLocks/>
              </p:cNvGrpSpPr>
              <p:nvPr/>
            </p:nvGrpSpPr>
            <p:grpSpPr bwMode="auto">
              <a:xfrm>
                <a:off x="748" y="1823"/>
                <a:ext cx="1928" cy="995"/>
                <a:chOff x="748" y="1823"/>
                <a:chExt cx="1928" cy="995"/>
              </a:xfrm>
            </p:grpSpPr>
            <p:sp>
              <p:nvSpPr>
                <p:cNvPr id="43" name="Arc 60"/>
                <p:cNvSpPr>
                  <a:spLocks/>
                </p:cNvSpPr>
                <p:nvPr/>
              </p:nvSpPr>
              <p:spPr bwMode="auto">
                <a:xfrm flipH="1">
                  <a:off x="816" y="1971"/>
                  <a:ext cx="1860" cy="837"/>
                </a:xfrm>
                <a:custGeom>
                  <a:avLst/>
                  <a:gdLst>
                    <a:gd name="T0" fmla="*/ 12 w 20458"/>
                    <a:gd name="T1" fmla="*/ 0 h 14807"/>
                    <a:gd name="T2" fmla="*/ 15 w 20458"/>
                    <a:gd name="T3" fmla="*/ 1 h 14807"/>
                    <a:gd name="T4" fmla="*/ 0 w 20458"/>
                    <a:gd name="T5" fmla="*/ 3 h 1480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458" h="14807" fill="none" extrusionOk="0">
                      <a:moveTo>
                        <a:pt x="15726" y="-1"/>
                      </a:moveTo>
                      <a:cubicBezTo>
                        <a:pt x="17850" y="2255"/>
                        <a:pt x="19464" y="4942"/>
                        <a:pt x="20458" y="7876"/>
                      </a:cubicBezTo>
                    </a:path>
                    <a:path w="20458" h="14807" stroke="0" extrusionOk="0">
                      <a:moveTo>
                        <a:pt x="15726" y="-1"/>
                      </a:moveTo>
                      <a:cubicBezTo>
                        <a:pt x="17850" y="2255"/>
                        <a:pt x="19464" y="4942"/>
                        <a:pt x="20458" y="7876"/>
                      </a:cubicBezTo>
                      <a:lnTo>
                        <a:pt x="0" y="14807"/>
                      </a:lnTo>
                      <a:lnTo>
                        <a:pt x="15726" y="-1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663300"/>
                    </a:solidFill>
                  </a:endParaRPr>
                </a:p>
              </p:txBody>
            </p:sp>
            <p:sp>
              <p:nvSpPr>
                <p:cNvPr id="44" name="Arc 61"/>
                <p:cNvSpPr>
                  <a:spLocks/>
                </p:cNvSpPr>
                <p:nvPr/>
              </p:nvSpPr>
              <p:spPr bwMode="auto">
                <a:xfrm>
                  <a:off x="748" y="1981"/>
                  <a:ext cx="1860" cy="837"/>
                </a:xfrm>
                <a:custGeom>
                  <a:avLst/>
                  <a:gdLst>
                    <a:gd name="T0" fmla="*/ 12 w 20458"/>
                    <a:gd name="T1" fmla="*/ 0 h 14807"/>
                    <a:gd name="T2" fmla="*/ 15 w 20458"/>
                    <a:gd name="T3" fmla="*/ 1 h 14807"/>
                    <a:gd name="T4" fmla="*/ 0 w 20458"/>
                    <a:gd name="T5" fmla="*/ 3 h 1480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458" h="14807" fill="none" extrusionOk="0">
                      <a:moveTo>
                        <a:pt x="15726" y="-1"/>
                      </a:moveTo>
                      <a:cubicBezTo>
                        <a:pt x="17850" y="2255"/>
                        <a:pt x="19464" y="4942"/>
                        <a:pt x="20458" y="7876"/>
                      </a:cubicBezTo>
                    </a:path>
                    <a:path w="20458" h="14807" stroke="0" extrusionOk="0">
                      <a:moveTo>
                        <a:pt x="15726" y="-1"/>
                      </a:moveTo>
                      <a:cubicBezTo>
                        <a:pt x="17850" y="2255"/>
                        <a:pt x="19464" y="4942"/>
                        <a:pt x="20458" y="7876"/>
                      </a:cubicBezTo>
                      <a:lnTo>
                        <a:pt x="0" y="14807"/>
                      </a:lnTo>
                      <a:lnTo>
                        <a:pt x="15726" y="-1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663300"/>
                    </a:solidFill>
                  </a:endParaRPr>
                </a:p>
              </p:txBody>
            </p:sp>
            <p:sp>
              <p:nvSpPr>
                <p:cNvPr id="45" name="Arc 62"/>
                <p:cNvSpPr>
                  <a:spLocks/>
                </p:cNvSpPr>
                <p:nvPr/>
              </p:nvSpPr>
              <p:spPr bwMode="auto">
                <a:xfrm rot="11864110" flipV="1">
                  <a:off x="1269" y="1823"/>
                  <a:ext cx="862" cy="431"/>
                </a:xfrm>
                <a:custGeom>
                  <a:avLst/>
                  <a:gdLst>
                    <a:gd name="T0" fmla="*/ 0 w 24082"/>
                    <a:gd name="T1" fmla="*/ 0 h 21600"/>
                    <a:gd name="T2" fmla="*/ 1 w 24082"/>
                    <a:gd name="T3" fmla="*/ 0 h 21600"/>
                    <a:gd name="T4" fmla="*/ 0 w 2408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082" h="21600" fill="none" extrusionOk="0">
                      <a:moveTo>
                        <a:pt x="-1" y="307"/>
                      </a:moveTo>
                      <a:cubicBezTo>
                        <a:pt x="1200" y="102"/>
                        <a:pt x="2415" y="0"/>
                        <a:pt x="3633" y="0"/>
                      </a:cubicBezTo>
                      <a:cubicBezTo>
                        <a:pt x="12881" y="0"/>
                        <a:pt x="21103" y="5888"/>
                        <a:pt x="24082" y="14643"/>
                      </a:cubicBezTo>
                    </a:path>
                    <a:path w="24082" h="21600" stroke="0" extrusionOk="0">
                      <a:moveTo>
                        <a:pt x="-1" y="307"/>
                      </a:moveTo>
                      <a:cubicBezTo>
                        <a:pt x="1200" y="102"/>
                        <a:pt x="2415" y="0"/>
                        <a:pt x="3633" y="0"/>
                      </a:cubicBezTo>
                      <a:cubicBezTo>
                        <a:pt x="12881" y="0"/>
                        <a:pt x="21103" y="5888"/>
                        <a:pt x="24082" y="14643"/>
                      </a:cubicBezTo>
                      <a:lnTo>
                        <a:pt x="3633" y="21600"/>
                      </a:lnTo>
                      <a:lnTo>
                        <a:pt x="-1" y="30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663300"/>
                    </a:solidFill>
                  </a:endParaRPr>
                </a:p>
              </p:txBody>
            </p:sp>
          </p:grpSp>
        </p:grpSp>
        <p:sp>
          <p:nvSpPr>
            <p:cNvPr id="39" name="Oval 94"/>
            <p:cNvSpPr>
              <a:spLocks noChangeArrowheads="1"/>
            </p:cNvSpPr>
            <p:nvPr/>
          </p:nvSpPr>
          <p:spPr bwMode="auto">
            <a:xfrm>
              <a:off x="1701" y="240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40" name="Line 95"/>
            <p:cNvSpPr>
              <a:spLocks noChangeShapeType="1"/>
            </p:cNvSpPr>
            <p:nvPr/>
          </p:nvSpPr>
          <p:spPr bwMode="auto">
            <a:xfrm flipV="1">
              <a:off x="1723" y="1865"/>
              <a:ext cx="0" cy="5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</a:endParaRPr>
            </a:p>
          </p:txBody>
        </p:sp>
      </p:grpSp>
      <p:sp>
        <p:nvSpPr>
          <p:cNvPr id="53" name="Text Box 97"/>
          <p:cNvSpPr txBox="1">
            <a:spLocks noChangeArrowheads="1"/>
          </p:cNvSpPr>
          <p:nvPr/>
        </p:nvSpPr>
        <p:spPr bwMode="auto">
          <a:xfrm>
            <a:off x="8239398" y="2216335"/>
            <a:ext cx="2447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b="1" u="sng" dirty="0" smtClean="0">
                <a:solidFill>
                  <a:srgbClr val="A50021"/>
                </a:solidFill>
              </a:rPr>
              <a:t> </a:t>
            </a:r>
            <a:r>
              <a:rPr lang="en-US" b="1" u="sng" dirty="0">
                <a:solidFill>
                  <a:srgbClr val="A50021"/>
                </a:solidFill>
              </a:rPr>
              <a:t>h </a:t>
            </a:r>
            <a:endParaRPr lang="ru-RU" b="1" u="sng" dirty="0">
              <a:solidFill>
                <a:srgbClr val="A50021"/>
              </a:solidFill>
            </a:endParaRPr>
          </a:p>
        </p:txBody>
      </p:sp>
      <p:grpSp>
        <p:nvGrpSpPr>
          <p:cNvPr id="77" name="Group 130"/>
          <p:cNvGrpSpPr>
            <a:grpSpLocks/>
          </p:cNvGrpSpPr>
          <p:nvPr/>
        </p:nvGrpSpPr>
        <p:grpSpPr bwMode="auto">
          <a:xfrm>
            <a:off x="6995593" y="3224112"/>
            <a:ext cx="1584325" cy="366713"/>
            <a:chOff x="725" y="2636"/>
            <a:chExt cx="998" cy="231"/>
          </a:xfrm>
        </p:grpSpPr>
        <p:sp>
          <p:nvSpPr>
            <p:cNvPr id="78" name="Line 127"/>
            <p:cNvSpPr>
              <a:spLocks noChangeShapeType="1"/>
            </p:cNvSpPr>
            <p:nvPr/>
          </p:nvSpPr>
          <p:spPr bwMode="auto">
            <a:xfrm flipH="1">
              <a:off x="725" y="2863"/>
              <a:ext cx="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79" name="Text Box 129"/>
            <p:cNvSpPr txBox="1">
              <a:spLocks noChangeArrowheads="1"/>
            </p:cNvSpPr>
            <p:nvPr/>
          </p:nvSpPr>
          <p:spPr bwMode="auto">
            <a:xfrm>
              <a:off x="1156" y="2636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66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</a:t>
              </a:r>
              <a:endParaRPr lang="ru-RU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80" name="Прямоугольник 79"/>
          <p:cNvSpPr/>
          <p:nvPr/>
        </p:nvSpPr>
        <p:spPr>
          <a:xfrm>
            <a:off x="1553072" y="2966114"/>
            <a:ext cx="1377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srgbClr val="C00000"/>
                </a:solidFill>
              </a:rPr>
              <a:t>Чыгаруу</a:t>
            </a:r>
            <a:r>
              <a:rPr lang="ru-RU" sz="2400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1542006" y="1603359"/>
            <a:ext cx="1507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C00000"/>
                </a:solidFill>
              </a:rPr>
              <a:t>Берилди</a:t>
            </a:r>
            <a:r>
              <a:rPr lang="ru-RU" sz="2400" dirty="0" smtClean="0">
                <a:solidFill>
                  <a:srgbClr val="C00000"/>
                </a:solidFill>
              </a:rPr>
              <a:t> :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971765" y="1613918"/>
            <a:ext cx="1273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R=</a:t>
            </a:r>
            <a:r>
              <a:rPr lang="en-US" sz="2400" b="0" dirty="0" smtClean="0">
                <a:solidFill>
                  <a:srgbClr val="002060"/>
                </a:solidFill>
              </a:rPr>
              <a:t>4</a:t>
            </a:r>
            <a:r>
              <a:rPr lang="kk-KZ" sz="2400" dirty="0" smtClean="0">
                <a:solidFill>
                  <a:srgbClr val="002060"/>
                </a:solidFill>
              </a:rPr>
              <a:t>,5д</a:t>
            </a:r>
            <a:r>
              <a:rPr lang="kk-KZ" sz="2400" b="0" dirty="0" smtClean="0">
                <a:solidFill>
                  <a:srgbClr val="002060"/>
                </a:solidFill>
              </a:rPr>
              <a:t>м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447635" y="2406880"/>
            <a:ext cx="1920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 smtClean="0">
                <a:solidFill>
                  <a:srgbClr val="C00000"/>
                </a:solidFill>
              </a:rPr>
              <a:t>Табуу керек</a:t>
            </a:r>
            <a:r>
              <a:rPr lang="ru-RU" sz="2400" dirty="0" smtClean="0">
                <a:solidFill>
                  <a:srgbClr val="C00000"/>
                </a:solidFill>
              </a:rPr>
              <a:t> :</a:t>
            </a:r>
            <a:endParaRPr lang="ru-RU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 Box 23"/>
              <p:cNvSpPr txBox="1">
                <a:spLocks noChangeArrowheads="1"/>
              </p:cNvSpPr>
              <p:nvPr/>
            </p:nvSpPr>
            <p:spPr bwMode="auto">
              <a:xfrm>
                <a:off x="3279140" y="2451955"/>
                <a:ext cx="184259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400" dirty="0" smtClean="0">
                    <a:solidFill>
                      <a:srgbClr val="002060"/>
                    </a:solidFill>
                  </a:rPr>
                  <a:t>V</a:t>
                </a:r>
                <a:r>
                  <a:rPr lang="ru-RU" sz="2400" baseline="-25000" dirty="0" err="1" smtClean="0">
                    <a:solidFill>
                      <a:srgbClr val="002060"/>
                    </a:solidFill>
                  </a:rPr>
                  <a:t>сегм</a:t>
                </a:r>
                <a:r>
                  <a:rPr lang="ru-RU" sz="2400" dirty="0" smtClean="0">
                    <a:solidFill>
                      <a:srgbClr val="002060"/>
                    </a:solidFill>
                  </a:rPr>
                  <a:t>=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kk-KZ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/>
                      </a:rPr>
                      <m:t>?</m:t>
                    </m:r>
                  </m:oMath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6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9140" y="2451955"/>
                <a:ext cx="1842597" cy="461665"/>
              </a:xfrm>
              <a:prstGeom prst="rect">
                <a:avLst/>
              </a:prstGeom>
              <a:blipFill>
                <a:blip r:embed="rId3"/>
                <a:stretch>
                  <a:fillRect l="-5298" t="-1052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Прямоугольник 86"/>
          <p:cNvSpPr/>
          <p:nvPr/>
        </p:nvSpPr>
        <p:spPr>
          <a:xfrm>
            <a:off x="2926036" y="1959888"/>
            <a:ext cx="126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h=1,5</a:t>
            </a:r>
            <a:r>
              <a:rPr lang="kk-KZ" sz="2400" dirty="0" smtClean="0">
                <a:solidFill>
                  <a:srgbClr val="002060"/>
                </a:solidFill>
              </a:rPr>
              <a:t>д</a:t>
            </a:r>
            <a:r>
              <a:rPr lang="kk-KZ" sz="2400" b="0" dirty="0" smtClean="0">
                <a:solidFill>
                  <a:srgbClr val="002060"/>
                </a:solidFill>
              </a:rPr>
              <a:t>м</a:t>
            </a:r>
            <a:endParaRPr lang="ru-RU" sz="24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Прямоугольник 90"/>
              <p:cNvSpPr/>
              <p:nvPr/>
            </p:nvSpPr>
            <p:spPr>
              <a:xfrm>
                <a:off x="8977976" y="5624708"/>
                <a:ext cx="20826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>
                    <a:solidFill>
                      <a:srgbClr val="C00000"/>
                    </a:solidFill>
                  </a:rPr>
                  <a:t>Жообу: </a:t>
                </a:r>
                <a14:m>
                  <m:oMath xmlns:m="http://schemas.openxmlformats.org/officeDocument/2006/math">
                    <m:r>
                      <a:rPr lang="kk-KZ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ru-RU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ru-RU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kk-KZ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дм</m:t>
                        </m:r>
                      </m:e>
                      <m:sup>
                        <m:r>
                          <a:rPr lang="kk-KZ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ru-RU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1" name="Прямоугольник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7976" y="5624708"/>
                <a:ext cx="2082686" cy="461665"/>
              </a:xfrm>
              <a:prstGeom prst="rect">
                <a:avLst/>
              </a:prstGeom>
              <a:blipFill>
                <a:blip r:embed="rId4"/>
                <a:stretch>
                  <a:fillRect l="-4692" t="-10667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 Box 92"/>
              <p:cNvSpPr txBox="1">
                <a:spLocks noChangeArrowheads="1"/>
              </p:cNvSpPr>
              <p:nvPr/>
            </p:nvSpPr>
            <p:spPr bwMode="auto">
              <a:xfrm>
                <a:off x="583007" y="4785367"/>
                <a:ext cx="5184526" cy="453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ru-RU" sz="2400" b="0" i="1" baseline="-250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ш</m:t>
                      </m:r>
                      <m:r>
                        <a:rPr lang="kk-KZ" sz="2400" b="0" i="1" baseline="-2500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sz="2400" b="0" i="1" baseline="-250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сегм</m:t>
                      </m:r>
                      <m:r>
                        <a:rPr lang="ru-RU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k-KZ" sz="24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k-KZ" sz="24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kk-KZ" sz="24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∙1,5</m:t>
                          </m:r>
                        </m:e>
                        <m:sup>
                          <m:r>
                            <a:rPr lang="en-US" sz="2400" i="1" baseline="30000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2" name="Text 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3007" y="4785367"/>
                <a:ext cx="5184526" cy="453137"/>
              </a:xfrm>
              <a:prstGeom prst="rect">
                <a:avLst/>
              </a:prstGeom>
              <a:blipFill>
                <a:blip r:embed="rId5"/>
                <a:stretch>
                  <a:fillRect b="-108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Прямоугольник 92"/>
              <p:cNvSpPr/>
              <p:nvPr/>
            </p:nvSpPr>
            <p:spPr>
              <a:xfrm>
                <a:off x="6420918" y="4828241"/>
                <a:ext cx="84158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ru-RU" sz="24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ru-RU" sz="24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40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дм</m:t>
                              </m:r>
                            </m:e>
                            <m:sup>
                              <m:r>
                                <a:rPr lang="ru-RU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3" name="Прямоугольник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918" y="4828241"/>
                <a:ext cx="841583" cy="461665"/>
              </a:xfrm>
              <a:prstGeom prst="rect">
                <a:avLst/>
              </a:prstGeom>
              <a:blipFill>
                <a:blip r:embed="rId6"/>
                <a:stretch>
                  <a:fillRect l="-1449" r="-42029"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152127" y="4659047"/>
                <a:ext cx="241271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baseline="3000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k-KZ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4,5</m:t>
                          </m:r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kk-KZ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1,5</m:t>
                          </m:r>
                        </m:e>
                      </m:d>
                      <m:r>
                        <a:rPr lang="ru-RU" sz="24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127" y="4659047"/>
                <a:ext cx="2412712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474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3" grpId="0"/>
      <p:bldP spid="80" grpId="0"/>
      <p:bldP spid="83" grpId="0"/>
      <p:bldP spid="84" grpId="0"/>
      <p:bldP spid="85" grpId="0"/>
      <p:bldP spid="86" grpId="0"/>
      <p:bldP spid="87" grpId="0"/>
      <p:bldP spid="91" grpId="0"/>
      <p:bldP spid="92" grpId="0"/>
      <p:bldP spid="93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6"/>
          <p:cNvGrpSpPr>
            <a:grpSpLocks/>
          </p:cNvGrpSpPr>
          <p:nvPr/>
        </p:nvGrpSpPr>
        <p:grpSpPr bwMode="auto">
          <a:xfrm>
            <a:off x="7865985" y="1847117"/>
            <a:ext cx="3133725" cy="3133725"/>
            <a:chOff x="725" y="1865"/>
            <a:chExt cx="1974" cy="1974"/>
          </a:xfrm>
          <a:solidFill>
            <a:schemeClr val="accent4">
              <a:lumMod val="40000"/>
              <a:lumOff val="60000"/>
            </a:schemeClr>
          </a:solidFill>
        </p:grpSpPr>
        <p:grpSp>
          <p:nvGrpSpPr>
            <p:cNvPr id="8" name="Group 117"/>
            <p:cNvGrpSpPr>
              <a:grpSpLocks/>
            </p:cNvGrpSpPr>
            <p:nvPr/>
          </p:nvGrpSpPr>
          <p:grpSpPr bwMode="auto">
            <a:xfrm>
              <a:off x="725" y="1865"/>
              <a:ext cx="1974" cy="1974"/>
              <a:chOff x="1791" y="1207"/>
              <a:chExt cx="2495" cy="2495"/>
            </a:xfrm>
            <a:grpFill/>
          </p:grpSpPr>
          <p:sp>
            <p:nvSpPr>
              <p:cNvPr id="10" name="Oval 118"/>
              <p:cNvSpPr>
                <a:spLocks noChangeArrowheads="1"/>
              </p:cNvSpPr>
              <p:nvPr/>
            </p:nvSpPr>
            <p:spPr bwMode="auto">
              <a:xfrm>
                <a:off x="1791" y="1207"/>
                <a:ext cx="2495" cy="2495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" name="Arc 119"/>
              <p:cNvSpPr>
                <a:spLocks/>
              </p:cNvSpPr>
              <p:nvPr/>
            </p:nvSpPr>
            <p:spPr bwMode="auto">
              <a:xfrm>
                <a:off x="2970" y="2069"/>
                <a:ext cx="1316" cy="415"/>
              </a:xfrm>
              <a:custGeom>
                <a:avLst/>
                <a:gdLst>
                  <a:gd name="T0" fmla="*/ 0 w 21600"/>
                  <a:gd name="T1" fmla="*/ 0 h 21984"/>
                  <a:gd name="T2" fmla="*/ 5 w 21600"/>
                  <a:gd name="T3" fmla="*/ 0 h 21984"/>
                  <a:gd name="T4" fmla="*/ 0 w 21600"/>
                  <a:gd name="T5" fmla="*/ 0 h 219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84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28"/>
                      <a:pt x="21598" y="21856"/>
                      <a:pt x="21596" y="21983"/>
                    </a:cubicBezTo>
                  </a:path>
                  <a:path w="21600" h="21984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28"/>
                      <a:pt x="21598" y="21856"/>
                      <a:pt x="21596" y="21983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" name="Arc 120"/>
              <p:cNvSpPr>
                <a:spLocks/>
              </p:cNvSpPr>
              <p:nvPr/>
            </p:nvSpPr>
            <p:spPr bwMode="auto">
              <a:xfrm flipH="1">
                <a:off x="1791" y="2068"/>
                <a:ext cx="1225" cy="408"/>
              </a:xfrm>
              <a:custGeom>
                <a:avLst/>
                <a:gdLst>
                  <a:gd name="T0" fmla="*/ 0 w 21600"/>
                  <a:gd name="T1" fmla="*/ 0 h 21600"/>
                  <a:gd name="T2" fmla="*/ 4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" name="Arc 121"/>
              <p:cNvSpPr>
                <a:spLocks/>
              </p:cNvSpPr>
              <p:nvPr/>
            </p:nvSpPr>
            <p:spPr bwMode="auto">
              <a:xfrm flipH="1" flipV="1">
                <a:off x="1791" y="2477"/>
                <a:ext cx="1225" cy="408"/>
              </a:xfrm>
              <a:custGeom>
                <a:avLst/>
                <a:gdLst>
                  <a:gd name="T0" fmla="*/ 0 w 21600"/>
                  <a:gd name="T1" fmla="*/ 0 h 21600"/>
                  <a:gd name="T2" fmla="*/ 4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" name="Arc 122"/>
            <p:cNvSpPr>
              <a:spLocks/>
            </p:cNvSpPr>
            <p:nvPr/>
          </p:nvSpPr>
          <p:spPr bwMode="auto">
            <a:xfrm flipV="1">
              <a:off x="1694" y="2864"/>
              <a:ext cx="1005" cy="329"/>
            </a:xfrm>
            <a:custGeom>
              <a:avLst/>
              <a:gdLst>
                <a:gd name="T0" fmla="*/ 0 w 21600"/>
                <a:gd name="T1" fmla="*/ 0 h 21984"/>
                <a:gd name="T2" fmla="*/ 2 w 21600"/>
                <a:gd name="T3" fmla="*/ 0 h 21984"/>
                <a:gd name="T4" fmla="*/ 0 w 21600"/>
                <a:gd name="T5" fmla="*/ 0 h 219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84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28"/>
                    <a:pt x="21598" y="21856"/>
                    <a:pt x="21596" y="21983"/>
                  </a:cubicBezTo>
                </a:path>
                <a:path w="21600" h="21984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28"/>
                    <a:pt x="21598" y="21856"/>
                    <a:pt x="21596" y="21983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716585" y="379512"/>
            <a:ext cx="9475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/>
              <a:t>Шардын радиусу </a:t>
            </a:r>
            <a:r>
              <a:rPr lang="kk-KZ" sz="2400" dirty="0" smtClean="0">
                <a:solidFill>
                  <a:srgbClr val="C00000"/>
                </a:solidFill>
              </a:rPr>
              <a:t>10 дм </a:t>
            </a:r>
            <a:r>
              <a:rPr lang="kk-KZ" sz="2400" dirty="0" smtClean="0"/>
              <a:t>, ага радиустары </a:t>
            </a:r>
            <a:r>
              <a:rPr lang="kk-KZ" sz="2400" dirty="0" smtClean="0">
                <a:solidFill>
                  <a:srgbClr val="C00000"/>
                </a:solidFill>
              </a:rPr>
              <a:t>6 дм </a:t>
            </a:r>
            <a:r>
              <a:rPr lang="kk-KZ" sz="2400" dirty="0" smtClean="0"/>
              <a:t>болгон эки параллель кесилиштер жүргүзүлгөн.Кесилиштерден пайда болгон шардык катмардын көлөмүн аныктагыла.</a:t>
            </a:r>
            <a:endParaRPr lang="ru-RU" sz="2400" dirty="0"/>
          </a:p>
        </p:txBody>
      </p:sp>
      <p:sp>
        <p:nvSpPr>
          <p:cNvPr id="5" name="32-конечная звезда 4"/>
          <p:cNvSpPr/>
          <p:nvPr/>
        </p:nvSpPr>
        <p:spPr>
          <a:xfrm>
            <a:off x="1559496" y="379512"/>
            <a:ext cx="1130424" cy="914400"/>
          </a:xfrm>
          <a:prstGeom prst="star32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rgbClr val="002060"/>
                </a:solidFill>
              </a:rPr>
              <a:t>20</a:t>
            </a:r>
            <a:endParaRPr lang="ru-RU" sz="24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373561" y="5949280"/>
                <a:ext cx="26581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>
                    <a:solidFill>
                      <a:srgbClr val="C00000"/>
                    </a:solidFill>
                  </a:rPr>
                  <a:t>Жообу:</a:t>
                </a:r>
                <a14:m>
                  <m:oMath xmlns:m="http://schemas.openxmlformats.org/officeDocument/2006/math">
                    <m:r>
                      <a:rPr lang="kk-KZ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ky-KG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kk-KZ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1259</m:t>
                    </m:r>
                    <m:r>
                      <a:rPr lang="kk-KZ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ru-RU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kk-KZ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дм</m:t>
                        </m:r>
                      </m:e>
                      <m:sup>
                        <m:r>
                          <a:rPr lang="kk-KZ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ru-RU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561" y="5949280"/>
                <a:ext cx="2658164" cy="461665"/>
              </a:xfrm>
              <a:prstGeom prst="rect">
                <a:avLst/>
              </a:prstGeom>
              <a:blipFill>
                <a:blip r:embed="rId2"/>
                <a:stretch>
                  <a:fillRect l="-3670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23"/>
          <p:cNvGrpSpPr>
            <a:grpSpLocks/>
          </p:cNvGrpSpPr>
          <p:nvPr/>
        </p:nvGrpSpPr>
        <p:grpSpPr bwMode="auto">
          <a:xfrm>
            <a:off x="7877701" y="1853419"/>
            <a:ext cx="3133725" cy="3133725"/>
            <a:chOff x="725" y="1865"/>
            <a:chExt cx="1974" cy="1974"/>
          </a:xfrm>
        </p:grpSpPr>
        <p:grpSp>
          <p:nvGrpSpPr>
            <p:cNvPr id="15" name="Group 114"/>
            <p:cNvGrpSpPr>
              <a:grpSpLocks/>
            </p:cNvGrpSpPr>
            <p:nvPr/>
          </p:nvGrpSpPr>
          <p:grpSpPr bwMode="auto">
            <a:xfrm>
              <a:off x="725" y="1865"/>
              <a:ext cx="1974" cy="1974"/>
              <a:chOff x="725" y="1865"/>
              <a:chExt cx="1974" cy="1974"/>
            </a:xfrm>
          </p:grpSpPr>
          <p:grpSp>
            <p:nvGrpSpPr>
              <p:cNvPr id="17" name="Group 37"/>
              <p:cNvGrpSpPr>
                <a:grpSpLocks/>
              </p:cNvGrpSpPr>
              <p:nvPr/>
            </p:nvGrpSpPr>
            <p:grpSpPr bwMode="auto">
              <a:xfrm>
                <a:off x="725" y="1865"/>
                <a:ext cx="1974" cy="1974"/>
                <a:chOff x="1791" y="1207"/>
                <a:chExt cx="2495" cy="2495"/>
              </a:xfrm>
            </p:grpSpPr>
            <p:sp>
              <p:nvSpPr>
                <p:cNvPr id="19" name="Oval 5"/>
                <p:cNvSpPr>
                  <a:spLocks noChangeArrowheads="1"/>
                </p:cNvSpPr>
                <p:nvPr/>
              </p:nvSpPr>
              <p:spPr bwMode="auto">
                <a:xfrm>
                  <a:off x="1791" y="1207"/>
                  <a:ext cx="2495" cy="249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633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Arc 6"/>
                <p:cNvSpPr>
                  <a:spLocks/>
                </p:cNvSpPr>
                <p:nvPr/>
              </p:nvSpPr>
              <p:spPr bwMode="auto">
                <a:xfrm>
                  <a:off x="2970" y="2069"/>
                  <a:ext cx="1316" cy="415"/>
                </a:xfrm>
                <a:custGeom>
                  <a:avLst/>
                  <a:gdLst>
                    <a:gd name="T0" fmla="*/ 0 w 21600"/>
                    <a:gd name="T1" fmla="*/ 0 h 21984"/>
                    <a:gd name="T2" fmla="*/ 5 w 21600"/>
                    <a:gd name="T3" fmla="*/ 0 h 21984"/>
                    <a:gd name="T4" fmla="*/ 0 w 21600"/>
                    <a:gd name="T5" fmla="*/ 0 h 2198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98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728"/>
                        <a:pt x="21598" y="21856"/>
                        <a:pt x="21596" y="21983"/>
                      </a:cubicBezTo>
                    </a:path>
                    <a:path w="21600" h="2198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728"/>
                        <a:pt x="21598" y="21856"/>
                        <a:pt x="21596" y="21983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633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Arc 7"/>
                <p:cNvSpPr>
                  <a:spLocks/>
                </p:cNvSpPr>
                <p:nvPr/>
              </p:nvSpPr>
              <p:spPr bwMode="auto">
                <a:xfrm flipH="1">
                  <a:off x="1791" y="2068"/>
                  <a:ext cx="1225" cy="408"/>
                </a:xfrm>
                <a:custGeom>
                  <a:avLst/>
                  <a:gdLst>
                    <a:gd name="T0" fmla="*/ 0 w 21600"/>
                    <a:gd name="T1" fmla="*/ 0 h 21600"/>
                    <a:gd name="T2" fmla="*/ 4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633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Arc 9"/>
                <p:cNvSpPr>
                  <a:spLocks/>
                </p:cNvSpPr>
                <p:nvPr/>
              </p:nvSpPr>
              <p:spPr bwMode="auto">
                <a:xfrm flipH="1" flipV="1">
                  <a:off x="1791" y="2477"/>
                  <a:ext cx="1225" cy="408"/>
                </a:xfrm>
                <a:custGeom>
                  <a:avLst/>
                  <a:gdLst>
                    <a:gd name="T0" fmla="*/ 0 w 21600"/>
                    <a:gd name="T1" fmla="*/ 0 h 21600"/>
                    <a:gd name="T2" fmla="*/ 4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633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" name="Arc 8"/>
              <p:cNvSpPr>
                <a:spLocks/>
              </p:cNvSpPr>
              <p:nvPr/>
            </p:nvSpPr>
            <p:spPr bwMode="auto">
              <a:xfrm flipV="1">
                <a:off x="1694" y="2864"/>
                <a:ext cx="1005" cy="329"/>
              </a:xfrm>
              <a:custGeom>
                <a:avLst/>
                <a:gdLst>
                  <a:gd name="T0" fmla="*/ 0 w 21600"/>
                  <a:gd name="T1" fmla="*/ 0 h 21984"/>
                  <a:gd name="T2" fmla="*/ 2 w 21600"/>
                  <a:gd name="T3" fmla="*/ 0 h 21984"/>
                  <a:gd name="T4" fmla="*/ 0 w 21600"/>
                  <a:gd name="T5" fmla="*/ 0 h 219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84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28"/>
                      <a:pt x="21598" y="21856"/>
                      <a:pt x="21596" y="21983"/>
                    </a:cubicBezTo>
                  </a:path>
                  <a:path w="21600" h="21984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28"/>
                      <a:pt x="21598" y="21856"/>
                      <a:pt x="21596" y="21983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" name="Oval 26"/>
            <p:cNvSpPr>
              <a:spLocks noChangeArrowheads="1"/>
            </p:cNvSpPr>
            <p:nvPr/>
          </p:nvSpPr>
          <p:spPr bwMode="auto">
            <a:xfrm>
              <a:off x="1701" y="2850"/>
              <a:ext cx="45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3" name="Group 49"/>
          <p:cNvGrpSpPr>
            <a:grpSpLocks/>
          </p:cNvGrpSpPr>
          <p:nvPr/>
        </p:nvGrpSpPr>
        <p:grpSpPr bwMode="auto">
          <a:xfrm>
            <a:off x="7553850" y="2466194"/>
            <a:ext cx="4032250" cy="611187"/>
            <a:chOff x="521" y="2251"/>
            <a:chExt cx="2540" cy="385"/>
          </a:xfrm>
        </p:grpSpPr>
        <p:sp>
          <p:nvSpPr>
            <p:cNvPr id="24" name="Line 43"/>
            <p:cNvSpPr>
              <a:spLocks noChangeShapeType="1"/>
            </p:cNvSpPr>
            <p:nvPr/>
          </p:nvSpPr>
          <p:spPr bwMode="auto">
            <a:xfrm>
              <a:off x="521" y="2636"/>
              <a:ext cx="2246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" name="Line 44"/>
            <p:cNvSpPr>
              <a:spLocks noChangeShapeType="1"/>
            </p:cNvSpPr>
            <p:nvPr/>
          </p:nvSpPr>
          <p:spPr bwMode="auto">
            <a:xfrm flipV="1">
              <a:off x="2767" y="2251"/>
              <a:ext cx="294" cy="38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6" name="Line 45"/>
            <p:cNvSpPr>
              <a:spLocks noChangeShapeType="1"/>
            </p:cNvSpPr>
            <p:nvPr/>
          </p:nvSpPr>
          <p:spPr bwMode="auto">
            <a:xfrm flipV="1">
              <a:off x="521" y="2251"/>
              <a:ext cx="294" cy="38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7" name="Line 46"/>
            <p:cNvSpPr>
              <a:spLocks noChangeShapeType="1"/>
            </p:cNvSpPr>
            <p:nvPr/>
          </p:nvSpPr>
          <p:spPr bwMode="auto">
            <a:xfrm flipH="1">
              <a:off x="2540" y="2251"/>
              <a:ext cx="52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8" name="Line 47"/>
            <p:cNvSpPr>
              <a:spLocks noChangeShapeType="1"/>
            </p:cNvSpPr>
            <p:nvPr/>
          </p:nvSpPr>
          <p:spPr bwMode="auto">
            <a:xfrm>
              <a:off x="952" y="2251"/>
              <a:ext cx="154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" name="Line 48"/>
            <p:cNvSpPr>
              <a:spLocks noChangeShapeType="1"/>
            </p:cNvSpPr>
            <p:nvPr/>
          </p:nvSpPr>
          <p:spPr bwMode="auto">
            <a:xfrm>
              <a:off x="816" y="2251"/>
              <a:ext cx="9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0" name="Group 78"/>
          <p:cNvGrpSpPr>
            <a:grpSpLocks/>
          </p:cNvGrpSpPr>
          <p:nvPr/>
        </p:nvGrpSpPr>
        <p:grpSpPr bwMode="auto">
          <a:xfrm>
            <a:off x="7336886" y="3783752"/>
            <a:ext cx="4319522" cy="491291"/>
            <a:chOff x="521" y="3067"/>
            <a:chExt cx="2540" cy="386"/>
          </a:xfrm>
        </p:grpSpPr>
        <p:sp>
          <p:nvSpPr>
            <p:cNvPr id="31" name="Line 65"/>
            <p:cNvSpPr>
              <a:spLocks noChangeShapeType="1"/>
            </p:cNvSpPr>
            <p:nvPr/>
          </p:nvSpPr>
          <p:spPr bwMode="auto">
            <a:xfrm>
              <a:off x="521" y="3453"/>
              <a:ext cx="2246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2" name="Line 66"/>
            <p:cNvSpPr>
              <a:spLocks noChangeShapeType="1"/>
            </p:cNvSpPr>
            <p:nvPr/>
          </p:nvSpPr>
          <p:spPr bwMode="auto">
            <a:xfrm flipV="1">
              <a:off x="2767" y="3068"/>
              <a:ext cx="294" cy="38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" name="Line 67"/>
            <p:cNvSpPr>
              <a:spLocks noChangeShapeType="1"/>
            </p:cNvSpPr>
            <p:nvPr/>
          </p:nvSpPr>
          <p:spPr bwMode="auto">
            <a:xfrm flipV="1">
              <a:off x="521" y="3068"/>
              <a:ext cx="294" cy="38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4" name="Line 68"/>
            <p:cNvSpPr>
              <a:spLocks noChangeShapeType="1"/>
            </p:cNvSpPr>
            <p:nvPr/>
          </p:nvSpPr>
          <p:spPr bwMode="auto">
            <a:xfrm flipH="1" flipV="1">
              <a:off x="2653" y="3067"/>
              <a:ext cx="408" cy="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" name="Line 69"/>
            <p:cNvSpPr>
              <a:spLocks noChangeShapeType="1"/>
            </p:cNvSpPr>
            <p:nvPr/>
          </p:nvSpPr>
          <p:spPr bwMode="auto">
            <a:xfrm flipV="1">
              <a:off x="952" y="3067"/>
              <a:ext cx="1701" cy="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" name="Line 70"/>
            <p:cNvSpPr>
              <a:spLocks noChangeShapeType="1"/>
            </p:cNvSpPr>
            <p:nvPr/>
          </p:nvSpPr>
          <p:spPr bwMode="auto">
            <a:xfrm>
              <a:off x="816" y="3068"/>
              <a:ext cx="9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2" name="Group 126"/>
          <p:cNvGrpSpPr>
            <a:grpSpLocks/>
          </p:cNvGrpSpPr>
          <p:nvPr/>
        </p:nvGrpSpPr>
        <p:grpSpPr bwMode="auto">
          <a:xfrm>
            <a:off x="7903618" y="2481959"/>
            <a:ext cx="3133725" cy="1765300"/>
            <a:chOff x="725" y="2296"/>
            <a:chExt cx="1974" cy="1112"/>
          </a:xfrm>
        </p:grpSpPr>
        <p:grpSp>
          <p:nvGrpSpPr>
            <p:cNvPr id="53" name="Group 71"/>
            <p:cNvGrpSpPr>
              <a:grpSpLocks/>
            </p:cNvGrpSpPr>
            <p:nvPr/>
          </p:nvGrpSpPr>
          <p:grpSpPr bwMode="auto">
            <a:xfrm>
              <a:off x="816" y="3113"/>
              <a:ext cx="1792" cy="295"/>
              <a:chOff x="816" y="2296"/>
              <a:chExt cx="1792" cy="295"/>
            </a:xfrm>
          </p:grpSpPr>
          <p:grpSp>
            <p:nvGrpSpPr>
              <p:cNvPr id="67" name="Group 72"/>
              <p:cNvGrpSpPr>
                <a:grpSpLocks/>
              </p:cNvGrpSpPr>
              <p:nvPr/>
            </p:nvGrpSpPr>
            <p:grpSpPr bwMode="auto">
              <a:xfrm>
                <a:off x="816" y="2432"/>
                <a:ext cx="1792" cy="159"/>
                <a:chOff x="862" y="2364"/>
                <a:chExt cx="1700" cy="159"/>
              </a:xfrm>
            </p:grpSpPr>
            <p:sp>
              <p:nvSpPr>
                <p:cNvPr id="71" name="Arc 73"/>
                <p:cNvSpPr>
                  <a:spLocks/>
                </p:cNvSpPr>
                <p:nvPr/>
              </p:nvSpPr>
              <p:spPr bwMode="auto">
                <a:xfrm flipV="1">
                  <a:off x="1701" y="2364"/>
                  <a:ext cx="861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1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633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Arc 74"/>
                <p:cNvSpPr>
                  <a:spLocks/>
                </p:cNvSpPr>
                <p:nvPr/>
              </p:nvSpPr>
              <p:spPr bwMode="auto">
                <a:xfrm flipH="1" flipV="1">
                  <a:off x="862" y="2364"/>
                  <a:ext cx="839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1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633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8" name="Group 75"/>
              <p:cNvGrpSpPr>
                <a:grpSpLocks/>
              </p:cNvGrpSpPr>
              <p:nvPr/>
            </p:nvGrpSpPr>
            <p:grpSpPr bwMode="auto">
              <a:xfrm flipV="1">
                <a:off x="816" y="2296"/>
                <a:ext cx="1792" cy="159"/>
                <a:chOff x="862" y="2364"/>
                <a:chExt cx="1700" cy="159"/>
              </a:xfrm>
            </p:grpSpPr>
            <p:sp>
              <p:nvSpPr>
                <p:cNvPr id="69" name="Arc 76"/>
                <p:cNvSpPr>
                  <a:spLocks/>
                </p:cNvSpPr>
                <p:nvPr/>
              </p:nvSpPr>
              <p:spPr bwMode="auto">
                <a:xfrm flipV="1">
                  <a:off x="1701" y="2364"/>
                  <a:ext cx="861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1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33CC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633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Arc 77"/>
                <p:cNvSpPr>
                  <a:spLocks/>
                </p:cNvSpPr>
                <p:nvPr/>
              </p:nvSpPr>
              <p:spPr bwMode="auto">
                <a:xfrm flipH="1" flipV="1">
                  <a:off x="862" y="2364"/>
                  <a:ext cx="839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1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33CC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633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4" name="Group 81"/>
            <p:cNvGrpSpPr>
              <a:grpSpLocks/>
            </p:cNvGrpSpPr>
            <p:nvPr/>
          </p:nvGrpSpPr>
          <p:grpSpPr bwMode="auto">
            <a:xfrm>
              <a:off x="2585" y="2432"/>
              <a:ext cx="114" cy="839"/>
              <a:chOff x="2585" y="2432"/>
              <a:chExt cx="114" cy="839"/>
            </a:xfrm>
          </p:grpSpPr>
          <p:sp>
            <p:nvSpPr>
              <p:cNvPr id="65" name="Arc 79"/>
              <p:cNvSpPr>
                <a:spLocks/>
              </p:cNvSpPr>
              <p:nvPr/>
            </p:nvSpPr>
            <p:spPr bwMode="auto">
              <a:xfrm>
                <a:off x="2585" y="2432"/>
                <a:ext cx="114" cy="567"/>
              </a:xfrm>
              <a:custGeom>
                <a:avLst/>
                <a:gdLst>
                  <a:gd name="T0" fmla="*/ 0 w 20970"/>
                  <a:gd name="T1" fmla="*/ 0 h 21600"/>
                  <a:gd name="T2" fmla="*/ 0 w 20970"/>
                  <a:gd name="T3" fmla="*/ 0 h 21600"/>
                  <a:gd name="T4" fmla="*/ 0 w 2097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970" h="21600" fill="none" extrusionOk="0">
                    <a:moveTo>
                      <a:pt x="0" y="0"/>
                    </a:moveTo>
                    <a:cubicBezTo>
                      <a:pt x="9934" y="0"/>
                      <a:pt x="18588" y="6776"/>
                      <a:pt x="20970" y="16421"/>
                    </a:cubicBezTo>
                  </a:path>
                  <a:path w="20970" h="21600" stroke="0" extrusionOk="0">
                    <a:moveTo>
                      <a:pt x="0" y="0"/>
                    </a:moveTo>
                    <a:cubicBezTo>
                      <a:pt x="9934" y="0"/>
                      <a:pt x="18588" y="6776"/>
                      <a:pt x="20970" y="16421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6" name="Arc 80"/>
              <p:cNvSpPr>
                <a:spLocks/>
              </p:cNvSpPr>
              <p:nvPr/>
            </p:nvSpPr>
            <p:spPr bwMode="auto">
              <a:xfrm flipV="1">
                <a:off x="2585" y="2704"/>
                <a:ext cx="114" cy="567"/>
              </a:xfrm>
              <a:custGeom>
                <a:avLst/>
                <a:gdLst>
                  <a:gd name="T0" fmla="*/ 0 w 20970"/>
                  <a:gd name="T1" fmla="*/ 0 h 21600"/>
                  <a:gd name="T2" fmla="*/ 0 w 20970"/>
                  <a:gd name="T3" fmla="*/ 0 h 21600"/>
                  <a:gd name="T4" fmla="*/ 0 w 2097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970" h="21600" fill="none" extrusionOk="0">
                    <a:moveTo>
                      <a:pt x="0" y="0"/>
                    </a:moveTo>
                    <a:cubicBezTo>
                      <a:pt x="9934" y="0"/>
                      <a:pt x="18588" y="6776"/>
                      <a:pt x="20970" y="16421"/>
                    </a:cubicBezTo>
                  </a:path>
                  <a:path w="20970" h="21600" stroke="0" extrusionOk="0">
                    <a:moveTo>
                      <a:pt x="0" y="0"/>
                    </a:moveTo>
                    <a:cubicBezTo>
                      <a:pt x="9934" y="0"/>
                      <a:pt x="18588" y="6776"/>
                      <a:pt x="20970" y="16421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82"/>
            <p:cNvGrpSpPr>
              <a:grpSpLocks/>
            </p:cNvGrpSpPr>
            <p:nvPr/>
          </p:nvGrpSpPr>
          <p:grpSpPr bwMode="auto">
            <a:xfrm flipH="1">
              <a:off x="725" y="2432"/>
              <a:ext cx="114" cy="839"/>
              <a:chOff x="2585" y="2432"/>
              <a:chExt cx="114" cy="839"/>
            </a:xfrm>
          </p:grpSpPr>
          <p:sp>
            <p:nvSpPr>
              <p:cNvPr id="63" name="Arc 83"/>
              <p:cNvSpPr>
                <a:spLocks/>
              </p:cNvSpPr>
              <p:nvPr/>
            </p:nvSpPr>
            <p:spPr bwMode="auto">
              <a:xfrm>
                <a:off x="2585" y="2432"/>
                <a:ext cx="114" cy="567"/>
              </a:xfrm>
              <a:custGeom>
                <a:avLst/>
                <a:gdLst>
                  <a:gd name="T0" fmla="*/ 0 w 20970"/>
                  <a:gd name="T1" fmla="*/ 0 h 21600"/>
                  <a:gd name="T2" fmla="*/ 0 w 20970"/>
                  <a:gd name="T3" fmla="*/ 0 h 21600"/>
                  <a:gd name="T4" fmla="*/ 0 w 2097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970" h="21600" fill="none" extrusionOk="0">
                    <a:moveTo>
                      <a:pt x="0" y="0"/>
                    </a:moveTo>
                    <a:cubicBezTo>
                      <a:pt x="9934" y="0"/>
                      <a:pt x="18588" y="6776"/>
                      <a:pt x="20970" y="16421"/>
                    </a:cubicBezTo>
                  </a:path>
                  <a:path w="20970" h="21600" stroke="0" extrusionOk="0">
                    <a:moveTo>
                      <a:pt x="0" y="0"/>
                    </a:moveTo>
                    <a:cubicBezTo>
                      <a:pt x="9934" y="0"/>
                      <a:pt x="18588" y="6776"/>
                      <a:pt x="20970" y="16421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4" name="Arc 84"/>
              <p:cNvSpPr>
                <a:spLocks/>
              </p:cNvSpPr>
              <p:nvPr/>
            </p:nvSpPr>
            <p:spPr bwMode="auto">
              <a:xfrm flipV="1">
                <a:off x="2585" y="2704"/>
                <a:ext cx="114" cy="567"/>
              </a:xfrm>
              <a:custGeom>
                <a:avLst/>
                <a:gdLst>
                  <a:gd name="T0" fmla="*/ 0 w 20970"/>
                  <a:gd name="T1" fmla="*/ 0 h 21600"/>
                  <a:gd name="T2" fmla="*/ 0 w 20970"/>
                  <a:gd name="T3" fmla="*/ 0 h 21600"/>
                  <a:gd name="T4" fmla="*/ 0 w 2097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970" h="21600" fill="none" extrusionOk="0">
                    <a:moveTo>
                      <a:pt x="0" y="0"/>
                    </a:moveTo>
                    <a:cubicBezTo>
                      <a:pt x="9934" y="0"/>
                      <a:pt x="18588" y="6776"/>
                      <a:pt x="20970" y="16421"/>
                    </a:cubicBezTo>
                  </a:path>
                  <a:path w="20970" h="21600" stroke="0" extrusionOk="0">
                    <a:moveTo>
                      <a:pt x="0" y="0"/>
                    </a:moveTo>
                    <a:cubicBezTo>
                      <a:pt x="9934" y="0"/>
                      <a:pt x="18588" y="6776"/>
                      <a:pt x="20970" y="16421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85"/>
            <p:cNvGrpSpPr>
              <a:grpSpLocks/>
            </p:cNvGrpSpPr>
            <p:nvPr/>
          </p:nvGrpSpPr>
          <p:grpSpPr bwMode="auto">
            <a:xfrm>
              <a:off x="816" y="2296"/>
              <a:ext cx="1792" cy="295"/>
              <a:chOff x="816" y="2296"/>
              <a:chExt cx="1792" cy="295"/>
            </a:xfrm>
          </p:grpSpPr>
          <p:grpSp>
            <p:nvGrpSpPr>
              <p:cNvPr id="57" name="Group 86"/>
              <p:cNvGrpSpPr>
                <a:grpSpLocks/>
              </p:cNvGrpSpPr>
              <p:nvPr/>
            </p:nvGrpSpPr>
            <p:grpSpPr bwMode="auto">
              <a:xfrm>
                <a:off x="816" y="2432"/>
                <a:ext cx="1792" cy="159"/>
                <a:chOff x="862" y="2364"/>
                <a:chExt cx="1700" cy="159"/>
              </a:xfrm>
            </p:grpSpPr>
            <p:sp>
              <p:nvSpPr>
                <p:cNvPr id="61" name="Arc 87"/>
                <p:cNvSpPr>
                  <a:spLocks/>
                </p:cNvSpPr>
                <p:nvPr/>
              </p:nvSpPr>
              <p:spPr bwMode="auto">
                <a:xfrm flipV="1">
                  <a:off x="1701" y="2364"/>
                  <a:ext cx="861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1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633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Arc 88"/>
                <p:cNvSpPr>
                  <a:spLocks/>
                </p:cNvSpPr>
                <p:nvPr/>
              </p:nvSpPr>
              <p:spPr bwMode="auto">
                <a:xfrm flipH="1" flipV="1">
                  <a:off x="862" y="2364"/>
                  <a:ext cx="839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1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633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8" name="Group 89"/>
              <p:cNvGrpSpPr>
                <a:grpSpLocks/>
              </p:cNvGrpSpPr>
              <p:nvPr/>
            </p:nvGrpSpPr>
            <p:grpSpPr bwMode="auto">
              <a:xfrm flipV="1">
                <a:off x="816" y="2296"/>
                <a:ext cx="1792" cy="159"/>
                <a:chOff x="862" y="2364"/>
                <a:chExt cx="1700" cy="159"/>
              </a:xfrm>
            </p:grpSpPr>
            <p:sp>
              <p:nvSpPr>
                <p:cNvPr id="59" name="Arc 90"/>
                <p:cNvSpPr>
                  <a:spLocks/>
                </p:cNvSpPr>
                <p:nvPr/>
              </p:nvSpPr>
              <p:spPr bwMode="auto">
                <a:xfrm flipV="1">
                  <a:off x="1701" y="2364"/>
                  <a:ext cx="861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1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33CC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633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Arc 91"/>
                <p:cNvSpPr>
                  <a:spLocks/>
                </p:cNvSpPr>
                <p:nvPr/>
              </p:nvSpPr>
              <p:spPr bwMode="auto">
                <a:xfrm flipH="1" flipV="1">
                  <a:off x="862" y="2364"/>
                  <a:ext cx="839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1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33CC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633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74" name="Line 127"/>
          <p:cNvSpPr>
            <a:spLocks noChangeShapeType="1"/>
          </p:cNvSpPr>
          <p:nvPr/>
        </p:nvSpPr>
        <p:spPr bwMode="auto">
          <a:xfrm flipV="1">
            <a:off x="9462375" y="2670269"/>
            <a:ext cx="1500188" cy="65563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5" name="Text Box 129"/>
          <p:cNvSpPr txBox="1">
            <a:spLocks noChangeArrowheads="1"/>
          </p:cNvSpPr>
          <p:nvPr/>
        </p:nvSpPr>
        <p:spPr bwMode="auto">
          <a:xfrm>
            <a:off x="8355539" y="3147228"/>
            <a:ext cx="6445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10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9444563" y="4084612"/>
            <a:ext cx="1314450" cy="794"/>
          </a:xfrm>
          <a:prstGeom prst="line">
            <a:avLst/>
          </a:prstGeom>
          <a:ln w="3810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9496647" y="2739203"/>
            <a:ext cx="1314450" cy="794"/>
          </a:xfrm>
          <a:prstGeom prst="line">
            <a:avLst/>
          </a:prstGeom>
          <a:ln w="38100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9840472" y="2436946"/>
                <a:ext cx="6591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kk-KZ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𝟔</m:t>
                      </m:r>
                      <m:r>
                        <a:rPr kumimoji="0" lang="kk-KZ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дм</m:t>
                      </m:r>
                    </m:oMath>
                  </m:oMathPara>
                </a14:m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472" y="2436946"/>
                <a:ext cx="659155" cy="369332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8"/>
              <p:cNvSpPr/>
              <p:nvPr/>
            </p:nvSpPr>
            <p:spPr>
              <a:xfrm>
                <a:off x="9815738" y="3934541"/>
                <a:ext cx="6591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kk-KZ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𝟔</m:t>
                      </m:r>
                      <m:r>
                        <a:rPr kumimoji="0" lang="kk-KZ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дм</m:t>
                      </m:r>
                    </m:oMath>
                  </m:oMathPara>
                </a14:m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9" name="Прямоуголь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5738" y="3934541"/>
                <a:ext cx="659155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93"/>
              <p:cNvSpPr txBox="1">
                <a:spLocks noChangeArrowheads="1"/>
              </p:cNvSpPr>
              <p:nvPr/>
            </p:nvSpPr>
            <p:spPr bwMode="auto">
              <a:xfrm>
                <a:off x="1763030" y="4872104"/>
                <a:ext cx="4483873" cy="647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V</a:t>
                </a:r>
                <a:r>
                  <a:rPr kumimoji="0" lang="ru-RU" sz="24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ш.к</a:t>
                </a: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𝝅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𝒉</m:t>
                    </m:r>
                    <m:d>
                      <m:dPr>
                        <m:ctrlP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en-US" sz="2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2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1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𝒃</m:t>
                            </m:r>
                          </m:e>
                          <m:sup>
                            <m:r>
                              <a:rPr kumimoji="0" lang="en-US" sz="24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𝟔</m:t>
                        </m:r>
                      </m:den>
                    </m:f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𝝅</m:t>
                    </m:r>
                    <m:sSup>
                      <m:sSupPr>
                        <m:ctrlP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𝒉</m:t>
                        </m:r>
                      </m:e>
                      <m:sup>
                        <m:r>
                          <a:rPr kumimoji="0" lang="kk-KZ" sz="24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𝟑</m:t>
                        </m:r>
                      </m:sup>
                    </m:sSup>
                  </m:oMath>
                </a14:m>
                <a:endParaRPr kumimoji="0" lang="ru-RU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0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030" y="4872104"/>
                <a:ext cx="4483873" cy="647357"/>
              </a:xfrm>
              <a:prstGeom prst="rect">
                <a:avLst/>
              </a:prstGeom>
              <a:blipFill>
                <a:blip r:embed="rId5"/>
                <a:stretch>
                  <a:fillRect l="-2038" b="-47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93"/>
              <p:cNvSpPr txBox="1">
                <a:spLocks noChangeArrowheads="1"/>
              </p:cNvSpPr>
              <p:nvPr/>
            </p:nvSpPr>
            <p:spPr bwMode="auto">
              <a:xfrm>
                <a:off x="1412679" y="5601356"/>
                <a:ext cx="5184576" cy="625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</a:rPr>
                  <a:t>V</a:t>
                </a:r>
                <a:r>
                  <a:rPr kumimoji="0" lang="ru-RU" sz="240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</a:rPr>
                  <a:t>ш.к</a:t>
                </a:r>
                <a:r>
                  <a:rPr kumimoji="0" lang="ru-RU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∙16</m:t>
                    </m:r>
                    <m:d>
                      <m:dPr>
                        <m:ctrlPr>
                          <a:rPr kumimoji="0" lang="en-US" sz="240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40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kk-KZ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240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kk-KZ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240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kumimoji="0" lang="en-US" sz="240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kumimoji="0" lang="kk-KZ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kumimoji="0" lang="kk-KZ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kumimoji="0" lang="ru-RU" sz="2400" i="0" u="none" strike="noStrike" kern="1200" cap="none" spc="0" normalizeH="0" baseline="-25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81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2679" y="5601356"/>
                <a:ext cx="5184576" cy="625812"/>
              </a:xfrm>
              <a:prstGeom prst="rect">
                <a:avLst/>
              </a:prstGeom>
              <a:blipFill>
                <a:blip r:embed="rId6"/>
                <a:stretch>
                  <a:fillRect l="-1882" b="-67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 Box 93"/>
              <p:cNvSpPr txBox="1">
                <a:spLocks noChangeArrowheads="1"/>
              </p:cNvSpPr>
              <p:nvPr/>
            </p:nvSpPr>
            <p:spPr bwMode="auto">
              <a:xfrm>
                <a:off x="4259987" y="5691044"/>
                <a:ext cx="5184576" cy="460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lvl="0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kumimoji="0" lang="kk-KZ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1259</m:t>
                      </m:r>
                      <m:r>
                        <a:rPr kumimoji="0" lang="kk-KZ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kumimoji="0" lang="kk-KZ" sz="240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k-KZ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дм</m:t>
                              </m:r>
                            </m:e>
                            <m:sup>
                              <m:r>
                                <a:rPr lang="kk-KZ" sz="2400" b="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ru-RU" sz="2400" i="0" u="none" strike="noStrike" kern="1200" cap="none" spc="0" normalizeH="0" baseline="-25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82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9987" y="5691044"/>
                <a:ext cx="5184576" cy="460575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Прямоугольник 82"/>
          <p:cNvSpPr/>
          <p:nvPr/>
        </p:nvSpPr>
        <p:spPr>
          <a:xfrm>
            <a:off x="1518116" y="2925431"/>
            <a:ext cx="1377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srgbClr val="C00000"/>
                </a:solidFill>
              </a:rPr>
              <a:t>Чыгаруу</a:t>
            </a:r>
            <a:r>
              <a:rPr lang="ru-RU" sz="2400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507050" y="1562676"/>
            <a:ext cx="1507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C00000"/>
                </a:solidFill>
              </a:rPr>
              <a:t>Берилди</a:t>
            </a:r>
            <a:r>
              <a:rPr lang="ru-RU" sz="2400" dirty="0" smtClean="0">
                <a:solidFill>
                  <a:srgbClr val="C00000"/>
                </a:solidFill>
              </a:rPr>
              <a:t> :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2936809" y="1573235"/>
            <a:ext cx="1196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R=10</a:t>
            </a:r>
            <a:r>
              <a:rPr lang="kk-KZ" sz="2400" dirty="0" smtClean="0">
                <a:solidFill>
                  <a:srgbClr val="002060"/>
                </a:solidFill>
              </a:rPr>
              <a:t>д</a:t>
            </a:r>
            <a:r>
              <a:rPr lang="kk-KZ" sz="2400" b="0" dirty="0" smtClean="0">
                <a:solidFill>
                  <a:srgbClr val="002060"/>
                </a:solidFill>
              </a:rPr>
              <a:t>м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412679" y="2366197"/>
            <a:ext cx="1920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 smtClean="0">
                <a:solidFill>
                  <a:srgbClr val="C00000"/>
                </a:solidFill>
              </a:rPr>
              <a:t>Табуу керек</a:t>
            </a:r>
            <a:r>
              <a:rPr lang="ru-RU" sz="2400" dirty="0" smtClean="0">
                <a:solidFill>
                  <a:srgbClr val="C00000"/>
                </a:solidFill>
              </a:rPr>
              <a:t> :</a:t>
            </a:r>
            <a:endParaRPr lang="ru-RU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 Box 23"/>
              <p:cNvSpPr txBox="1">
                <a:spLocks noChangeArrowheads="1"/>
              </p:cNvSpPr>
              <p:nvPr/>
            </p:nvSpPr>
            <p:spPr bwMode="auto">
              <a:xfrm>
                <a:off x="3244184" y="2411272"/>
                <a:ext cx="184259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400" dirty="0" smtClean="0">
                    <a:solidFill>
                      <a:srgbClr val="002060"/>
                    </a:solidFill>
                  </a:rPr>
                  <a:t>V</a:t>
                </a:r>
                <a:r>
                  <a:rPr lang="ru-RU" sz="2400" baseline="-25000" smtClean="0">
                    <a:solidFill>
                      <a:srgbClr val="002060"/>
                    </a:solidFill>
                  </a:rPr>
                  <a:t>ш.к</a:t>
                </a:r>
                <a:r>
                  <a:rPr lang="ru-RU" sz="2400" dirty="0" smtClean="0">
                    <a:solidFill>
                      <a:srgbClr val="002060"/>
                    </a:solidFill>
                  </a:rPr>
                  <a:t>=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kk-KZ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/>
                      </a:rPr>
                      <m:t>?</m:t>
                    </m:r>
                  </m:oMath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7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4184" y="2411272"/>
                <a:ext cx="1842597" cy="461665"/>
              </a:xfrm>
              <a:prstGeom prst="rect">
                <a:avLst/>
              </a:prstGeom>
              <a:blipFill>
                <a:blip r:embed="rId8"/>
                <a:stretch>
                  <a:fillRect l="-4967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Прямоугольник 87"/>
              <p:cNvSpPr/>
              <p:nvPr/>
            </p:nvSpPr>
            <p:spPr>
              <a:xfrm>
                <a:off x="2891080" y="1919205"/>
                <a:ext cx="10265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=6</a:t>
                </a:r>
                <a:r>
                  <a:rPr lang="kk-KZ" sz="2400" dirty="0" smtClean="0">
                    <a:solidFill>
                      <a:srgbClr val="002060"/>
                    </a:solidFill>
                  </a:rPr>
                  <a:t>д</a:t>
                </a:r>
                <a:r>
                  <a:rPr lang="kk-KZ" sz="2400" b="0" dirty="0" smtClean="0">
                    <a:solidFill>
                      <a:srgbClr val="002060"/>
                    </a:solidFill>
                  </a:rPr>
                  <a:t>м</a:t>
                </a:r>
                <a:endParaRPr lang="ru-R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8" name="Прямоугольник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080" y="1919205"/>
                <a:ext cx="1026563" cy="461665"/>
              </a:xfrm>
              <a:prstGeom prst="rect">
                <a:avLst/>
              </a:prstGeom>
              <a:blipFill>
                <a:blip r:embed="rId9"/>
                <a:stretch>
                  <a:fillRect t="-10526" r="-8284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Line 127"/>
          <p:cNvSpPr>
            <a:spLocks noChangeShapeType="1"/>
          </p:cNvSpPr>
          <p:nvPr/>
        </p:nvSpPr>
        <p:spPr bwMode="auto">
          <a:xfrm flipV="1">
            <a:off x="7952220" y="3448469"/>
            <a:ext cx="1454461" cy="853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860072" y="2910787"/>
            <a:ext cx="433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1" name="Line 127"/>
          <p:cNvSpPr>
            <a:spLocks noChangeShapeType="1"/>
          </p:cNvSpPr>
          <p:nvPr/>
        </p:nvSpPr>
        <p:spPr bwMode="auto">
          <a:xfrm flipV="1">
            <a:off x="9423537" y="2706966"/>
            <a:ext cx="37348" cy="1401706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2" name="Text Box 129"/>
          <p:cNvSpPr txBox="1">
            <a:spLocks noChangeArrowheads="1"/>
          </p:cNvSpPr>
          <p:nvPr/>
        </p:nvSpPr>
        <p:spPr bwMode="auto">
          <a:xfrm>
            <a:off x="10071560" y="3105165"/>
            <a:ext cx="6445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10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412679" y="4955037"/>
            <a:ext cx="433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endParaRPr lang="ru-RU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 Box 23"/>
              <p:cNvSpPr txBox="1">
                <a:spLocks noChangeArrowheads="1"/>
              </p:cNvSpPr>
              <p:nvPr/>
            </p:nvSpPr>
            <p:spPr bwMode="auto">
              <a:xfrm>
                <a:off x="1426226" y="4305536"/>
                <a:ext cx="184259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АВ</m:t>
                      </m:r>
                    </m:oMath>
                  </m:oMathPara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4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6226" y="4305536"/>
                <a:ext cx="184259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 Box 23"/>
              <p:cNvSpPr txBox="1">
                <a:spLocks noChangeArrowheads="1"/>
              </p:cNvSpPr>
              <p:nvPr/>
            </p:nvSpPr>
            <p:spPr bwMode="auto">
              <a:xfrm>
                <a:off x="1426226" y="3363836"/>
                <a:ext cx="5599905" cy="453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kk-KZ" sz="24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  <m:r>
                        <a:rPr lang="kk-KZ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ОВ</m:t>
                      </m:r>
                      <m:r>
                        <a:rPr lang="kk-KZ" sz="2400" b="0" i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 −тик бурчтуу үч бурчтук</m:t>
                      </m:r>
                    </m:oMath>
                  </m:oMathPara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6226" y="3363836"/>
                <a:ext cx="5599905" cy="453137"/>
              </a:xfrm>
              <a:prstGeom prst="rect">
                <a:avLst/>
              </a:prstGeom>
              <a:blipFill>
                <a:blip r:embed="rId11"/>
                <a:stretch>
                  <a:fillRect b="-216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 Box 23"/>
              <p:cNvSpPr txBox="1">
                <a:spLocks noChangeArrowheads="1"/>
              </p:cNvSpPr>
              <p:nvPr/>
            </p:nvSpPr>
            <p:spPr bwMode="auto">
              <a:xfrm>
                <a:off x="1119569" y="3778090"/>
                <a:ext cx="5416623" cy="5497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ОВ</m:t>
                      </m:r>
                      <m:r>
                        <a:rPr lang="kk-KZ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ru-RU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0,ОВ</m:t>
                      </m:r>
                      <m:r>
                        <a:rPr lang="ru-RU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4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6</m:t>
                              </m:r>
                            </m:e>
                            <m:sup>
                              <m:r>
                                <a:rPr lang="ru-RU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8</m:t>
                      </m:r>
                      <m:d>
                        <m:dPr>
                          <m:ctrlPr>
                            <a:rPr lang="ru-RU" sz="24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kk-KZ" sz="24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д</m:t>
                          </m:r>
                          <m:r>
                            <a:rPr lang="ru-RU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  <m:r>
                            <m:rPr>
                              <m:nor/>
                            </m:rPr>
                            <a:rPr lang="ru-RU" sz="2400" baseline="30000" dirty="0">
                              <a:solidFill>
                                <a:srgbClr val="00206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6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9569" y="3778090"/>
                <a:ext cx="5416623" cy="5497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2541438" y="4316696"/>
                <a:ext cx="12864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kk-KZ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16д</m:t>
                      </m:r>
                      <m:r>
                        <a:rPr lang="ru-RU" sz="24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438" y="4316696"/>
                <a:ext cx="1286442" cy="461665"/>
              </a:xfrm>
              <a:prstGeom prst="rect">
                <a:avLst/>
              </a:prstGeom>
              <a:blipFill>
                <a:blip r:embed="rId1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9165579" y="2450875"/>
                <a:ext cx="360996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В</m:t>
                      </m:r>
                    </m:oMath>
                  </m:oMathPara>
                </a14:m>
                <a:endParaRPr lang="ru-RU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579" y="2450875"/>
                <a:ext cx="360996" cy="3629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059844" y="3305074"/>
                <a:ext cx="3882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О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844" y="3305074"/>
                <a:ext cx="38824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Прямоугольник 97"/>
              <p:cNvSpPr/>
              <p:nvPr/>
            </p:nvSpPr>
            <p:spPr>
              <a:xfrm>
                <a:off x="9137014" y="3919620"/>
                <a:ext cx="364009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baseline="300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8" name="Прямоугольник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014" y="3919620"/>
                <a:ext cx="364009" cy="45313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Прямоугольник 98"/>
              <p:cNvSpPr/>
              <p:nvPr/>
            </p:nvSpPr>
            <p:spPr>
              <a:xfrm>
                <a:off x="10870167" y="2520754"/>
                <a:ext cx="413383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baseline="300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9" name="Прямоугольник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0167" y="2520754"/>
                <a:ext cx="413383" cy="45313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26"/>
          <p:cNvSpPr>
            <a:spLocks noChangeArrowheads="1"/>
          </p:cNvSpPr>
          <p:nvPr/>
        </p:nvSpPr>
        <p:spPr bwMode="auto">
          <a:xfrm>
            <a:off x="9426601" y="2696455"/>
            <a:ext cx="71438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" name="Oval 26"/>
          <p:cNvSpPr>
            <a:spLocks noChangeArrowheads="1"/>
          </p:cNvSpPr>
          <p:nvPr/>
        </p:nvSpPr>
        <p:spPr bwMode="auto">
          <a:xfrm>
            <a:off x="9401119" y="4065414"/>
            <a:ext cx="71438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64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4" grpId="0" animBg="1"/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 animBg="1"/>
      <p:bldP spid="90" grpId="0"/>
      <p:bldP spid="91" grpId="0" animBg="1"/>
      <p:bldP spid="92" grpId="0"/>
      <p:bldP spid="93" grpId="0"/>
      <p:bldP spid="94" grpId="0"/>
      <p:bldP spid="95" grpId="0"/>
      <p:bldP spid="96" grpId="0"/>
      <p:bldP spid="97" grpId="0"/>
      <p:bldP spid="2" grpId="0"/>
      <p:bldP spid="98" grpId="0"/>
      <p:bldP spid="99" grpId="0"/>
      <p:bldP spid="100" grpId="0" animBg="1"/>
      <p:bldP spid="1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E6E7E8-AD54-4499-9E02-BF98FD82F738}"/>
              </a:ext>
            </a:extLst>
          </p:cNvPr>
          <p:cNvSpPr txBox="1"/>
          <p:nvPr/>
        </p:nvSpPr>
        <p:spPr>
          <a:xfrm>
            <a:off x="1570569" y="521385"/>
            <a:ext cx="89130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8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Сабактын темасы:</a:t>
            </a:r>
            <a:endParaRPr kumimoji="0" lang="ru-KG" sz="80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31504" y="1052736"/>
            <a:ext cx="9125507" cy="25599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SimHei" panose="02010609060101010101" pitchFamily="49" charset="-122"/>
                <a:cs typeface="Times New Roman" pitchFamily="18" charset="0"/>
              </a:rPr>
              <a:t> </a:t>
            </a:r>
            <a:r>
              <a:rPr kumimoji="0" lang="ru-RU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SimHei" panose="02010609060101010101" pitchFamily="49" charset="-122"/>
                <a:cs typeface="Times New Roman" pitchFamily="18" charset="0"/>
              </a:rPr>
              <a:t>Шардын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SimHei" panose="02010609060101010101" pitchFamily="49" charset="-122"/>
                <a:cs typeface="Times New Roman" pitchFamily="18" charset="0"/>
              </a:rPr>
              <a:t> </a:t>
            </a:r>
            <a:r>
              <a:rPr kumimoji="0" lang="ru-RU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SimHei" panose="02010609060101010101" pitchFamily="49" charset="-122"/>
                <a:cs typeface="Times New Roman" pitchFamily="18" charset="0"/>
              </a:rPr>
              <a:t>жана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SimHei" panose="02010609060101010101" pitchFamily="49" charset="-122"/>
                <a:cs typeface="Times New Roman" pitchFamily="18" charset="0"/>
              </a:rPr>
              <a:t> </a:t>
            </a:r>
            <a:r>
              <a:rPr kumimoji="0" lang="ru-RU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SimHei" panose="02010609060101010101" pitchFamily="49" charset="-122"/>
                <a:cs typeface="Times New Roman" pitchFamily="18" charset="0"/>
              </a:rPr>
              <a:t>анын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SimHei" panose="02010609060101010101" pitchFamily="49" charset="-122"/>
                <a:cs typeface="Times New Roman" pitchFamily="18" charset="0"/>
              </a:rPr>
              <a:t> </a:t>
            </a:r>
            <a:r>
              <a:rPr kumimoji="0" lang="kk-KZ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SimHei" panose="02010609060101010101" pitchFamily="49" charset="-122"/>
                <a:cs typeface="Times New Roman" pitchFamily="18" charset="0"/>
              </a:rPr>
              <a:t>бөлүктөрүнүн көлөмдөрү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SimHei" panose="02010609060101010101" pitchFamily="49" charset="-122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1510" y="3861048"/>
            <a:ext cx="2304256" cy="23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2754" y="4159274"/>
            <a:ext cx="1936498" cy="211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6240" y="4133211"/>
            <a:ext cx="2088232" cy="214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08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069" y="116632"/>
            <a:ext cx="10058400" cy="1450757"/>
          </a:xfrm>
        </p:spPr>
        <p:txBody>
          <a:bodyPr>
            <a:normAutofit/>
          </a:bodyPr>
          <a:lstStyle/>
          <a:p>
            <a:r>
              <a:rPr lang="ky-KG" sz="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Сабактын максаты:</a:t>
            </a:r>
            <a:endParaRPr lang="ru-RU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ky-KG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Шардын жана анын бөлүктөрүнүн көлөмдөрүн табууну </a:t>
            </a:r>
            <a:r>
              <a:rPr lang="ky-KG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үйрөнүшөт, </a:t>
            </a:r>
            <a:r>
              <a:rPr lang="ky-KG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формулаларды пайдаланып, көнүгүүлөрдү </a:t>
            </a:r>
            <a:r>
              <a:rPr lang="ky-KG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иштешет.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53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3"/>
              <p:cNvSpPr txBox="1">
                <a:spLocks noChangeArrowheads="1"/>
              </p:cNvSpPr>
              <p:nvPr/>
            </p:nvSpPr>
            <p:spPr bwMode="auto">
              <a:xfrm>
                <a:off x="6816080" y="2852936"/>
                <a:ext cx="2448272" cy="802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V</a:t>
                </a:r>
                <a:r>
                  <a:rPr lang="ru-RU" sz="3200" b="1" baseline="-25000" dirty="0">
                    <a:solidFill>
                      <a:srgbClr val="FF0000"/>
                    </a:solidFill>
                    <a:latin typeface="Times New Roman" pitchFamily="18" charset="0"/>
                  </a:rPr>
                  <a:t>шар</a:t>
                </a:r>
                <a:r>
                  <a:rPr lang="ru-RU" sz="3200" b="1" dirty="0">
                    <a:solidFill>
                      <a:srgbClr val="FF0000"/>
                    </a:solidFill>
                    <a:latin typeface="Times New Roman" pitchFamily="18" charset="0"/>
                  </a:rPr>
                  <a:t>=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32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num>
                      <m:den>
                        <m:r>
                          <a:rPr lang="ru-RU" sz="32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  <m:r>
                      <a:rPr lang="ru-RU" sz="32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𝝅</m:t>
                    </m:r>
                    <m:sSup>
                      <m:sSupPr>
                        <m:ctrlPr>
                          <a:rPr lang="ru-RU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ru-RU" sz="3200" b="1" baseline="300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6080" y="2852936"/>
                <a:ext cx="2448272" cy="802399"/>
              </a:xfrm>
              <a:prstGeom prst="rect">
                <a:avLst/>
              </a:prstGeom>
              <a:blipFill>
                <a:blip r:embed="rId2"/>
                <a:stretch>
                  <a:fillRect l="-6219"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2195513" y="1520825"/>
            <a:ext cx="3960812" cy="3960813"/>
            <a:chOff x="1383" y="958"/>
            <a:chExt cx="2495" cy="2495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383" y="958"/>
              <a:ext cx="2495" cy="2495"/>
              <a:chOff x="1474" y="1480"/>
              <a:chExt cx="2495" cy="2495"/>
            </a:xfrm>
            <a:grpFill/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1474" y="1480"/>
                <a:ext cx="2495" cy="2495"/>
                <a:chOff x="1474" y="1480"/>
                <a:chExt cx="2495" cy="2495"/>
              </a:xfrm>
              <a:grpFill/>
            </p:grpSpPr>
            <p:sp>
              <p:nvSpPr>
                <p:cNvPr id="11" name="Oval 8"/>
                <p:cNvSpPr>
                  <a:spLocks noChangeArrowheads="1"/>
                </p:cNvSpPr>
                <p:nvPr/>
              </p:nvSpPr>
              <p:spPr bwMode="auto">
                <a:xfrm>
                  <a:off x="1474" y="1480"/>
                  <a:ext cx="2495" cy="2495"/>
                </a:xfrm>
                <a:prstGeom prst="ellips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Arc 9"/>
                <p:cNvSpPr>
                  <a:spLocks/>
                </p:cNvSpPr>
                <p:nvPr/>
              </p:nvSpPr>
              <p:spPr bwMode="auto">
                <a:xfrm>
                  <a:off x="2653" y="2342"/>
                  <a:ext cx="1316" cy="415"/>
                </a:xfrm>
                <a:custGeom>
                  <a:avLst/>
                  <a:gdLst>
                    <a:gd name="T0" fmla="*/ 0 w 21600"/>
                    <a:gd name="T1" fmla="*/ 0 h 21984"/>
                    <a:gd name="T2" fmla="*/ 5 w 21600"/>
                    <a:gd name="T3" fmla="*/ 0 h 21984"/>
                    <a:gd name="T4" fmla="*/ 0 w 21600"/>
                    <a:gd name="T5" fmla="*/ 0 h 2198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98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728"/>
                        <a:pt x="21598" y="21856"/>
                        <a:pt x="21596" y="21983"/>
                      </a:cubicBezTo>
                    </a:path>
                    <a:path w="21600" h="2198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728"/>
                        <a:pt x="21598" y="21856"/>
                        <a:pt x="21596" y="21983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" name="Arc 10"/>
                <p:cNvSpPr>
                  <a:spLocks/>
                </p:cNvSpPr>
                <p:nvPr/>
              </p:nvSpPr>
              <p:spPr bwMode="auto">
                <a:xfrm flipH="1">
                  <a:off x="1474" y="2341"/>
                  <a:ext cx="1225" cy="408"/>
                </a:xfrm>
                <a:custGeom>
                  <a:avLst/>
                  <a:gdLst>
                    <a:gd name="T0" fmla="*/ 0 w 21600"/>
                    <a:gd name="T1" fmla="*/ 0 h 21600"/>
                    <a:gd name="T2" fmla="*/ 4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" name="Arc 11"/>
                <p:cNvSpPr>
                  <a:spLocks/>
                </p:cNvSpPr>
                <p:nvPr/>
              </p:nvSpPr>
              <p:spPr bwMode="auto">
                <a:xfrm flipV="1">
                  <a:off x="2699" y="2743"/>
                  <a:ext cx="1270" cy="415"/>
                </a:xfrm>
                <a:custGeom>
                  <a:avLst/>
                  <a:gdLst>
                    <a:gd name="T0" fmla="*/ 0 w 21600"/>
                    <a:gd name="T1" fmla="*/ 0 h 21984"/>
                    <a:gd name="T2" fmla="*/ 4 w 21600"/>
                    <a:gd name="T3" fmla="*/ 0 h 21984"/>
                    <a:gd name="T4" fmla="*/ 0 w 21600"/>
                    <a:gd name="T5" fmla="*/ 0 h 2198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98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728"/>
                        <a:pt x="21598" y="21856"/>
                        <a:pt x="21596" y="21983"/>
                      </a:cubicBezTo>
                    </a:path>
                    <a:path w="21600" h="2198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728"/>
                        <a:pt x="21598" y="21856"/>
                        <a:pt x="21596" y="21983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" name="Arc 12"/>
                <p:cNvSpPr>
                  <a:spLocks/>
                </p:cNvSpPr>
                <p:nvPr/>
              </p:nvSpPr>
              <p:spPr bwMode="auto">
                <a:xfrm flipH="1" flipV="1">
                  <a:off x="1474" y="2750"/>
                  <a:ext cx="1225" cy="408"/>
                </a:xfrm>
                <a:custGeom>
                  <a:avLst/>
                  <a:gdLst>
                    <a:gd name="T0" fmla="*/ 0 w 21600"/>
                    <a:gd name="T1" fmla="*/ 0 h 21600"/>
                    <a:gd name="T2" fmla="*/ 4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" name="Arc 13"/>
                <p:cNvSpPr>
                  <a:spLocks/>
                </p:cNvSpPr>
                <p:nvPr/>
              </p:nvSpPr>
              <p:spPr bwMode="auto">
                <a:xfrm flipH="1">
                  <a:off x="2109" y="1480"/>
                  <a:ext cx="635" cy="2494"/>
                </a:xfrm>
                <a:custGeom>
                  <a:avLst/>
                  <a:gdLst>
                    <a:gd name="T0" fmla="*/ 0 w 21600"/>
                    <a:gd name="T1" fmla="*/ 0 h 43198"/>
                    <a:gd name="T2" fmla="*/ 0 w 21600"/>
                    <a:gd name="T3" fmla="*/ 8 h 43198"/>
                    <a:gd name="T4" fmla="*/ 0 w 21600"/>
                    <a:gd name="T5" fmla="*/ 4 h 43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8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06"/>
                        <a:pt x="12120" y="43025"/>
                        <a:pt x="314" y="43197"/>
                      </a:cubicBezTo>
                    </a:path>
                    <a:path w="21600" h="43198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06"/>
                        <a:pt x="12120" y="43025"/>
                        <a:pt x="314" y="43197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0" name="Arc 14"/>
              <p:cNvSpPr>
                <a:spLocks/>
              </p:cNvSpPr>
              <p:nvPr/>
            </p:nvSpPr>
            <p:spPr bwMode="auto">
              <a:xfrm>
                <a:off x="2744" y="1480"/>
                <a:ext cx="635" cy="2494"/>
              </a:xfrm>
              <a:custGeom>
                <a:avLst/>
                <a:gdLst>
                  <a:gd name="T0" fmla="*/ 0 w 21600"/>
                  <a:gd name="T1" fmla="*/ 0 h 43198"/>
                  <a:gd name="T2" fmla="*/ 0 w 21600"/>
                  <a:gd name="T3" fmla="*/ 8 h 43198"/>
                  <a:gd name="T4" fmla="*/ 0 w 21600"/>
                  <a:gd name="T5" fmla="*/ 4 h 4319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198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06"/>
                      <a:pt x="12120" y="43025"/>
                      <a:pt x="314" y="43197"/>
                    </a:cubicBezTo>
                  </a:path>
                  <a:path w="21600" h="43198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06"/>
                      <a:pt x="12120" y="43025"/>
                      <a:pt x="314" y="43197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" name="Oval 35"/>
            <p:cNvSpPr>
              <a:spLocks noChangeArrowheads="1"/>
            </p:cNvSpPr>
            <p:nvPr/>
          </p:nvSpPr>
          <p:spPr bwMode="auto">
            <a:xfrm>
              <a:off x="2585" y="2160"/>
              <a:ext cx="46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" name="Group 38"/>
          <p:cNvGrpSpPr>
            <a:grpSpLocks/>
          </p:cNvGrpSpPr>
          <p:nvPr/>
        </p:nvGrpSpPr>
        <p:grpSpPr bwMode="auto">
          <a:xfrm>
            <a:off x="4140200" y="2097088"/>
            <a:ext cx="1439863" cy="1368425"/>
            <a:chOff x="2608" y="1298"/>
            <a:chExt cx="930" cy="885"/>
          </a:xfrm>
        </p:grpSpPr>
        <p:sp>
          <p:nvSpPr>
            <p:cNvPr id="18" name="Line 36"/>
            <p:cNvSpPr>
              <a:spLocks noChangeShapeType="1"/>
            </p:cNvSpPr>
            <p:nvPr/>
          </p:nvSpPr>
          <p:spPr bwMode="auto">
            <a:xfrm flipV="1">
              <a:off x="2608" y="1298"/>
              <a:ext cx="930" cy="88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Text Box 37"/>
            <p:cNvSpPr txBox="1">
              <a:spLocks noChangeArrowheads="1"/>
            </p:cNvSpPr>
            <p:nvPr/>
          </p:nvSpPr>
          <p:spPr bwMode="auto">
            <a:xfrm>
              <a:off x="2904" y="1475"/>
              <a:ext cx="291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</a:t>
              </a:r>
              <a:endParaRPr lang="ru-RU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350963" y="89694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SimHei" panose="02010609060101010101" pitchFamily="49" charset="-122"/>
                <a:cs typeface="Times New Roman" pitchFamily="18" charset="0"/>
              </a:rPr>
              <a:t> </a:t>
            </a:r>
            <a:r>
              <a:rPr kumimoji="0" lang="ru-RU" sz="5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SimHei" panose="02010609060101010101" pitchFamily="49" charset="-122"/>
                <a:cs typeface="Times New Roman" pitchFamily="18" charset="0"/>
              </a:rPr>
              <a:t>Шардын</a:t>
            </a:r>
            <a:r>
              <a:rPr kumimoji="0" lang="ru-RU" sz="5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SimHei" panose="02010609060101010101" pitchFamily="49" charset="-122"/>
                <a:cs typeface="Times New Roman" pitchFamily="18" charset="0"/>
              </a:rPr>
              <a:t> </a:t>
            </a:r>
            <a:r>
              <a:rPr kumimoji="0" lang="kk-KZ" sz="5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SimHei" panose="02010609060101010101" pitchFamily="49" charset="-122"/>
                <a:cs typeface="Times New Roman" pitchFamily="18" charset="0"/>
              </a:rPr>
              <a:t>көлөмү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SimHei" panose="02010609060101010101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1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80" name="Group 116"/>
          <p:cNvGrpSpPr>
            <a:grpSpLocks/>
          </p:cNvGrpSpPr>
          <p:nvPr/>
        </p:nvGrpSpPr>
        <p:grpSpPr bwMode="auto">
          <a:xfrm>
            <a:off x="2674939" y="2959101"/>
            <a:ext cx="3133725" cy="3133725"/>
            <a:chOff x="725" y="1865"/>
            <a:chExt cx="1974" cy="1974"/>
          </a:xfrm>
          <a:solidFill>
            <a:schemeClr val="accent4">
              <a:lumMod val="40000"/>
              <a:lumOff val="60000"/>
            </a:schemeClr>
          </a:solidFill>
        </p:grpSpPr>
        <p:grpSp>
          <p:nvGrpSpPr>
            <p:cNvPr id="60501" name="Group 117"/>
            <p:cNvGrpSpPr>
              <a:grpSpLocks/>
            </p:cNvGrpSpPr>
            <p:nvPr/>
          </p:nvGrpSpPr>
          <p:grpSpPr bwMode="auto">
            <a:xfrm>
              <a:off x="725" y="1865"/>
              <a:ext cx="1974" cy="1974"/>
              <a:chOff x="1791" y="1207"/>
              <a:chExt cx="2495" cy="2495"/>
            </a:xfrm>
            <a:grpFill/>
          </p:grpSpPr>
          <p:sp>
            <p:nvSpPr>
              <p:cNvPr id="60503" name="Oval 118"/>
              <p:cNvSpPr>
                <a:spLocks noChangeArrowheads="1"/>
              </p:cNvSpPr>
              <p:nvPr/>
            </p:nvSpPr>
            <p:spPr bwMode="auto">
              <a:xfrm>
                <a:off x="1791" y="1207"/>
                <a:ext cx="2495" cy="2495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60504" name="Arc 119"/>
              <p:cNvSpPr>
                <a:spLocks/>
              </p:cNvSpPr>
              <p:nvPr/>
            </p:nvSpPr>
            <p:spPr bwMode="auto">
              <a:xfrm>
                <a:off x="2970" y="2069"/>
                <a:ext cx="1316" cy="415"/>
              </a:xfrm>
              <a:custGeom>
                <a:avLst/>
                <a:gdLst>
                  <a:gd name="T0" fmla="*/ 0 w 21600"/>
                  <a:gd name="T1" fmla="*/ 0 h 21984"/>
                  <a:gd name="T2" fmla="*/ 5 w 21600"/>
                  <a:gd name="T3" fmla="*/ 0 h 21984"/>
                  <a:gd name="T4" fmla="*/ 0 w 21600"/>
                  <a:gd name="T5" fmla="*/ 0 h 219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84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28"/>
                      <a:pt x="21598" y="21856"/>
                      <a:pt x="21596" y="21983"/>
                    </a:cubicBezTo>
                  </a:path>
                  <a:path w="21600" h="21984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28"/>
                      <a:pt x="21598" y="21856"/>
                      <a:pt x="21596" y="21983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60505" name="Arc 120"/>
              <p:cNvSpPr>
                <a:spLocks/>
              </p:cNvSpPr>
              <p:nvPr/>
            </p:nvSpPr>
            <p:spPr bwMode="auto">
              <a:xfrm flipH="1">
                <a:off x="1791" y="2068"/>
                <a:ext cx="1225" cy="408"/>
              </a:xfrm>
              <a:custGeom>
                <a:avLst/>
                <a:gdLst>
                  <a:gd name="T0" fmla="*/ 0 w 21600"/>
                  <a:gd name="T1" fmla="*/ 0 h 21600"/>
                  <a:gd name="T2" fmla="*/ 4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  <p:sp>
            <p:nvSpPr>
              <p:cNvPr id="60506" name="Arc 121"/>
              <p:cNvSpPr>
                <a:spLocks/>
              </p:cNvSpPr>
              <p:nvPr/>
            </p:nvSpPr>
            <p:spPr bwMode="auto">
              <a:xfrm flipH="1" flipV="1">
                <a:off x="1791" y="2477"/>
                <a:ext cx="1225" cy="408"/>
              </a:xfrm>
              <a:custGeom>
                <a:avLst/>
                <a:gdLst>
                  <a:gd name="T0" fmla="*/ 0 w 21600"/>
                  <a:gd name="T1" fmla="*/ 0 h 21600"/>
                  <a:gd name="T2" fmla="*/ 4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</p:grpSp>
        <p:sp>
          <p:nvSpPr>
            <p:cNvPr id="60502" name="Arc 122"/>
            <p:cNvSpPr>
              <a:spLocks/>
            </p:cNvSpPr>
            <p:nvPr/>
          </p:nvSpPr>
          <p:spPr bwMode="auto">
            <a:xfrm flipV="1">
              <a:off x="1694" y="2864"/>
              <a:ext cx="1005" cy="329"/>
            </a:xfrm>
            <a:custGeom>
              <a:avLst/>
              <a:gdLst>
                <a:gd name="T0" fmla="*/ 0 w 21600"/>
                <a:gd name="T1" fmla="*/ 0 h 21984"/>
                <a:gd name="T2" fmla="*/ 2 w 21600"/>
                <a:gd name="T3" fmla="*/ 0 h 21984"/>
                <a:gd name="T4" fmla="*/ 0 w 21600"/>
                <a:gd name="T5" fmla="*/ 0 h 219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84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28"/>
                    <a:pt x="21598" y="21856"/>
                    <a:pt x="21596" y="21983"/>
                  </a:cubicBezTo>
                </a:path>
                <a:path w="21600" h="21984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28"/>
                    <a:pt x="21598" y="21856"/>
                    <a:pt x="21596" y="21983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</a:endParaRPr>
            </a:p>
          </p:txBody>
        </p:sp>
      </p:grpSp>
      <p:grpSp>
        <p:nvGrpSpPr>
          <p:cNvPr id="11387" name="Group 123"/>
          <p:cNvGrpSpPr>
            <a:grpSpLocks/>
          </p:cNvGrpSpPr>
          <p:nvPr/>
        </p:nvGrpSpPr>
        <p:grpSpPr bwMode="auto">
          <a:xfrm>
            <a:off x="2674939" y="2960689"/>
            <a:ext cx="3133725" cy="3133725"/>
            <a:chOff x="725" y="1865"/>
            <a:chExt cx="1974" cy="1974"/>
          </a:xfrm>
        </p:grpSpPr>
        <p:grpSp>
          <p:nvGrpSpPr>
            <p:cNvPr id="60493" name="Group 114"/>
            <p:cNvGrpSpPr>
              <a:grpSpLocks/>
            </p:cNvGrpSpPr>
            <p:nvPr/>
          </p:nvGrpSpPr>
          <p:grpSpPr bwMode="auto">
            <a:xfrm>
              <a:off x="725" y="1865"/>
              <a:ext cx="1974" cy="1974"/>
              <a:chOff x="725" y="1865"/>
              <a:chExt cx="1974" cy="1974"/>
            </a:xfrm>
          </p:grpSpPr>
          <p:grpSp>
            <p:nvGrpSpPr>
              <p:cNvPr id="60495" name="Group 37"/>
              <p:cNvGrpSpPr>
                <a:grpSpLocks/>
              </p:cNvGrpSpPr>
              <p:nvPr/>
            </p:nvGrpSpPr>
            <p:grpSpPr bwMode="auto">
              <a:xfrm>
                <a:off x="725" y="1865"/>
                <a:ext cx="1974" cy="1974"/>
                <a:chOff x="1791" y="1207"/>
                <a:chExt cx="2495" cy="2495"/>
              </a:xfrm>
            </p:grpSpPr>
            <p:sp>
              <p:nvSpPr>
                <p:cNvPr id="60497" name="Oval 5"/>
                <p:cNvSpPr>
                  <a:spLocks noChangeArrowheads="1"/>
                </p:cNvSpPr>
                <p:nvPr/>
              </p:nvSpPr>
              <p:spPr bwMode="auto">
                <a:xfrm>
                  <a:off x="1791" y="1207"/>
                  <a:ext cx="2495" cy="249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663300"/>
                    </a:solidFill>
                  </a:endParaRPr>
                </a:p>
              </p:txBody>
            </p:sp>
            <p:sp>
              <p:nvSpPr>
                <p:cNvPr id="60498" name="Arc 6"/>
                <p:cNvSpPr>
                  <a:spLocks/>
                </p:cNvSpPr>
                <p:nvPr/>
              </p:nvSpPr>
              <p:spPr bwMode="auto">
                <a:xfrm>
                  <a:off x="2970" y="2069"/>
                  <a:ext cx="1316" cy="415"/>
                </a:xfrm>
                <a:custGeom>
                  <a:avLst/>
                  <a:gdLst>
                    <a:gd name="T0" fmla="*/ 0 w 21600"/>
                    <a:gd name="T1" fmla="*/ 0 h 21984"/>
                    <a:gd name="T2" fmla="*/ 5 w 21600"/>
                    <a:gd name="T3" fmla="*/ 0 h 21984"/>
                    <a:gd name="T4" fmla="*/ 0 w 21600"/>
                    <a:gd name="T5" fmla="*/ 0 h 2198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98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728"/>
                        <a:pt x="21598" y="21856"/>
                        <a:pt x="21596" y="21983"/>
                      </a:cubicBezTo>
                    </a:path>
                    <a:path w="21600" h="2198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728"/>
                        <a:pt x="21598" y="21856"/>
                        <a:pt x="21596" y="21983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663300"/>
                    </a:solidFill>
                  </a:endParaRPr>
                </a:p>
              </p:txBody>
            </p:sp>
            <p:sp>
              <p:nvSpPr>
                <p:cNvPr id="60499" name="Arc 7"/>
                <p:cNvSpPr>
                  <a:spLocks/>
                </p:cNvSpPr>
                <p:nvPr/>
              </p:nvSpPr>
              <p:spPr bwMode="auto">
                <a:xfrm flipH="1">
                  <a:off x="1791" y="2068"/>
                  <a:ext cx="1225" cy="408"/>
                </a:xfrm>
                <a:custGeom>
                  <a:avLst/>
                  <a:gdLst>
                    <a:gd name="T0" fmla="*/ 0 w 21600"/>
                    <a:gd name="T1" fmla="*/ 0 h 21600"/>
                    <a:gd name="T2" fmla="*/ 4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663300"/>
                    </a:solidFill>
                  </a:endParaRPr>
                </a:p>
              </p:txBody>
            </p:sp>
            <p:sp>
              <p:nvSpPr>
                <p:cNvPr id="60500" name="Arc 9"/>
                <p:cNvSpPr>
                  <a:spLocks/>
                </p:cNvSpPr>
                <p:nvPr/>
              </p:nvSpPr>
              <p:spPr bwMode="auto">
                <a:xfrm flipH="1" flipV="1">
                  <a:off x="1791" y="2477"/>
                  <a:ext cx="1225" cy="408"/>
                </a:xfrm>
                <a:custGeom>
                  <a:avLst/>
                  <a:gdLst>
                    <a:gd name="T0" fmla="*/ 0 w 21600"/>
                    <a:gd name="T1" fmla="*/ 0 h 21600"/>
                    <a:gd name="T2" fmla="*/ 4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663300"/>
                    </a:solidFill>
                  </a:endParaRPr>
                </a:p>
              </p:txBody>
            </p:sp>
          </p:grpSp>
          <p:sp>
            <p:nvSpPr>
              <p:cNvPr id="60496" name="Arc 8"/>
              <p:cNvSpPr>
                <a:spLocks/>
              </p:cNvSpPr>
              <p:nvPr/>
            </p:nvSpPr>
            <p:spPr bwMode="auto">
              <a:xfrm flipV="1">
                <a:off x="1694" y="2864"/>
                <a:ext cx="1005" cy="329"/>
              </a:xfrm>
              <a:custGeom>
                <a:avLst/>
                <a:gdLst>
                  <a:gd name="T0" fmla="*/ 0 w 21600"/>
                  <a:gd name="T1" fmla="*/ 0 h 21984"/>
                  <a:gd name="T2" fmla="*/ 2 w 21600"/>
                  <a:gd name="T3" fmla="*/ 0 h 21984"/>
                  <a:gd name="T4" fmla="*/ 0 w 21600"/>
                  <a:gd name="T5" fmla="*/ 0 h 219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84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28"/>
                      <a:pt x="21598" y="21856"/>
                      <a:pt x="21596" y="21983"/>
                    </a:cubicBezTo>
                  </a:path>
                  <a:path w="21600" h="21984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28"/>
                      <a:pt x="21598" y="21856"/>
                      <a:pt x="21596" y="21983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663300"/>
                  </a:solidFill>
                </a:endParaRPr>
              </a:p>
            </p:txBody>
          </p:sp>
        </p:grpSp>
        <p:sp>
          <p:nvSpPr>
            <p:cNvPr id="60494" name="Oval 26"/>
            <p:cNvSpPr>
              <a:spLocks noChangeArrowheads="1"/>
            </p:cNvSpPr>
            <p:nvPr/>
          </p:nvSpPr>
          <p:spPr bwMode="auto">
            <a:xfrm>
              <a:off x="1701" y="2850"/>
              <a:ext cx="45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</a:endParaRPr>
            </a:p>
          </p:txBody>
        </p:sp>
      </p:grp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7845" y="351780"/>
            <a:ext cx="7921625" cy="7191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err="1" smtClean="0">
                <a:solidFill>
                  <a:srgbClr val="7030A0"/>
                </a:solidFill>
                <a:latin typeface="+mn-lt"/>
              </a:rPr>
              <a:t>Шардык</a:t>
            </a:r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  </a:t>
            </a:r>
            <a:r>
              <a:rPr lang="ru-RU" sz="2800" b="1" dirty="0" err="1">
                <a:solidFill>
                  <a:srgbClr val="7030A0"/>
                </a:solidFill>
                <a:latin typeface="+mn-lt"/>
              </a:rPr>
              <a:t>сегменттин</a:t>
            </a:r>
            <a:r>
              <a:rPr lang="ru-RU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+mn-lt"/>
              </a:rPr>
              <a:t>көлөмү</a:t>
            </a:r>
            <a:endParaRPr lang="ru-RU" sz="2800" baseline="30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880061" y="1306741"/>
            <a:ext cx="120892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ru-RU" sz="2800" dirty="0" err="1">
                <a:solidFill>
                  <a:srgbClr val="006600"/>
                </a:solidFill>
              </a:rPr>
              <a:t>Тегиздик</a:t>
            </a:r>
            <a:r>
              <a:rPr kumimoji="1" lang="ru-RU" sz="2800" dirty="0">
                <a:solidFill>
                  <a:srgbClr val="006600"/>
                </a:solidFill>
              </a:rPr>
              <a:t> </a:t>
            </a:r>
            <a:r>
              <a:rPr kumimoji="1" lang="ru-RU" sz="2800" dirty="0" err="1">
                <a:solidFill>
                  <a:srgbClr val="006600"/>
                </a:solidFill>
              </a:rPr>
              <a:t>аркылуу</a:t>
            </a:r>
            <a:r>
              <a:rPr kumimoji="1" lang="ru-RU" sz="2800" dirty="0">
                <a:solidFill>
                  <a:srgbClr val="006600"/>
                </a:solidFill>
              </a:rPr>
              <a:t> б</a:t>
            </a:r>
            <a:r>
              <a:rPr kumimoji="1" lang="kk-KZ" sz="2800" dirty="0">
                <a:solidFill>
                  <a:srgbClr val="006600"/>
                </a:solidFill>
              </a:rPr>
              <a:t>өлүнүп алынган шардын бөлүгү</a:t>
            </a:r>
            <a:r>
              <a:rPr kumimoji="1" lang="ru-RU" sz="2800" b="1" dirty="0">
                <a:solidFill>
                  <a:srgbClr val="FF0000"/>
                </a:solidFill>
              </a:rPr>
              <a:t>–</a:t>
            </a:r>
            <a:r>
              <a:rPr kumimoji="1" lang="ru-RU" sz="2800" b="1" u="sng" dirty="0" err="1">
                <a:solidFill>
                  <a:srgbClr val="FF0000"/>
                </a:solidFill>
              </a:rPr>
              <a:t>шардык</a:t>
            </a:r>
            <a:r>
              <a:rPr kumimoji="1" lang="ru-RU" sz="2800" b="1" u="sng" dirty="0">
                <a:solidFill>
                  <a:srgbClr val="FF0000"/>
                </a:solidFill>
              </a:rPr>
              <a:t> сегмент</a:t>
            </a:r>
            <a:r>
              <a:rPr kumimoji="1" lang="ru-RU" sz="2800" b="1" dirty="0">
                <a:solidFill>
                  <a:srgbClr val="FF0000"/>
                </a:solidFill>
              </a:rPr>
              <a:t> </a:t>
            </a:r>
            <a:endParaRPr kumimoji="1" lang="ru-RU" sz="2800" baseline="30000" dirty="0">
              <a:solidFill>
                <a:srgbClr val="006600"/>
              </a:solidFill>
            </a:endParaRPr>
          </a:p>
        </p:txBody>
      </p:sp>
      <p:grpSp>
        <p:nvGrpSpPr>
          <p:cNvPr id="11313" name="Group 49"/>
          <p:cNvGrpSpPr>
            <a:grpSpLocks/>
          </p:cNvGrpSpPr>
          <p:nvPr/>
        </p:nvGrpSpPr>
        <p:grpSpPr bwMode="auto">
          <a:xfrm>
            <a:off x="2351088" y="3573464"/>
            <a:ext cx="4032250" cy="611187"/>
            <a:chOff x="521" y="2251"/>
            <a:chExt cx="2540" cy="385"/>
          </a:xfrm>
        </p:grpSpPr>
        <p:sp>
          <p:nvSpPr>
            <p:cNvPr id="60478" name="Line 43"/>
            <p:cNvSpPr>
              <a:spLocks noChangeShapeType="1"/>
            </p:cNvSpPr>
            <p:nvPr/>
          </p:nvSpPr>
          <p:spPr bwMode="auto">
            <a:xfrm>
              <a:off x="521" y="2636"/>
              <a:ext cx="2246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60479" name="Line 44"/>
            <p:cNvSpPr>
              <a:spLocks noChangeShapeType="1"/>
            </p:cNvSpPr>
            <p:nvPr/>
          </p:nvSpPr>
          <p:spPr bwMode="auto">
            <a:xfrm flipV="1">
              <a:off x="2767" y="2251"/>
              <a:ext cx="294" cy="38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60480" name="Line 45"/>
            <p:cNvSpPr>
              <a:spLocks noChangeShapeType="1"/>
            </p:cNvSpPr>
            <p:nvPr/>
          </p:nvSpPr>
          <p:spPr bwMode="auto">
            <a:xfrm flipV="1">
              <a:off x="521" y="2251"/>
              <a:ext cx="294" cy="38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60481" name="Line 46"/>
            <p:cNvSpPr>
              <a:spLocks noChangeShapeType="1"/>
            </p:cNvSpPr>
            <p:nvPr/>
          </p:nvSpPr>
          <p:spPr bwMode="auto">
            <a:xfrm flipH="1">
              <a:off x="2540" y="2251"/>
              <a:ext cx="52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60482" name="Line 47"/>
            <p:cNvSpPr>
              <a:spLocks noChangeShapeType="1"/>
            </p:cNvSpPr>
            <p:nvPr/>
          </p:nvSpPr>
          <p:spPr bwMode="auto">
            <a:xfrm>
              <a:off x="952" y="2251"/>
              <a:ext cx="154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60483" name="Line 48"/>
            <p:cNvSpPr>
              <a:spLocks noChangeShapeType="1"/>
            </p:cNvSpPr>
            <p:nvPr/>
          </p:nvSpPr>
          <p:spPr bwMode="auto">
            <a:xfrm>
              <a:off x="816" y="2251"/>
              <a:ext cx="9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56" name="Text Box 92"/>
              <p:cNvSpPr txBox="1">
                <a:spLocks noChangeArrowheads="1"/>
              </p:cNvSpPr>
              <p:nvPr/>
            </p:nvSpPr>
            <p:spPr bwMode="auto">
              <a:xfrm>
                <a:off x="6851238" y="4158275"/>
                <a:ext cx="4176464" cy="786177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ru-RU" sz="24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ш</m:t>
                      </m:r>
                      <m:r>
                        <a:rPr lang="kk-KZ" sz="24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sz="24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сегмент</m:t>
                      </m:r>
                      <m:r>
                        <a:rPr lang="ru-RU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𝝅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4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356" name="Text 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1238" y="4158275"/>
                <a:ext cx="4176464" cy="7861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89" name="Group 125"/>
          <p:cNvGrpSpPr>
            <a:grpSpLocks/>
          </p:cNvGrpSpPr>
          <p:nvPr/>
        </p:nvGrpSpPr>
        <p:grpSpPr bwMode="auto">
          <a:xfrm>
            <a:off x="2711450" y="2894013"/>
            <a:ext cx="3060700" cy="1579562"/>
            <a:chOff x="748" y="1823"/>
            <a:chExt cx="1928" cy="995"/>
          </a:xfrm>
        </p:grpSpPr>
        <p:grpSp>
          <p:nvGrpSpPr>
            <p:cNvPr id="60458" name="Group 124"/>
            <p:cNvGrpSpPr>
              <a:grpSpLocks/>
            </p:cNvGrpSpPr>
            <p:nvPr/>
          </p:nvGrpSpPr>
          <p:grpSpPr bwMode="auto">
            <a:xfrm>
              <a:off x="748" y="1823"/>
              <a:ext cx="1928" cy="995"/>
              <a:chOff x="748" y="1823"/>
              <a:chExt cx="1928" cy="995"/>
            </a:xfrm>
          </p:grpSpPr>
          <p:grpSp>
            <p:nvGrpSpPr>
              <p:cNvPr id="60461" name="Group 56"/>
              <p:cNvGrpSpPr>
                <a:grpSpLocks/>
              </p:cNvGrpSpPr>
              <p:nvPr/>
            </p:nvGrpSpPr>
            <p:grpSpPr bwMode="auto">
              <a:xfrm>
                <a:off x="816" y="2296"/>
                <a:ext cx="1792" cy="295"/>
                <a:chOff x="816" y="2296"/>
                <a:chExt cx="1792" cy="295"/>
              </a:xfrm>
            </p:grpSpPr>
            <p:grpSp>
              <p:nvGrpSpPr>
                <p:cNvPr id="60466" name="Group 52"/>
                <p:cNvGrpSpPr>
                  <a:grpSpLocks/>
                </p:cNvGrpSpPr>
                <p:nvPr/>
              </p:nvGrpSpPr>
              <p:grpSpPr bwMode="auto">
                <a:xfrm>
                  <a:off x="816" y="2432"/>
                  <a:ext cx="1792" cy="159"/>
                  <a:chOff x="862" y="2364"/>
                  <a:chExt cx="1700" cy="159"/>
                </a:xfrm>
              </p:grpSpPr>
              <p:sp>
                <p:nvSpPr>
                  <p:cNvPr id="60470" name="Arc 50"/>
                  <p:cNvSpPr>
                    <a:spLocks/>
                  </p:cNvSpPr>
                  <p:nvPr/>
                </p:nvSpPr>
                <p:spPr bwMode="auto">
                  <a:xfrm flipV="1">
                    <a:off x="1701" y="2364"/>
                    <a:ext cx="861" cy="15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663300"/>
                      </a:solidFill>
                    </a:endParaRPr>
                  </a:p>
                </p:txBody>
              </p:sp>
              <p:sp>
                <p:nvSpPr>
                  <p:cNvPr id="60471" name="Arc 51"/>
                  <p:cNvSpPr>
                    <a:spLocks/>
                  </p:cNvSpPr>
                  <p:nvPr/>
                </p:nvSpPr>
                <p:spPr bwMode="auto">
                  <a:xfrm flipH="1" flipV="1">
                    <a:off x="862" y="2364"/>
                    <a:ext cx="839" cy="15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663300"/>
                      </a:solidFill>
                    </a:endParaRPr>
                  </a:p>
                </p:txBody>
              </p:sp>
            </p:grpSp>
            <p:grpSp>
              <p:nvGrpSpPr>
                <p:cNvPr id="60467" name="Group 53"/>
                <p:cNvGrpSpPr>
                  <a:grpSpLocks/>
                </p:cNvGrpSpPr>
                <p:nvPr/>
              </p:nvGrpSpPr>
              <p:grpSpPr bwMode="auto">
                <a:xfrm flipV="1">
                  <a:off x="816" y="2296"/>
                  <a:ext cx="1792" cy="159"/>
                  <a:chOff x="862" y="2364"/>
                  <a:chExt cx="1700" cy="159"/>
                </a:xfrm>
              </p:grpSpPr>
              <p:sp>
                <p:nvSpPr>
                  <p:cNvPr id="60468" name="Arc 54"/>
                  <p:cNvSpPr>
                    <a:spLocks/>
                  </p:cNvSpPr>
                  <p:nvPr/>
                </p:nvSpPr>
                <p:spPr bwMode="auto">
                  <a:xfrm flipV="1">
                    <a:off x="1701" y="2364"/>
                    <a:ext cx="861" cy="15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663300"/>
                      </a:solidFill>
                    </a:endParaRPr>
                  </a:p>
                </p:txBody>
              </p:sp>
              <p:sp>
                <p:nvSpPr>
                  <p:cNvPr id="60469" name="Arc 55"/>
                  <p:cNvSpPr>
                    <a:spLocks/>
                  </p:cNvSpPr>
                  <p:nvPr/>
                </p:nvSpPr>
                <p:spPr bwMode="auto">
                  <a:xfrm flipH="1" flipV="1">
                    <a:off x="862" y="2364"/>
                    <a:ext cx="839" cy="15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663300"/>
                      </a:solidFill>
                    </a:endParaRPr>
                  </a:p>
                </p:txBody>
              </p:sp>
            </p:grpSp>
          </p:grpSp>
          <p:grpSp>
            <p:nvGrpSpPr>
              <p:cNvPr id="60462" name="Group 63"/>
              <p:cNvGrpSpPr>
                <a:grpSpLocks/>
              </p:cNvGrpSpPr>
              <p:nvPr/>
            </p:nvGrpSpPr>
            <p:grpSpPr bwMode="auto">
              <a:xfrm>
                <a:off x="748" y="1823"/>
                <a:ext cx="1928" cy="995"/>
                <a:chOff x="748" y="1823"/>
                <a:chExt cx="1928" cy="995"/>
              </a:xfrm>
            </p:grpSpPr>
            <p:sp>
              <p:nvSpPr>
                <p:cNvPr id="60463" name="Arc 60"/>
                <p:cNvSpPr>
                  <a:spLocks/>
                </p:cNvSpPr>
                <p:nvPr/>
              </p:nvSpPr>
              <p:spPr bwMode="auto">
                <a:xfrm flipH="1">
                  <a:off x="816" y="1971"/>
                  <a:ext cx="1860" cy="837"/>
                </a:xfrm>
                <a:custGeom>
                  <a:avLst/>
                  <a:gdLst>
                    <a:gd name="T0" fmla="*/ 12 w 20458"/>
                    <a:gd name="T1" fmla="*/ 0 h 14807"/>
                    <a:gd name="T2" fmla="*/ 15 w 20458"/>
                    <a:gd name="T3" fmla="*/ 1 h 14807"/>
                    <a:gd name="T4" fmla="*/ 0 w 20458"/>
                    <a:gd name="T5" fmla="*/ 3 h 1480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458" h="14807" fill="none" extrusionOk="0">
                      <a:moveTo>
                        <a:pt x="15726" y="-1"/>
                      </a:moveTo>
                      <a:cubicBezTo>
                        <a:pt x="17850" y="2255"/>
                        <a:pt x="19464" y="4942"/>
                        <a:pt x="20458" y="7876"/>
                      </a:cubicBezTo>
                    </a:path>
                    <a:path w="20458" h="14807" stroke="0" extrusionOk="0">
                      <a:moveTo>
                        <a:pt x="15726" y="-1"/>
                      </a:moveTo>
                      <a:cubicBezTo>
                        <a:pt x="17850" y="2255"/>
                        <a:pt x="19464" y="4942"/>
                        <a:pt x="20458" y="7876"/>
                      </a:cubicBezTo>
                      <a:lnTo>
                        <a:pt x="0" y="14807"/>
                      </a:lnTo>
                      <a:lnTo>
                        <a:pt x="15726" y="-1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663300"/>
                    </a:solidFill>
                  </a:endParaRPr>
                </a:p>
              </p:txBody>
            </p:sp>
            <p:sp>
              <p:nvSpPr>
                <p:cNvPr id="60464" name="Arc 61"/>
                <p:cNvSpPr>
                  <a:spLocks/>
                </p:cNvSpPr>
                <p:nvPr/>
              </p:nvSpPr>
              <p:spPr bwMode="auto">
                <a:xfrm>
                  <a:off x="748" y="1981"/>
                  <a:ext cx="1860" cy="837"/>
                </a:xfrm>
                <a:custGeom>
                  <a:avLst/>
                  <a:gdLst>
                    <a:gd name="T0" fmla="*/ 12 w 20458"/>
                    <a:gd name="T1" fmla="*/ 0 h 14807"/>
                    <a:gd name="T2" fmla="*/ 15 w 20458"/>
                    <a:gd name="T3" fmla="*/ 1 h 14807"/>
                    <a:gd name="T4" fmla="*/ 0 w 20458"/>
                    <a:gd name="T5" fmla="*/ 3 h 1480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458" h="14807" fill="none" extrusionOk="0">
                      <a:moveTo>
                        <a:pt x="15726" y="-1"/>
                      </a:moveTo>
                      <a:cubicBezTo>
                        <a:pt x="17850" y="2255"/>
                        <a:pt x="19464" y="4942"/>
                        <a:pt x="20458" y="7876"/>
                      </a:cubicBezTo>
                    </a:path>
                    <a:path w="20458" h="14807" stroke="0" extrusionOk="0">
                      <a:moveTo>
                        <a:pt x="15726" y="-1"/>
                      </a:moveTo>
                      <a:cubicBezTo>
                        <a:pt x="17850" y="2255"/>
                        <a:pt x="19464" y="4942"/>
                        <a:pt x="20458" y="7876"/>
                      </a:cubicBezTo>
                      <a:lnTo>
                        <a:pt x="0" y="14807"/>
                      </a:lnTo>
                      <a:lnTo>
                        <a:pt x="15726" y="-1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663300"/>
                    </a:solidFill>
                  </a:endParaRPr>
                </a:p>
              </p:txBody>
            </p:sp>
            <p:sp>
              <p:nvSpPr>
                <p:cNvPr id="60465" name="Arc 62"/>
                <p:cNvSpPr>
                  <a:spLocks/>
                </p:cNvSpPr>
                <p:nvPr/>
              </p:nvSpPr>
              <p:spPr bwMode="auto">
                <a:xfrm rot="11864110" flipV="1">
                  <a:off x="1269" y="1823"/>
                  <a:ext cx="862" cy="431"/>
                </a:xfrm>
                <a:custGeom>
                  <a:avLst/>
                  <a:gdLst>
                    <a:gd name="T0" fmla="*/ 0 w 24082"/>
                    <a:gd name="T1" fmla="*/ 0 h 21600"/>
                    <a:gd name="T2" fmla="*/ 1 w 24082"/>
                    <a:gd name="T3" fmla="*/ 0 h 21600"/>
                    <a:gd name="T4" fmla="*/ 0 w 2408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082" h="21600" fill="none" extrusionOk="0">
                      <a:moveTo>
                        <a:pt x="-1" y="307"/>
                      </a:moveTo>
                      <a:cubicBezTo>
                        <a:pt x="1200" y="102"/>
                        <a:pt x="2415" y="0"/>
                        <a:pt x="3633" y="0"/>
                      </a:cubicBezTo>
                      <a:cubicBezTo>
                        <a:pt x="12881" y="0"/>
                        <a:pt x="21103" y="5888"/>
                        <a:pt x="24082" y="14643"/>
                      </a:cubicBezTo>
                    </a:path>
                    <a:path w="24082" h="21600" stroke="0" extrusionOk="0">
                      <a:moveTo>
                        <a:pt x="-1" y="307"/>
                      </a:moveTo>
                      <a:cubicBezTo>
                        <a:pt x="1200" y="102"/>
                        <a:pt x="2415" y="0"/>
                        <a:pt x="3633" y="0"/>
                      </a:cubicBezTo>
                      <a:cubicBezTo>
                        <a:pt x="12881" y="0"/>
                        <a:pt x="21103" y="5888"/>
                        <a:pt x="24082" y="14643"/>
                      </a:cubicBezTo>
                      <a:lnTo>
                        <a:pt x="3633" y="21600"/>
                      </a:lnTo>
                      <a:lnTo>
                        <a:pt x="-1" y="30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663300"/>
                    </a:solidFill>
                  </a:endParaRPr>
                </a:p>
              </p:txBody>
            </p:sp>
          </p:grpSp>
        </p:grpSp>
        <p:sp>
          <p:nvSpPr>
            <p:cNvPr id="60459" name="Oval 94"/>
            <p:cNvSpPr>
              <a:spLocks noChangeArrowheads="1"/>
            </p:cNvSpPr>
            <p:nvPr/>
          </p:nvSpPr>
          <p:spPr bwMode="auto">
            <a:xfrm>
              <a:off x="1701" y="240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60460" name="Line 95"/>
            <p:cNvSpPr>
              <a:spLocks noChangeShapeType="1"/>
            </p:cNvSpPr>
            <p:nvPr/>
          </p:nvSpPr>
          <p:spPr bwMode="auto">
            <a:xfrm flipV="1">
              <a:off x="1723" y="1865"/>
              <a:ext cx="0" cy="5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</a:endParaRPr>
            </a:p>
          </p:txBody>
        </p:sp>
      </p:grpSp>
      <p:sp>
        <p:nvSpPr>
          <p:cNvPr id="11360" name="Text Box 96"/>
          <p:cNvSpPr txBox="1">
            <a:spLocks noChangeArrowheads="1"/>
          </p:cNvSpPr>
          <p:nvPr/>
        </p:nvSpPr>
        <p:spPr bwMode="auto">
          <a:xfrm>
            <a:off x="2387600" y="2492376"/>
            <a:ext cx="2376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b="1" u="sng" dirty="0" err="1">
                <a:solidFill>
                  <a:srgbClr val="FF0000"/>
                </a:solidFill>
              </a:rPr>
              <a:t>Сегменттин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b="1" u="sng" dirty="0" err="1">
                <a:solidFill>
                  <a:srgbClr val="FF0000"/>
                </a:solidFill>
              </a:rPr>
              <a:t>негизи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11361" name="Text Box 97"/>
          <p:cNvSpPr txBox="1">
            <a:spLocks noChangeArrowheads="1"/>
          </p:cNvSpPr>
          <p:nvPr/>
        </p:nvSpPr>
        <p:spPr bwMode="auto">
          <a:xfrm>
            <a:off x="5483227" y="2234026"/>
            <a:ext cx="24479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b="1" u="sng" dirty="0" err="1">
                <a:solidFill>
                  <a:srgbClr val="A50021"/>
                </a:solidFill>
              </a:rPr>
              <a:t>Сегменттин</a:t>
            </a:r>
            <a:r>
              <a:rPr lang="ru-RU" b="1" u="sng" dirty="0">
                <a:solidFill>
                  <a:srgbClr val="A50021"/>
                </a:solidFill>
              </a:rPr>
              <a:t> </a:t>
            </a:r>
            <a:r>
              <a:rPr lang="ru-RU" b="1" u="sng" dirty="0" err="1">
                <a:solidFill>
                  <a:srgbClr val="A50021"/>
                </a:solidFill>
              </a:rPr>
              <a:t>бийиктиги</a:t>
            </a:r>
            <a:r>
              <a:rPr lang="ru-RU" b="1" u="sng" dirty="0">
                <a:solidFill>
                  <a:srgbClr val="A50021"/>
                </a:solidFill>
              </a:rPr>
              <a:t> (</a:t>
            </a:r>
            <a:r>
              <a:rPr lang="en-US" b="1" u="sng" dirty="0">
                <a:solidFill>
                  <a:srgbClr val="A50021"/>
                </a:solidFill>
              </a:rPr>
              <a:t>h)</a:t>
            </a:r>
            <a:endParaRPr lang="ru-RU" b="1" u="sng" dirty="0">
              <a:solidFill>
                <a:srgbClr val="A50021"/>
              </a:solidFill>
            </a:endParaRPr>
          </a:p>
        </p:txBody>
      </p:sp>
      <p:sp>
        <p:nvSpPr>
          <p:cNvPr id="11362" name="Line 98"/>
          <p:cNvSpPr>
            <a:spLocks noChangeShapeType="1"/>
          </p:cNvSpPr>
          <p:nvPr/>
        </p:nvSpPr>
        <p:spPr bwMode="auto">
          <a:xfrm>
            <a:off x="2459039" y="2781301"/>
            <a:ext cx="865187" cy="900113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663300"/>
              </a:solidFill>
            </a:endParaRPr>
          </a:p>
        </p:txBody>
      </p:sp>
      <p:sp>
        <p:nvSpPr>
          <p:cNvPr id="11363" name="Line 99"/>
          <p:cNvSpPr>
            <a:spLocks noChangeShapeType="1"/>
          </p:cNvSpPr>
          <p:nvPr/>
        </p:nvSpPr>
        <p:spPr bwMode="auto">
          <a:xfrm flipH="1">
            <a:off x="4295775" y="2816225"/>
            <a:ext cx="2628900" cy="541338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663300"/>
              </a:solidFill>
            </a:endParaRPr>
          </a:p>
        </p:txBody>
      </p:sp>
      <p:grpSp>
        <p:nvGrpSpPr>
          <p:cNvPr id="11394" name="Group 130"/>
          <p:cNvGrpSpPr>
            <a:grpSpLocks/>
          </p:cNvGrpSpPr>
          <p:nvPr/>
        </p:nvGrpSpPr>
        <p:grpSpPr bwMode="auto">
          <a:xfrm>
            <a:off x="2674939" y="4184651"/>
            <a:ext cx="1584325" cy="366713"/>
            <a:chOff x="725" y="2636"/>
            <a:chExt cx="998" cy="231"/>
          </a:xfrm>
        </p:grpSpPr>
        <p:sp>
          <p:nvSpPr>
            <p:cNvPr id="60436" name="Line 127"/>
            <p:cNvSpPr>
              <a:spLocks noChangeShapeType="1"/>
            </p:cNvSpPr>
            <p:nvPr/>
          </p:nvSpPr>
          <p:spPr bwMode="auto">
            <a:xfrm flipH="1">
              <a:off x="725" y="2863"/>
              <a:ext cx="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11393" name="Text Box 129"/>
            <p:cNvSpPr txBox="1">
              <a:spLocks noChangeArrowheads="1"/>
            </p:cNvSpPr>
            <p:nvPr/>
          </p:nvSpPr>
          <p:spPr bwMode="auto">
            <a:xfrm>
              <a:off x="1156" y="2636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66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</a:t>
              </a:r>
              <a:endParaRPr lang="ru-RU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91" name="Скругленный прямоугольник 90"/>
          <p:cNvSpPr/>
          <p:nvPr/>
        </p:nvSpPr>
        <p:spPr>
          <a:xfrm>
            <a:off x="180271" y="146958"/>
            <a:ext cx="701999" cy="57579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948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2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24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24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24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1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1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1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92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92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1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1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1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484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304" grpId="0"/>
      <p:bldP spid="11356" grpId="0" animBg="1"/>
      <p:bldP spid="11360" grpId="0"/>
      <p:bldP spid="11361" grpId="0"/>
      <p:bldP spid="11362" grpId="0" animBg="1"/>
      <p:bldP spid="113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80" name="Group 116"/>
          <p:cNvGrpSpPr>
            <a:grpSpLocks/>
          </p:cNvGrpSpPr>
          <p:nvPr/>
        </p:nvGrpSpPr>
        <p:grpSpPr bwMode="auto">
          <a:xfrm>
            <a:off x="1370504" y="2526288"/>
            <a:ext cx="3133725" cy="3133725"/>
            <a:chOff x="725" y="1865"/>
            <a:chExt cx="1974" cy="1974"/>
          </a:xfrm>
          <a:solidFill>
            <a:schemeClr val="accent4">
              <a:lumMod val="40000"/>
              <a:lumOff val="60000"/>
            </a:schemeClr>
          </a:solidFill>
        </p:grpSpPr>
        <p:grpSp>
          <p:nvGrpSpPr>
            <p:cNvPr id="60501" name="Group 117"/>
            <p:cNvGrpSpPr>
              <a:grpSpLocks/>
            </p:cNvGrpSpPr>
            <p:nvPr/>
          </p:nvGrpSpPr>
          <p:grpSpPr bwMode="auto">
            <a:xfrm>
              <a:off x="725" y="1865"/>
              <a:ext cx="1974" cy="1974"/>
              <a:chOff x="1791" y="1207"/>
              <a:chExt cx="2495" cy="2495"/>
            </a:xfrm>
            <a:grpFill/>
          </p:grpSpPr>
          <p:sp>
            <p:nvSpPr>
              <p:cNvPr id="60503" name="Oval 118"/>
              <p:cNvSpPr>
                <a:spLocks noChangeArrowheads="1"/>
              </p:cNvSpPr>
              <p:nvPr/>
            </p:nvSpPr>
            <p:spPr bwMode="auto">
              <a:xfrm>
                <a:off x="1791" y="1207"/>
                <a:ext cx="2495" cy="2495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66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504" name="Arc 119"/>
              <p:cNvSpPr>
                <a:spLocks/>
              </p:cNvSpPr>
              <p:nvPr/>
            </p:nvSpPr>
            <p:spPr bwMode="auto">
              <a:xfrm>
                <a:off x="2970" y="2069"/>
                <a:ext cx="1316" cy="415"/>
              </a:xfrm>
              <a:custGeom>
                <a:avLst/>
                <a:gdLst>
                  <a:gd name="T0" fmla="*/ 0 w 21600"/>
                  <a:gd name="T1" fmla="*/ 0 h 21984"/>
                  <a:gd name="T2" fmla="*/ 5 w 21600"/>
                  <a:gd name="T3" fmla="*/ 0 h 21984"/>
                  <a:gd name="T4" fmla="*/ 0 w 21600"/>
                  <a:gd name="T5" fmla="*/ 0 h 219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84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28"/>
                      <a:pt x="21598" y="21856"/>
                      <a:pt x="21596" y="21983"/>
                    </a:cubicBezTo>
                  </a:path>
                  <a:path w="21600" h="21984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28"/>
                      <a:pt x="21598" y="21856"/>
                      <a:pt x="21596" y="21983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66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505" name="Arc 120"/>
              <p:cNvSpPr>
                <a:spLocks/>
              </p:cNvSpPr>
              <p:nvPr/>
            </p:nvSpPr>
            <p:spPr bwMode="auto">
              <a:xfrm flipH="1">
                <a:off x="1791" y="2068"/>
                <a:ext cx="1225" cy="408"/>
              </a:xfrm>
              <a:custGeom>
                <a:avLst/>
                <a:gdLst>
                  <a:gd name="T0" fmla="*/ 0 w 21600"/>
                  <a:gd name="T1" fmla="*/ 0 h 21600"/>
                  <a:gd name="T2" fmla="*/ 4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66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506" name="Arc 121"/>
              <p:cNvSpPr>
                <a:spLocks/>
              </p:cNvSpPr>
              <p:nvPr/>
            </p:nvSpPr>
            <p:spPr bwMode="auto">
              <a:xfrm flipH="1" flipV="1">
                <a:off x="1791" y="2477"/>
                <a:ext cx="1225" cy="408"/>
              </a:xfrm>
              <a:custGeom>
                <a:avLst/>
                <a:gdLst>
                  <a:gd name="T0" fmla="*/ 0 w 21600"/>
                  <a:gd name="T1" fmla="*/ 0 h 21600"/>
                  <a:gd name="T2" fmla="*/ 4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6633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0502" name="Arc 122"/>
            <p:cNvSpPr>
              <a:spLocks/>
            </p:cNvSpPr>
            <p:nvPr/>
          </p:nvSpPr>
          <p:spPr bwMode="auto">
            <a:xfrm flipV="1">
              <a:off x="1694" y="2864"/>
              <a:ext cx="1005" cy="329"/>
            </a:xfrm>
            <a:custGeom>
              <a:avLst/>
              <a:gdLst>
                <a:gd name="T0" fmla="*/ 0 w 21600"/>
                <a:gd name="T1" fmla="*/ 0 h 21984"/>
                <a:gd name="T2" fmla="*/ 2 w 21600"/>
                <a:gd name="T3" fmla="*/ 0 h 21984"/>
                <a:gd name="T4" fmla="*/ 0 w 21600"/>
                <a:gd name="T5" fmla="*/ 0 h 219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84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28"/>
                    <a:pt x="21598" y="21856"/>
                    <a:pt x="21596" y="21983"/>
                  </a:cubicBezTo>
                </a:path>
                <a:path w="21600" h="21984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28"/>
                    <a:pt x="21598" y="21856"/>
                    <a:pt x="21596" y="21983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1387" name="Group 123"/>
          <p:cNvGrpSpPr>
            <a:grpSpLocks/>
          </p:cNvGrpSpPr>
          <p:nvPr/>
        </p:nvGrpSpPr>
        <p:grpSpPr bwMode="auto">
          <a:xfrm>
            <a:off x="1370504" y="2527876"/>
            <a:ext cx="3133725" cy="3133725"/>
            <a:chOff x="725" y="1865"/>
            <a:chExt cx="1974" cy="1974"/>
          </a:xfrm>
        </p:grpSpPr>
        <p:grpSp>
          <p:nvGrpSpPr>
            <p:cNvPr id="60493" name="Group 114"/>
            <p:cNvGrpSpPr>
              <a:grpSpLocks/>
            </p:cNvGrpSpPr>
            <p:nvPr/>
          </p:nvGrpSpPr>
          <p:grpSpPr bwMode="auto">
            <a:xfrm>
              <a:off x="725" y="1865"/>
              <a:ext cx="1974" cy="1974"/>
              <a:chOff x="725" y="1865"/>
              <a:chExt cx="1974" cy="1974"/>
            </a:xfrm>
          </p:grpSpPr>
          <p:grpSp>
            <p:nvGrpSpPr>
              <p:cNvPr id="60495" name="Group 37"/>
              <p:cNvGrpSpPr>
                <a:grpSpLocks/>
              </p:cNvGrpSpPr>
              <p:nvPr/>
            </p:nvGrpSpPr>
            <p:grpSpPr bwMode="auto">
              <a:xfrm>
                <a:off x="725" y="1865"/>
                <a:ext cx="1974" cy="1974"/>
                <a:chOff x="1791" y="1207"/>
                <a:chExt cx="2495" cy="2495"/>
              </a:xfrm>
            </p:grpSpPr>
            <p:sp>
              <p:nvSpPr>
                <p:cNvPr id="60497" name="Oval 5"/>
                <p:cNvSpPr>
                  <a:spLocks noChangeArrowheads="1"/>
                </p:cNvSpPr>
                <p:nvPr/>
              </p:nvSpPr>
              <p:spPr bwMode="auto">
                <a:xfrm>
                  <a:off x="1791" y="1207"/>
                  <a:ext cx="2495" cy="249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66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0498" name="Arc 6"/>
                <p:cNvSpPr>
                  <a:spLocks/>
                </p:cNvSpPr>
                <p:nvPr/>
              </p:nvSpPr>
              <p:spPr bwMode="auto">
                <a:xfrm>
                  <a:off x="2970" y="2069"/>
                  <a:ext cx="1316" cy="415"/>
                </a:xfrm>
                <a:custGeom>
                  <a:avLst/>
                  <a:gdLst>
                    <a:gd name="T0" fmla="*/ 0 w 21600"/>
                    <a:gd name="T1" fmla="*/ 0 h 21984"/>
                    <a:gd name="T2" fmla="*/ 5 w 21600"/>
                    <a:gd name="T3" fmla="*/ 0 h 21984"/>
                    <a:gd name="T4" fmla="*/ 0 w 21600"/>
                    <a:gd name="T5" fmla="*/ 0 h 2198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98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728"/>
                        <a:pt x="21598" y="21856"/>
                        <a:pt x="21596" y="21983"/>
                      </a:cubicBezTo>
                    </a:path>
                    <a:path w="21600" h="2198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728"/>
                        <a:pt x="21598" y="21856"/>
                        <a:pt x="21596" y="21983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66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0499" name="Arc 7"/>
                <p:cNvSpPr>
                  <a:spLocks/>
                </p:cNvSpPr>
                <p:nvPr/>
              </p:nvSpPr>
              <p:spPr bwMode="auto">
                <a:xfrm flipH="1">
                  <a:off x="1791" y="2068"/>
                  <a:ext cx="1225" cy="408"/>
                </a:xfrm>
                <a:custGeom>
                  <a:avLst/>
                  <a:gdLst>
                    <a:gd name="T0" fmla="*/ 0 w 21600"/>
                    <a:gd name="T1" fmla="*/ 0 h 21600"/>
                    <a:gd name="T2" fmla="*/ 4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66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0500" name="Arc 9"/>
                <p:cNvSpPr>
                  <a:spLocks/>
                </p:cNvSpPr>
                <p:nvPr/>
              </p:nvSpPr>
              <p:spPr bwMode="auto">
                <a:xfrm flipH="1" flipV="1">
                  <a:off x="1791" y="2477"/>
                  <a:ext cx="1225" cy="408"/>
                </a:xfrm>
                <a:custGeom>
                  <a:avLst/>
                  <a:gdLst>
                    <a:gd name="T0" fmla="*/ 0 w 21600"/>
                    <a:gd name="T1" fmla="*/ 0 h 21600"/>
                    <a:gd name="T2" fmla="*/ 4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folHlink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6633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60496" name="Arc 8"/>
              <p:cNvSpPr>
                <a:spLocks/>
              </p:cNvSpPr>
              <p:nvPr/>
            </p:nvSpPr>
            <p:spPr bwMode="auto">
              <a:xfrm flipV="1">
                <a:off x="1694" y="2864"/>
                <a:ext cx="1005" cy="329"/>
              </a:xfrm>
              <a:custGeom>
                <a:avLst/>
                <a:gdLst>
                  <a:gd name="T0" fmla="*/ 0 w 21600"/>
                  <a:gd name="T1" fmla="*/ 0 h 21984"/>
                  <a:gd name="T2" fmla="*/ 2 w 21600"/>
                  <a:gd name="T3" fmla="*/ 0 h 21984"/>
                  <a:gd name="T4" fmla="*/ 0 w 21600"/>
                  <a:gd name="T5" fmla="*/ 0 h 219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84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28"/>
                      <a:pt x="21598" y="21856"/>
                      <a:pt x="21596" y="21983"/>
                    </a:cubicBezTo>
                  </a:path>
                  <a:path w="21600" h="21984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28"/>
                      <a:pt x="21598" y="21856"/>
                      <a:pt x="21596" y="21983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6633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0494" name="Oval 26"/>
            <p:cNvSpPr>
              <a:spLocks noChangeArrowheads="1"/>
            </p:cNvSpPr>
            <p:nvPr/>
          </p:nvSpPr>
          <p:spPr bwMode="auto">
            <a:xfrm>
              <a:off x="1701" y="2850"/>
              <a:ext cx="45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7845" y="267387"/>
            <a:ext cx="7921625" cy="7191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err="1" smtClean="0">
                <a:solidFill>
                  <a:srgbClr val="7030A0"/>
                </a:solidFill>
                <a:latin typeface="+mn-lt"/>
              </a:rPr>
              <a:t>Шардык</a:t>
            </a:r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+mn-lt"/>
              </a:rPr>
              <a:t>катмардын</a:t>
            </a:r>
            <a:r>
              <a:rPr lang="ru-RU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+mn-lt"/>
              </a:rPr>
              <a:t>көлөмү</a:t>
            </a:r>
            <a:endParaRPr lang="ru-RU" sz="2800" baseline="30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2170113" y="1139448"/>
            <a:ext cx="73818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ru-RU" sz="2400" b="1" dirty="0" err="1">
                <a:solidFill>
                  <a:srgbClr val="0033CC"/>
                </a:solidFill>
              </a:rPr>
              <a:t>Сфераны</a:t>
            </a:r>
            <a:r>
              <a:rPr kumimoji="1" lang="ru-RU" sz="2400" b="1" dirty="0">
                <a:solidFill>
                  <a:srgbClr val="0033CC"/>
                </a:solidFill>
              </a:rPr>
              <a:t> </a:t>
            </a:r>
            <a:r>
              <a:rPr kumimoji="1" lang="ru-RU" sz="2400" b="1" dirty="0" err="1">
                <a:solidFill>
                  <a:srgbClr val="0033CC"/>
                </a:solidFill>
              </a:rPr>
              <a:t>кесип</a:t>
            </a:r>
            <a:r>
              <a:rPr kumimoji="1" lang="ru-RU" sz="2400" b="1" dirty="0">
                <a:solidFill>
                  <a:srgbClr val="0033CC"/>
                </a:solidFill>
              </a:rPr>
              <a:t> </a:t>
            </a:r>
            <a:r>
              <a:rPr kumimoji="1" lang="ru-RU" sz="2400" b="1" dirty="0" err="1">
                <a:solidFill>
                  <a:srgbClr val="0033CC"/>
                </a:solidFill>
              </a:rPr>
              <a:t>өтүүчү</a:t>
            </a:r>
            <a:r>
              <a:rPr kumimoji="1" lang="ru-RU" sz="2400" b="1" dirty="0">
                <a:solidFill>
                  <a:srgbClr val="0033CC"/>
                </a:solidFill>
              </a:rPr>
              <a:t> параллель  </a:t>
            </a:r>
            <a:r>
              <a:rPr kumimoji="1" lang="ru-RU" sz="2400" b="1" dirty="0" err="1">
                <a:solidFill>
                  <a:srgbClr val="0033CC"/>
                </a:solidFill>
              </a:rPr>
              <a:t>эки</a:t>
            </a:r>
            <a:r>
              <a:rPr kumimoji="1" lang="ru-RU" sz="2400" b="1" dirty="0">
                <a:solidFill>
                  <a:srgbClr val="0033CC"/>
                </a:solidFill>
              </a:rPr>
              <a:t> </a:t>
            </a:r>
            <a:r>
              <a:rPr kumimoji="1" lang="ru-RU" sz="2400" b="1" dirty="0" err="1">
                <a:solidFill>
                  <a:srgbClr val="0033CC"/>
                </a:solidFill>
              </a:rPr>
              <a:t>тегиздиктин</a:t>
            </a:r>
            <a:r>
              <a:rPr kumimoji="1" lang="ru-RU" sz="2400" b="1" dirty="0">
                <a:solidFill>
                  <a:srgbClr val="0033CC"/>
                </a:solidFill>
              </a:rPr>
              <a:t> </a:t>
            </a:r>
            <a:r>
              <a:rPr kumimoji="1" lang="ru-RU" sz="2400" b="1" dirty="0" err="1">
                <a:solidFill>
                  <a:srgbClr val="0033CC"/>
                </a:solidFill>
              </a:rPr>
              <a:t>арасындагы</a:t>
            </a:r>
            <a:r>
              <a:rPr kumimoji="1" lang="ru-RU" sz="2400" b="1" dirty="0">
                <a:solidFill>
                  <a:srgbClr val="0033CC"/>
                </a:solidFill>
              </a:rPr>
              <a:t> </a:t>
            </a:r>
            <a:r>
              <a:rPr kumimoji="1" lang="ru-RU" sz="2400" b="1" dirty="0" err="1">
                <a:solidFill>
                  <a:srgbClr val="0033CC"/>
                </a:solidFill>
              </a:rPr>
              <a:t>сферанын</a:t>
            </a:r>
            <a:r>
              <a:rPr kumimoji="1" lang="ru-RU" sz="2400" b="1" dirty="0">
                <a:solidFill>
                  <a:srgbClr val="0033CC"/>
                </a:solidFill>
              </a:rPr>
              <a:t> </a:t>
            </a:r>
            <a:r>
              <a:rPr kumimoji="1" lang="ru-RU" sz="2400" b="1" dirty="0" err="1">
                <a:solidFill>
                  <a:srgbClr val="0033CC"/>
                </a:solidFill>
              </a:rPr>
              <a:t>бөлүгү</a:t>
            </a:r>
            <a:r>
              <a:rPr kumimoji="1" lang="ru-RU" sz="2400" b="1" dirty="0">
                <a:solidFill>
                  <a:srgbClr val="0033CC"/>
                </a:solidFill>
              </a:rPr>
              <a:t>  - </a:t>
            </a:r>
            <a:r>
              <a:rPr kumimoji="1" lang="ru-RU" sz="2400" b="1" u="sng" dirty="0" err="1">
                <a:solidFill>
                  <a:srgbClr val="A50021"/>
                </a:solidFill>
              </a:rPr>
              <a:t>шардык</a:t>
            </a:r>
            <a:r>
              <a:rPr kumimoji="1" lang="ru-RU" sz="2400" b="1" u="sng" dirty="0">
                <a:solidFill>
                  <a:srgbClr val="A50021"/>
                </a:solidFill>
              </a:rPr>
              <a:t> </a:t>
            </a:r>
            <a:r>
              <a:rPr kumimoji="1" lang="ru-RU" sz="2400" b="1" u="sng" dirty="0" err="1">
                <a:solidFill>
                  <a:srgbClr val="A50021"/>
                </a:solidFill>
              </a:rPr>
              <a:t>алкак</a:t>
            </a:r>
            <a:endParaRPr kumimoji="1" lang="ru-RU" sz="2400" b="1" u="sng" baseline="30000" dirty="0">
              <a:solidFill>
                <a:srgbClr val="A50021"/>
              </a:solidFill>
            </a:endParaRPr>
          </a:p>
        </p:txBody>
      </p:sp>
      <p:grpSp>
        <p:nvGrpSpPr>
          <p:cNvPr id="11313" name="Group 49"/>
          <p:cNvGrpSpPr>
            <a:grpSpLocks/>
          </p:cNvGrpSpPr>
          <p:nvPr/>
        </p:nvGrpSpPr>
        <p:grpSpPr bwMode="auto">
          <a:xfrm>
            <a:off x="1046653" y="3140651"/>
            <a:ext cx="4032250" cy="611187"/>
            <a:chOff x="521" y="2251"/>
            <a:chExt cx="2540" cy="385"/>
          </a:xfrm>
        </p:grpSpPr>
        <p:sp>
          <p:nvSpPr>
            <p:cNvPr id="60478" name="Line 43"/>
            <p:cNvSpPr>
              <a:spLocks noChangeShapeType="1"/>
            </p:cNvSpPr>
            <p:nvPr/>
          </p:nvSpPr>
          <p:spPr bwMode="auto">
            <a:xfrm>
              <a:off x="521" y="2636"/>
              <a:ext cx="2246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60479" name="Line 44"/>
            <p:cNvSpPr>
              <a:spLocks noChangeShapeType="1"/>
            </p:cNvSpPr>
            <p:nvPr/>
          </p:nvSpPr>
          <p:spPr bwMode="auto">
            <a:xfrm flipV="1">
              <a:off x="2767" y="2251"/>
              <a:ext cx="294" cy="38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60480" name="Line 45"/>
            <p:cNvSpPr>
              <a:spLocks noChangeShapeType="1"/>
            </p:cNvSpPr>
            <p:nvPr/>
          </p:nvSpPr>
          <p:spPr bwMode="auto">
            <a:xfrm flipV="1">
              <a:off x="521" y="2251"/>
              <a:ext cx="294" cy="38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60481" name="Line 46"/>
            <p:cNvSpPr>
              <a:spLocks noChangeShapeType="1"/>
            </p:cNvSpPr>
            <p:nvPr/>
          </p:nvSpPr>
          <p:spPr bwMode="auto">
            <a:xfrm flipH="1">
              <a:off x="2540" y="2251"/>
              <a:ext cx="52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60482" name="Line 47"/>
            <p:cNvSpPr>
              <a:spLocks noChangeShapeType="1"/>
            </p:cNvSpPr>
            <p:nvPr/>
          </p:nvSpPr>
          <p:spPr bwMode="auto">
            <a:xfrm>
              <a:off x="952" y="2251"/>
              <a:ext cx="154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60483" name="Line 48"/>
            <p:cNvSpPr>
              <a:spLocks noChangeShapeType="1"/>
            </p:cNvSpPr>
            <p:nvPr/>
          </p:nvSpPr>
          <p:spPr bwMode="auto">
            <a:xfrm>
              <a:off x="816" y="2251"/>
              <a:ext cx="9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1342" name="Group 78"/>
          <p:cNvGrpSpPr>
            <a:grpSpLocks/>
          </p:cNvGrpSpPr>
          <p:nvPr/>
        </p:nvGrpSpPr>
        <p:grpSpPr bwMode="auto">
          <a:xfrm>
            <a:off x="829689" y="4458209"/>
            <a:ext cx="4319522" cy="491291"/>
            <a:chOff x="521" y="3067"/>
            <a:chExt cx="2540" cy="386"/>
          </a:xfrm>
        </p:grpSpPr>
        <p:sp>
          <p:nvSpPr>
            <p:cNvPr id="60472" name="Line 65"/>
            <p:cNvSpPr>
              <a:spLocks noChangeShapeType="1"/>
            </p:cNvSpPr>
            <p:nvPr/>
          </p:nvSpPr>
          <p:spPr bwMode="auto">
            <a:xfrm>
              <a:off x="521" y="3453"/>
              <a:ext cx="2246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60473" name="Line 66"/>
            <p:cNvSpPr>
              <a:spLocks noChangeShapeType="1"/>
            </p:cNvSpPr>
            <p:nvPr/>
          </p:nvSpPr>
          <p:spPr bwMode="auto">
            <a:xfrm flipV="1">
              <a:off x="2767" y="3068"/>
              <a:ext cx="294" cy="38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60474" name="Line 67"/>
            <p:cNvSpPr>
              <a:spLocks noChangeShapeType="1"/>
            </p:cNvSpPr>
            <p:nvPr/>
          </p:nvSpPr>
          <p:spPr bwMode="auto">
            <a:xfrm flipV="1">
              <a:off x="521" y="3068"/>
              <a:ext cx="294" cy="38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60475" name="Line 68"/>
            <p:cNvSpPr>
              <a:spLocks noChangeShapeType="1"/>
            </p:cNvSpPr>
            <p:nvPr/>
          </p:nvSpPr>
          <p:spPr bwMode="auto">
            <a:xfrm flipH="1" flipV="1">
              <a:off x="2653" y="3067"/>
              <a:ext cx="408" cy="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60476" name="Line 69"/>
            <p:cNvSpPr>
              <a:spLocks noChangeShapeType="1"/>
            </p:cNvSpPr>
            <p:nvPr/>
          </p:nvSpPr>
          <p:spPr bwMode="auto">
            <a:xfrm flipV="1">
              <a:off x="952" y="3067"/>
              <a:ext cx="1701" cy="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60477" name="Line 70"/>
            <p:cNvSpPr>
              <a:spLocks noChangeShapeType="1"/>
            </p:cNvSpPr>
            <p:nvPr/>
          </p:nvSpPr>
          <p:spPr bwMode="auto">
            <a:xfrm>
              <a:off x="816" y="3068"/>
              <a:ext cx="9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57" name="Text Box 93"/>
              <p:cNvSpPr txBox="1">
                <a:spLocks noChangeArrowheads="1"/>
              </p:cNvSpPr>
              <p:nvPr/>
            </p:nvSpPr>
            <p:spPr bwMode="auto">
              <a:xfrm>
                <a:off x="6429566" y="2145519"/>
                <a:ext cx="4173017" cy="4948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ru-RU" sz="2400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ш.к</m:t>
                    </m:r>
                  </m:oMath>
                </a14:m>
                <a:r>
                  <a:rPr lang="ru-RU" sz="24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kk-K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шар</m:t>
                        </m:r>
                      </m:sub>
                    </m:sSub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ru-RU" sz="24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ш.сег.</m:t>
                    </m:r>
                    <m:r>
                      <a:rPr lang="ru-RU" sz="24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ru-RU" sz="24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ш.сег.</m:t>
                    </m:r>
                    <m:r>
                      <a:rPr lang="ru-RU" sz="24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ru-RU" sz="2400" b="1" baseline="-250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1357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9566" y="2145519"/>
                <a:ext cx="4173017" cy="494815"/>
              </a:xfrm>
              <a:prstGeom prst="rect">
                <a:avLst/>
              </a:prstGeom>
              <a:blipFill>
                <a:blip r:embed="rId2"/>
                <a:stretch>
                  <a:fillRect l="-439" t="-9877" b="-209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89" name="Group 125"/>
          <p:cNvGrpSpPr>
            <a:grpSpLocks/>
          </p:cNvGrpSpPr>
          <p:nvPr/>
        </p:nvGrpSpPr>
        <p:grpSpPr bwMode="auto">
          <a:xfrm>
            <a:off x="1424478" y="2447273"/>
            <a:ext cx="3060700" cy="2312986"/>
            <a:chOff x="748" y="1823"/>
            <a:chExt cx="1928" cy="1457"/>
          </a:xfrm>
        </p:grpSpPr>
        <p:grpSp>
          <p:nvGrpSpPr>
            <p:cNvPr id="60458" name="Group 124"/>
            <p:cNvGrpSpPr>
              <a:grpSpLocks/>
            </p:cNvGrpSpPr>
            <p:nvPr/>
          </p:nvGrpSpPr>
          <p:grpSpPr bwMode="auto">
            <a:xfrm>
              <a:off x="748" y="1823"/>
              <a:ext cx="1928" cy="995"/>
              <a:chOff x="748" y="1823"/>
              <a:chExt cx="1928" cy="995"/>
            </a:xfrm>
          </p:grpSpPr>
          <p:grpSp>
            <p:nvGrpSpPr>
              <p:cNvPr id="60461" name="Group 56"/>
              <p:cNvGrpSpPr>
                <a:grpSpLocks/>
              </p:cNvGrpSpPr>
              <p:nvPr/>
            </p:nvGrpSpPr>
            <p:grpSpPr bwMode="auto">
              <a:xfrm>
                <a:off x="816" y="2296"/>
                <a:ext cx="1792" cy="295"/>
                <a:chOff x="816" y="2296"/>
                <a:chExt cx="1792" cy="295"/>
              </a:xfrm>
            </p:grpSpPr>
            <p:grpSp>
              <p:nvGrpSpPr>
                <p:cNvPr id="60466" name="Group 52"/>
                <p:cNvGrpSpPr>
                  <a:grpSpLocks/>
                </p:cNvGrpSpPr>
                <p:nvPr/>
              </p:nvGrpSpPr>
              <p:grpSpPr bwMode="auto">
                <a:xfrm>
                  <a:off x="816" y="2432"/>
                  <a:ext cx="1792" cy="159"/>
                  <a:chOff x="862" y="2364"/>
                  <a:chExt cx="1700" cy="159"/>
                </a:xfrm>
              </p:grpSpPr>
              <p:sp>
                <p:nvSpPr>
                  <p:cNvPr id="60470" name="Arc 50"/>
                  <p:cNvSpPr>
                    <a:spLocks/>
                  </p:cNvSpPr>
                  <p:nvPr/>
                </p:nvSpPr>
                <p:spPr bwMode="auto">
                  <a:xfrm flipV="1">
                    <a:off x="1701" y="2364"/>
                    <a:ext cx="861" cy="15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6633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0471" name="Arc 51"/>
                  <p:cNvSpPr>
                    <a:spLocks/>
                  </p:cNvSpPr>
                  <p:nvPr/>
                </p:nvSpPr>
                <p:spPr bwMode="auto">
                  <a:xfrm flipH="1" flipV="1">
                    <a:off x="862" y="2364"/>
                    <a:ext cx="839" cy="15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6633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60467" name="Group 53"/>
                <p:cNvGrpSpPr>
                  <a:grpSpLocks/>
                </p:cNvGrpSpPr>
                <p:nvPr/>
              </p:nvGrpSpPr>
              <p:grpSpPr bwMode="auto">
                <a:xfrm flipV="1">
                  <a:off x="816" y="2296"/>
                  <a:ext cx="1792" cy="159"/>
                  <a:chOff x="862" y="2364"/>
                  <a:chExt cx="1700" cy="159"/>
                </a:xfrm>
              </p:grpSpPr>
              <p:sp>
                <p:nvSpPr>
                  <p:cNvPr id="60468" name="Arc 54"/>
                  <p:cNvSpPr>
                    <a:spLocks/>
                  </p:cNvSpPr>
                  <p:nvPr/>
                </p:nvSpPr>
                <p:spPr bwMode="auto">
                  <a:xfrm flipV="1">
                    <a:off x="1701" y="2364"/>
                    <a:ext cx="861" cy="15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6633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0469" name="Arc 55"/>
                  <p:cNvSpPr>
                    <a:spLocks/>
                  </p:cNvSpPr>
                  <p:nvPr/>
                </p:nvSpPr>
                <p:spPr bwMode="auto">
                  <a:xfrm flipH="1" flipV="1">
                    <a:off x="862" y="2364"/>
                    <a:ext cx="839" cy="15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663300"/>
                      </a:solidFill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60462" name="Group 63"/>
              <p:cNvGrpSpPr>
                <a:grpSpLocks/>
              </p:cNvGrpSpPr>
              <p:nvPr/>
            </p:nvGrpSpPr>
            <p:grpSpPr bwMode="auto">
              <a:xfrm>
                <a:off x="748" y="1823"/>
                <a:ext cx="1928" cy="995"/>
                <a:chOff x="748" y="1823"/>
                <a:chExt cx="1928" cy="995"/>
              </a:xfrm>
            </p:grpSpPr>
            <p:sp>
              <p:nvSpPr>
                <p:cNvPr id="60463" name="Arc 60"/>
                <p:cNvSpPr>
                  <a:spLocks/>
                </p:cNvSpPr>
                <p:nvPr/>
              </p:nvSpPr>
              <p:spPr bwMode="auto">
                <a:xfrm flipH="1">
                  <a:off x="816" y="1971"/>
                  <a:ext cx="1860" cy="837"/>
                </a:xfrm>
                <a:custGeom>
                  <a:avLst/>
                  <a:gdLst>
                    <a:gd name="T0" fmla="*/ 12 w 20458"/>
                    <a:gd name="T1" fmla="*/ 0 h 14807"/>
                    <a:gd name="T2" fmla="*/ 15 w 20458"/>
                    <a:gd name="T3" fmla="*/ 1 h 14807"/>
                    <a:gd name="T4" fmla="*/ 0 w 20458"/>
                    <a:gd name="T5" fmla="*/ 3 h 1480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458" h="14807" fill="none" extrusionOk="0">
                      <a:moveTo>
                        <a:pt x="15726" y="-1"/>
                      </a:moveTo>
                      <a:cubicBezTo>
                        <a:pt x="17850" y="2255"/>
                        <a:pt x="19464" y="4942"/>
                        <a:pt x="20458" y="7876"/>
                      </a:cubicBezTo>
                    </a:path>
                    <a:path w="20458" h="14807" stroke="0" extrusionOk="0">
                      <a:moveTo>
                        <a:pt x="15726" y="-1"/>
                      </a:moveTo>
                      <a:cubicBezTo>
                        <a:pt x="17850" y="2255"/>
                        <a:pt x="19464" y="4942"/>
                        <a:pt x="20458" y="7876"/>
                      </a:cubicBezTo>
                      <a:lnTo>
                        <a:pt x="0" y="14807"/>
                      </a:lnTo>
                      <a:lnTo>
                        <a:pt x="15726" y="-1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66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0464" name="Arc 61"/>
                <p:cNvSpPr>
                  <a:spLocks/>
                </p:cNvSpPr>
                <p:nvPr/>
              </p:nvSpPr>
              <p:spPr bwMode="auto">
                <a:xfrm>
                  <a:off x="748" y="1981"/>
                  <a:ext cx="1860" cy="837"/>
                </a:xfrm>
                <a:custGeom>
                  <a:avLst/>
                  <a:gdLst>
                    <a:gd name="T0" fmla="*/ 12 w 20458"/>
                    <a:gd name="T1" fmla="*/ 0 h 14807"/>
                    <a:gd name="T2" fmla="*/ 15 w 20458"/>
                    <a:gd name="T3" fmla="*/ 1 h 14807"/>
                    <a:gd name="T4" fmla="*/ 0 w 20458"/>
                    <a:gd name="T5" fmla="*/ 3 h 1480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458" h="14807" fill="none" extrusionOk="0">
                      <a:moveTo>
                        <a:pt x="15726" y="-1"/>
                      </a:moveTo>
                      <a:cubicBezTo>
                        <a:pt x="17850" y="2255"/>
                        <a:pt x="19464" y="4942"/>
                        <a:pt x="20458" y="7876"/>
                      </a:cubicBezTo>
                    </a:path>
                    <a:path w="20458" h="14807" stroke="0" extrusionOk="0">
                      <a:moveTo>
                        <a:pt x="15726" y="-1"/>
                      </a:moveTo>
                      <a:cubicBezTo>
                        <a:pt x="17850" y="2255"/>
                        <a:pt x="19464" y="4942"/>
                        <a:pt x="20458" y="7876"/>
                      </a:cubicBezTo>
                      <a:lnTo>
                        <a:pt x="0" y="14807"/>
                      </a:lnTo>
                      <a:lnTo>
                        <a:pt x="15726" y="-1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66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0465" name="Arc 62"/>
                <p:cNvSpPr>
                  <a:spLocks/>
                </p:cNvSpPr>
                <p:nvPr/>
              </p:nvSpPr>
              <p:spPr bwMode="auto">
                <a:xfrm rot="11864110" flipV="1">
                  <a:off x="1269" y="1823"/>
                  <a:ext cx="862" cy="431"/>
                </a:xfrm>
                <a:custGeom>
                  <a:avLst/>
                  <a:gdLst>
                    <a:gd name="T0" fmla="*/ 0 w 24082"/>
                    <a:gd name="T1" fmla="*/ 0 h 21600"/>
                    <a:gd name="T2" fmla="*/ 1 w 24082"/>
                    <a:gd name="T3" fmla="*/ 0 h 21600"/>
                    <a:gd name="T4" fmla="*/ 0 w 2408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082" h="21600" fill="none" extrusionOk="0">
                      <a:moveTo>
                        <a:pt x="-1" y="307"/>
                      </a:moveTo>
                      <a:cubicBezTo>
                        <a:pt x="1200" y="102"/>
                        <a:pt x="2415" y="0"/>
                        <a:pt x="3633" y="0"/>
                      </a:cubicBezTo>
                      <a:cubicBezTo>
                        <a:pt x="12881" y="0"/>
                        <a:pt x="21103" y="5888"/>
                        <a:pt x="24082" y="14643"/>
                      </a:cubicBezTo>
                    </a:path>
                    <a:path w="24082" h="21600" stroke="0" extrusionOk="0">
                      <a:moveTo>
                        <a:pt x="-1" y="307"/>
                      </a:moveTo>
                      <a:cubicBezTo>
                        <a:pt x="1200" y="102"/>
                        <a:pt x="2415" y="0"/>
                        <a:pt x="3633" y="0"/>
                      </a:cubicBezTo>
                      <a:cubicBezTo>
                        <a:pt x="12881" y="0"/>
                        <a:pt x="21103" y="5888"/>
                        <a:pt x="24082" y="14643"/>
                      </a:cubicBezTo>
                      <a:lnTo>
                        <a:pt x="3633" y="21600"/>
                      </a:lnTo>
                      <a:lnTo>
                        <a:pt x="-1" y="30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6633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60459" name="Oval 94"/>
            <p:cNvSpPr>
              <a:spLocks noChangeArrowheads="1"/>
            </p:cNvSpPr>
            <p:nvPr/>
          </p:nvSpPr>
          <p:spPr bwMode="auto">
            <a:xfrm>
              <a:off x="1701" y="240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60460" name="Line 95"/>
            <p:cNvSpPr>
              <a:spLocks noChangeShapeType="1"/>
            </p:cNvSpPr>
            <p:nvPr/>
          </p:nvSpPr>
          <p:spPr bwMode="auto">
            <a:xfrm flipV="1">
              <a:off x="1728" y="2474"/>
              <a:ext cx="7" cy="8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1390" name="Group 126"/>
          <p:cNvGrpSpPr>
            <a:grpSpLocks/>
          </p:cNvGrpSpPr>
          <p:nvPr/>
        </p:nvGrpSpPr>
        <p:grpSpPr bwMode="auto">
          <a:xfrm>
            <a:off x="1384161" y="3183021"/>
            <a:ext cx="3133725" cy="1765300"/>
            <a:chOff x="725" y="2296"/>
            <a:chExt cx="1974" cy="1112"/>
          </a:xfrm>
        </p:grpSpPr>
        <p:grpSp>
          <p:nvGrpSpPr>
            <p:cNvPr id="60438" name="Group 71"/>
            <p:cNvGrpSpPr>
              <a:grpSpLocks/>
            </p:cNvGrpSpPr>
            <p:nvPr/>
          </p:nvGrpSpPr>
          <p:grpSpPr bwMode="auto">
            <a:xfrm>
              <a:off x="816" y="3113"/>
              <a:ext cx="1792" cy="295"/>
              <a:chOff x="816" y="2296"/>
              <a:chExt cx="1792" cy="295"/>
            </a:xfrm>
          </p:grpSpPr>
          <p:grpSp>
            <p:nvGrpSpPr>
              <p:cNvPr id="60452" name="Group 72"/>
              <p:cNvGrpSpPr>
                <a:grpSpLocks/>
              </p:cNvGrpSpPr>
              <p:nvPr/>
            </p:nvGrpSpPr>
            <p:grpSpPr bwMode="auto">
              <a:xfrm>
                <a:off x="816" y="2432"/>
                <a:ext cx="1792" cy="159"/>
                <a:chOff x="862" y="2364"/>
                <a:chExt cx="1700" cy="159"/>
              </a:xfrm>
            </p:grpSpPr>
            <p:sp>
              <p:nvSpPr>
                <p:cNvPr id="60456" name="Arc 73"/>
                <p:cNvSpPr>
                  <a:spLocks/>
                </p:cNvSpPr>
                <p:nvPr/>
              </p:nvSpPr>
              <p:spPr bwMode="auto">
                <a:xfrm flipV="1">
                  <a:off x="1701" y="2364"/>
                  <a:ext cx="861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1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66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0457" name="Arc 74"/>
                <p:cNvSpPr>
                  <a:spLocks/>
                </p:cNvSpPr>
                <p:nvPr/>
              </p:nvSpPr>
              <p:spPr bwMode="auto">
                <a:xfrm flipH="1" flipV="1">
                  <a:off x="862" y="2364"/>
                  <a:ext cx="839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1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6633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60453" name="Group 75"/>
              <p:cNvGrpSpPr>
                <a:grpSpLocks/>
              </p:cNvGrpSpPr>
              <p:nvPr/>
            </p:nvGrpSpPr>
            <p:grpSpPr bwMode="auto">
              <a:xfrm flipV="1">
                <a:off x="816" y="2296"/>
                <a:ext cx="1792" cy="159"/>
                <a:chOff x="862" y="2364"/>
                <a:chExt cx="1700" cy="159"/>
              </a:xfrm>
            </p:grpSpPr>
            <p:sp>
              <p:nvSpPr>
                <p:cNvPr id="60454" name="Arc 76"/>
                <p:cNvSpPr>
                  <a:spLocks/>
                </p:cNvSpPr>
                <p:nvPr/>
              </p:nvSpPr>
              <p:spPr bwMode="auto">
                <a:xfrm flipV="1">
                  <a:off x="1701" y="2364"/>
                  <a:ext cx="861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1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33CC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66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0455" name="Arc 77"/>
                <p:cNvSpPr>
                  <a:spLocks/>
                </p:cNvSpPr>
                <p:nvPr/>
              </p:nvSpPr>
              <p:spPr bwMode="auto">
                <a:xfrm flipH="1" flipV="1">
                  <a:off x="862" y="2364"/>
                  <a:ext cx="839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1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33CC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6633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60439" name="Group 81"/>
            <p:cNvGrpSpPr>
              <a:grpSpLocks/>
            </p:cNvGrpSpPr>
            <p:nvPr/>
          </p:nvGrpSpPr>
          <p:grpSpPr bwMode="auto">
            <a:xfrm>
              <a:off x="2585" y="2432"/>
              <a:ext cx="114" cy="839"/>
              <a:chOff x="2585" y="2432"/>
              <a:chExt cx="114" cy="839"/>
            </a:xfrm>
          </p:grpSpPr>
          <p:sp>
            <p:nvSpPr>
              <p:cNvPr id="60450" name="Arc 79"/>
              <p:cNvSpPr>
                <a:spLocks/>
              </p:cNvSpPr>
              <p:nvPr/>
            </p:nvSpPr>
            <p:spPr bwMode="auto">
              <a:xfrm>
                <a:off x="2585" y="2432"/>
                <a:ext cx="114" cy="567"/>
              </a:xfrm>
              <a:custGeom>
                <a:avLst/>
                <a:gdLst>
                  <a:gd name="T0" fmla="*/ 0 w 20970"/>
                  <a:gd name="T1" fmla="*/ 0 h 21600"/>
                  <a:gd name="T2" fmla="*/ 0 w 20970"/>
                  <a:gd name="T3" fmla="*/ 0 h 21600"/>
                  <a:gd name="T4" fmla="*/ 0 w 2097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970" h="21600" fill="none" extrusionOk="0">
                    <a:moveTo>
                      <a:pt x="0" y="0"/>
                    </a:moveTo>
                    <a:cubicBezTo>
                      <a:pt x="9934" y="0"/>
                      <a:pt x="18588" y="6776"/>
                      <a:pt x="20970" y="16421"/>
                    </a:cubicBezTo>
                  </a:path>
                  <a:path w="20970" h="21600" stroke="0" extrusionOk="0">
                    <a:moveTo>
                      <a:pt x="0" y="0"/>
                    </a:moveTo>
                    <a:cubicBezTo>
                      <a:pt x="9934" y="0"/>
                      <a:pt x="18588" y="6776"/>
                      <a:pt x="20970" y="16421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66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51" name="Arc 80"/>
              <p:cNvSpPr>
                <a:spLocks/>
              </p:cNvSpPr>
              <p:nvPr/>
            </p:nvSpPr>
            <p:spPr bwMode="auto">
              <a:xfrm flipV="1">
                <a:off x="2585" y="2704"/>
                <a:ext cx="114" cy="567"/>
              </a:xfrm>
              <a:custGeom>
                <a:avLst/>
                <a:gdLst>
                  <a:gd name="T0" fmla="*/ 0 w 20970"/>
                  <a:gd name="T1" fmla="*/ 0 h 21600"/>
                  <a:gd name="T2" fmla="*/ 0 w 20970"/>
                  <a:gd name="T3" fmla="*/ 0 h 21600"/>
                  <a:gd name="T4" fmla="*/ 0 w 2097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970" h="21600" fill="none" extrusionOk="0">
                    <a:moveTo>
                      <a:pt x="0" y="0"/>
                    </a:moveTo>
                    <a:cubicBezTo>
                      <a:pt x="9934" y="0"/>
                      <a:pt x="18588" y="6776"/>
                      <a:pt x="20970" y="16421"/>
                    </a:cubicBezTo>
                  </a:path>
                  <a:path w="20970" h="21600" stroke="0" extrusionOk="0">
                    <a:moveTo>
                      <a:pt x="0" y="0"/>
                    </a:moveTo>
                    <a:cubicBezTo>
                      <a:pt x="9934" y="0"/>
                      <a:pt x="18588" y="6776"/>
                      <a:pt x="20970" y="16421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6633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60440" name="Group 82"/>
            <p:cNvGrpSpPr>
              <a:grpSpLocks/>
            </p:cNvGrpSpPr>
            <p:nvPr/>
          </p:nvGrpSpPr>
          <p:grpSpPr bwMode="auto">
            <a:xfrm flipH="1">
              <a:off x="725" y="2432"/>
              <a:ext cx="114" cy="839"/>
              <a:chOff x="2585" y="2432"/>
              <a:chExt cx="114" cy="839"/>
            </a:xfrm>
          </p:grpSpPr>
          <p:sp>
            <p:nvSpPr>
              <p:cNvPr id="60448" name="Arc 83"/>
              <p:cNvSpPr>
                <a:spLocks/>
              </p:cNvSpPr>
              <p:nvPr/>
            </p:nvSpPr>
            <p:spPr bwMode="auto">
              <a:xfrm>
                <a:off x="2585" y="2432"/>
                <a:ext cx="114" cy="567"/>
              </a:xfrm>
              <a:custGeom>
                <a:avLst/>
                <a:gdLst>
                  <a:gd name="T0" fmla="*/ 0 w 20970"/>
                  <a:gd name="T1" fmla="*/ 0 h 21600"/>
                  <a:gd name="T2" fmla="*/ 0 w 20970"/>
                  <a:gd name="T3" fmla="*/ 0 h 21600"/>
                  <a:gd name="T4" fmla="*/ 0 w 2097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970" h="21600" fill="none" extrusionOk="0">
                    <a:moveTo>
                      <a:pt x="0" y="0"/>
                    </a:moveTo>
                    <a:cubicBezTo>
                      <a:pt x="9934" y="0"/>
                      <a:pt x="18588" y="6776"/>
                      <a:pt x="20970" y="16421"/>
                    </a:cubicBezTo>
                  </a:path>
                  <a:path w="20970" h="21600" stroke="0" extrusionOk="0">
                    <a:moveTo>
                      <a:pt x="0" y="0"/>
                    </a:moveTo>
                    <a:cubicBezTo>
                      <a:pt x="9934" y="0"/>
                      <a:pt x="18588" y="6776"/>
                      <a:pt x="20970" y="16421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66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49" name="Arc 84"/>
              <p:cNvSpPr>
                <a:spLocks/>
              </p:cNvSpPr>
              <p:nvPr/>
            </p:nvSpPr>
            <p:spPr bwMode="auto">
              <a:xfrm flipV="1">
                <a:off x="2585" y="2704"/>
                <a:ext cx="114" cy="567"/>
              </a:xfrm>
              <a:custGeom>
                <a:avLst/>
                <a:gdLst>
                  <a:gd name="T0" fmla="*/ 0 w 20970"/>
                  <a:gd name="T1" fmla="*/ 0 h 21600"/>
                  <a:gd name="T2" fmla="*/ 0 w 20970"/>
                  <a:gd name="T3" fmla="*/ 0 h 21600"/>
                  <a:gd name="T4" fmla="*/ 0 w 2097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970" h="21600" fill="none" extrusionOk="0">
                    <a:moveTo>
                      <a:pt x="0" y="0"/>
                    </a:moveTo>
                    <a:cubicBezTo>
                      <a:pt x="9934" y="0"/>
                      <a:pt x="18588" y="6776"/>
                      <a:pt x="20970" y="16421"/>
                    </a:cubicBezTo>
                  </a:path>
                  <a:path w="20970" h="21600" stroke="0" extrusionOk="0">
                    <a:moveTo>
                      <a:pt x="0" y="0"/>
                    </a:moveTo>
                    <a:cubicBezTo>
                      <a:pt x="9934" y="0"/>
                      <a:pt x="18588" y="6776"/>
                      <a:pt x="20970" y="16421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6633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60441" name="Group 85"/>
            <p:cNvGrpSpPr>
              <a:grpSpLocks/>
            </p:cNvGrpSpPr>
            <p:nvPr/>
          </p:nvGrpSpPr>
          <p:grpSpPr bwMode="auto">
            <a:xfrm>
              <a:off x="816" y="2296"/>
              <a:ext cx="1792" cy="295"/>
              <a:chOff x="816" y="2296"/>
              <a:chExt cx="1792" cy="295"/>
            </a:xfrm>
          </p:grpSpPr>
          <p:grpSp>
            <p:nvGrpSpPr>
              <p:cNvPr id="60442" name="Group 86"/>
              <p:cNvGrpSpPr>
                <a:grpSpLocks/>
              </p:cNvGrpSpPr>
              <p:nvPr/>
            </p:nvGrpSpPr>
            <p:grpSpPr bwMode="auto">
              <a:xfrm>
                <a:off x="816" y="2432"/>
                <a:ext cx="1792" cy="159"/>
                <a:chOff x="862" y="2364"/>
                <a:chExt cx="1700" cy="159"/>
              </a:xfrm>
            </p:grpSpPr>
            <p:sp>
              <p:nvSpPr>
                <p:cNvPr id="60446" name="Arc 87"/>
                <p:cNvSpPr>
                  <a:spLocks/>
                </p:cNvSpPr>
                <p:nvPr/>
              </p:nvSpPr>
              <p:spPr bwMode="auto">
                <a:xfrm flipV="1">
                  <a:off x="1701" y="2364"/>
                  <a:ext cx="861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1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66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0447" name="Arc 88"/>
                <p:cNvSpPr>
                  <a:spLocks/>
                </p:cNvSpPr>
                <p:nvPr/>
              </p:nvSpPr>
              <p:spPr bwMode="auto">
                <a:xfrm flipH="1" flipV="1">
                  <a:off x="862" y="2364"/>
                  <a:ext cx="839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1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6633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60443" name="Group 89"/>
              <p:cNvGrpSpPr>
                <a:grpSpLocks/>
              </p:cNvGrpSpPr>
              <p:nvPr/>
            </p:nvGrpSpPr>
            <p:grpSpPr bwMode="auto">
              <a:xfrm flipV="1">
                <a:off x="816" y="2296"/>
                <a:ext cx="1792" cy="159"/>
                <a:chOff x="862" y="2364"/>
                <a:chExt cx="1700" cy="159"/>
              </a:xfrm>
            </p:grpSpPr>
            <p:sp>
              <p:nvSpPr>
                <p:cNvPr id="60444" name="Arc 90"/>
                <p:cNvSpPr>
                  <a:spLocks/>
                </p:cNvSpPr>
                <p:nvPr/>
              </p:nvSpPr>
              <p:spPr bwMode="auto">
                <a:xfrm flipV="1">
                  <a:off x="1701" y="2364"/>
                  <a:ext cx="861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1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33CC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66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0445" name="Arc 91"/>
                <p:cNvSpPr>
                  <a:spLocks/>
                </p:cNvSpPr>
                <p:nvPr/>
              </p:nvSpPr>
              <p:spPr bwMode="auto">
                <a:xfrm flipH="1" flipV="1">
                  <a:off x="862" y="2364"/>
                  <a:ext cx="839" cy="159"/>
                </a:xfrm>
                <a:custGeom>
                  <a:avLst/>
                  <a:gdLst>
                    <a:gd name="T0" fmla="*/ 0 w 21600"/>
                    <a:gd name="T1" fmla="*/ 0 h 21600"/>
                    <a:gd name="T2" fmla="*/ 1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33CC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663300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1394" name="Group 130"/>
          <p:cNvGrpSpPr>
            <a:grpSpLocks/>
          </p:cNvGrpSpPr>
          <p:nvPr/>
        </p:nvGrpSpPr>
        <p:grpSpPr bwMode="auto">
          <a:xfrm>
            <a:off x="1370504" y="3751838"/>
            <a:ext cx="1584325" cy="366713"/>
            <a:chOff x="725" y="2636"/>
            <a:chExt cx="998" cy="231"/>
          </a:xfrm>
        </p:grpSpPr>
        <p:sp>
          <p:nvSpPr>
            <p:cNvPr id="60436" name="Line 127"/>
            <p:cNvSpPr>
              <a:spLocks noChangeShapeType="1"/>
            </p:cNvSpPr>
            <p:nvPr/>
          </p:nvSpPr>
          <p:spPr bwMode="auto">
            <a:xfrm flipH="1">
              <a:off x="725" y="2863"/>
              <a:ext cx="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11393" name="Text Box 129"/>
            <p:cNvSpPr txBox="1">
              <a:spLocks noChangeArrowheads="1"/>
            </p:cNvSpPr>
            <p:nvPr/>
          </p:nvSpPr>
          <p:spPr bwMode="auto">
            <a:xfrm>
              <a:off x="1156" y="2636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66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</a:t>
              </a:r>
              <a:endParaRPr lang="ru-RU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91" name="Скругленный прямоугольник 90"/>
          <p:cNvSpPr/>
          <p:nvPr/>
        </p:nvSpPr>
        <p:spPr>
          <a:xfrm>
            <a:off x="229595" y="83008"/>
            <a:ext cx="701999" cy="57579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ll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088" y="2698161"/>
            <a:ext cx="2628900" cy="2724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 Box 93"/>
              <p:cNvSpPr txBox="1">
                <a:spLocks noChangeArrowheads="1"/>
              </p:cNvSpPr>
              <p:nvPr/>
            </p:nvSpPr>
            <p:spPr bwMode="auto">
              <a:xfrm>
                <a:off x="6465441" y="5513632"/>
                <a:ext cx="4483873" cy="647357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400" b="1" dirty="0" smtClean="0">
                    <a:solidFill>
                      <a:srgbClr val="C00000"/>
                    </a:solidFill>
                    <a:latin typeface="Times New Roman" pitchFamily="18" charset="0"/>
                  </a:rPr>
                  <a:t>V</a:t>
                </a:r>
                <a:r>
                  <a:rPr lang="ru-RU" sz="2400" b="1" baseline="-25000" dirty="0" err="1">
                    <a:solidFill>
                      <a:srgbClr val="C00000"/>
                    </a:solidFill>
                    <a:latin typeface="Times New Roman" pitchFamily="18" charset="0"/>
                  </a:rPr>
                  <a:t>ш.к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kk-KZ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2400" b="1" baseline="-25000" dirty="0">
                  <a:solidFill>
                    <a:srgbClr val="C000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94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5441" y="5513632"/>
                <a:ext cx="4483873" cy="647357"/>
              </a:xfrm>
              <a:prstGeom prst="rect">
                <a:avLst/>
              </a:prstGeom>
              <a:blipFill>
                <a:blip r:embed="rId4"/>
                <a:stretch>
                  <a:fillRect l="-2035" b="-2752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Прямая соединительная линия 96"/>
          <p:cNvCxnSpPr/>
          <p:nvPr/>
        </p:nvCxnSpPr>
        <p:spPr>
          <a:xfrm>
            <a:off x="2937366" y="4759069"/>
            <a:ext cx="1314450" cy="794"/>
          </a:xfrm>
          <a:prstGeom prst="line">
            <a:avLst/>
          </a:prstGeom>
          <a:ln w="3810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2989450" y="3413660"/>
            <a:ext cx="1314450" cy="794"/>
          </a:xfrm>
          <a:prstGeom prst="line">
            <a:avLst/>
          </a:prstGeom>
          <a:ln w="38100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333275" y="3111403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275" y="3111403"/>
                <a:ext cx="38023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Прямоугольник 99"/>
              <p:cNvSpPr/>
              <p:nvPr/>
            </p:nvSpPr>
            <p:spPr>
              <a:xfrm>
                <a:off x="3308541" y="4608998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0" name="Прямоугольник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541" y="4608998"/>
                <a:ext cx="38023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94487" y="5737666"/>
                <a:ext cx="50281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kk-KZ" sz="24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i="1" dirty="0" smtClean="0"/>
                  <a:t> - </a:t>
                </a:r>
                <a:r>
                  <a:rPr lang="ru-RU" sz="2400" i="1" dirty="0" err="1" smtClean="0"/>
                  <a:t>шардын</a:t>
                </a:r>
                <a:r>
                  <a:rPr lang="ru-RU" sz="2400" i="1" dirty="0" smtClean="0"/>
                  <a:t> </a:t>
                </a:r>
                <a:r>
                  <a:rPr lang="ru-RU" sz="2400" i="1" dirty="0" err="1" smtClean="0"/>
                  <a:t>катмарынын</a:t>
                </a:r>
                <a:r>
                  <a:rPr lang="ru-RU" sz="2400" i="1" dirty="0" smtClean="0"/>
                  <a:t> радиусу</a:t>
                </a:r>
                <a:endParaRPr lang="ru-RU" sz="2400" i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87" y="5737666"/>
                <a:ext cx="5028108" cy="461665"/>
              </a:xfrm>
              <a:prstGeom prst="rect">
                <a:avLst/>
              </a:prstGeom>
              <a:blipFill>
                <a:blip r:embed="rId7"/>
                <a:stretch>
                  <a:fillRect t="-10526" r="-970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753271" y="2924553"/>
                <a:ext cx="9541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ru-RU" b="1" i="1" baseline="-25000" dirty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ш.сег.</m:t>
                      </m:r>
                      <m:r>
                        <a:rPr lang="ru-RU" b="1" i="1" baseline="-25000" dirty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271" y="2924553"/>
                <a:ext cx="95410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767697" y="4822115"/>
                <a:ext cx="939681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ru-RU" b="1" i="1" baseline="-25000" dirty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ш.сег.</m:t>
                      </m:r>
                      <m:r>
                        <a:rPr lang="ru-RU" b="1" i="1" baseline="-25000" dirty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b="1" baseline="-25000" dirty="0">
                  <a:solidFill>
                    <a:srgbClr val="0033CC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697" y="4822115"/>
                <a:ext cx="939681" cy="362984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8028664" y="4108699"/>
                <a:ext cx="6639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ru-RU" b="1" i="1" baseline="-25000" dirty="0" err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ш.к</m:t>
                      </m:r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664" y="4108699"/>
                <a:ext cx="66396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5612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1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1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250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250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250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11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11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1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5" grpId="0"/>
      <p:bldP spid="11357" grpId="0"/>
      <p:bldP spid="94" grpId="0" animBg="1"/>
      <p:bldP spid="5" grpId="0"/>
      <p:bldP spid="100" grpId="0"/>
      <p:bldP spid="6" grpId="0"/>
      <p:bldP spid="6" grpId="1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0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1199473" y="279093"/>
            <a:ext cx="7921625" cy="57467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err="1">
                <a:solidFill>
                  <a:srgbClr val="6600FF"/>
                </a:solidFill>
                <a:latin typeface="+mn-lt"/>
              </a:rPr>
              <a:t>Шардык</a:t>
            </a:r>
            <a:r>
              <a:rPr lang="ru-RU" sz="2800" b="1" dirty="0">
                <a:solidFill>
                  <a:srgbClr val="6600FF"/>
                </a:solidFill>
                <a:latin typeface="+mn-lt"/>
              </a:rPr>
              <a:t>  </a:t>
            </a:r>
            <a:r>
              <a:rPr lang="ru-RU" sz="2800" b="1" dirty="0" err="1">
                <a:solidFill>
                  <a:srgbClr val="6600FF"/>
                </a:solidFill>
                <a:latin typeface="+mn-lt"/>
              </a:rPr>
              <a:t>сектордун</a:t>
            </a:r>
            <a:r>
              <a:rPr lang="ru-RU" sz="2800" b="1" dirty="0">
                <a:solidFill>
                  <a:srgbClr val="6600FF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rgbClr val="6600FF"/>
                </a:solidFill>
                <a:latin typeface="+mn-lt"/>
              </a:rPr>
              <a:t>көлөмү</a:t>
            </a:r>
            <a:endParaRPr lang="ru-RU" sz="2800" baseline="30000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1391263" y="1042160"/>
            <a:ext cx="97965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ru-RU" sz="2400" dirty="0" err="1">
                <a:solidFill>
                  <a:srgbClr val="0000CC"/>
                </a:solidFill>
              </a:rPr>
              <a:t>Тегеректик</a:t>
            </a:r>
            <a:r>
              <a:rPr kumimoji="1" lang="ru-RU" sz="2400" dirty="0">
                <a:solidFill>
                  <a:srgbClr val="0000CC"/>
                </a:solidFill>
              </a:rPr>
              <a:t> </a:t>
            </a:r>
            <a:r>
              <a:rPr kumimoji="1" lang="ru-RU" sz="2400" dirty="0" err="1">
                <a:solidFill>
                  <a:srgbClr val="0000CC"/>
                </a:solidFill>
              </a:rPr>
              <a:t>секторду</a:t>
            </a:r>
            <a:r>
              <a:rPr kumimoji="1" lang="ru-RU" sz="2400" dirty="0">
                <a:solidFill>
                  <a:srgbClr val="0000CC"/>
                </a:solidFill>
              </a:rPr>
              <a:t> </a:t>
            </a:r>
            <a:r>
              <a:rPr kumimoji="1" lang="ru-RU" sz="2400" dirty="0" err="1">
                <a:solidFill>
                  <a:srgbClr val="0000CC"/>
                </a:solidFill>
              </a:rPr>
              <a:t>анын</a:t>
            </a:r>
            <a:r>
              <a:rPr kumimoji="1" lang="ru-RU" sz="2400" dirty="0">
                <a:solidFill>
                  <a:srgbClr val="0000CC"/>
                </a:solidFill>
              </a:rPr>
              <a:t> </a:t>
            </a:r>
            <a:r>
              <a:rPr kumimoji="1" lang="ru-RU" sz="2400" dirty="0" err="1">
                <a:solidFill>
                  <a:srgbClr val="0000CC"/>
                </a:solidFill>
              </a:rPr>
              <a:t>диаметринин</a:t>
            </a:r>
            <a:r>
              <a:rPr kumimoji="1" lang="ru-RU" sz="2400" dirty="0">
                <a:solidFill>
                  <a:srgbClr val="0000CC"/>
                </a:solidFill>
              </a:rPr>
              <a:t> </a:t>
            </a:r>
            <a:r>
              <a:rPr kumimoji="1" lang="ru-RU" sz="2400" dirty="0" err="1">
                <a:solidFill>
                  <a:srgbClr val="0000CC"/>
                </a:solidFill>
              </a:rPr>
              <a:t>айланасында</a:t>
            </a:r>
            <a:r>
              <a:rPr kumimoji="1" lang="ru-RU" sz="2400" dirty="0">
                <a:solidFill>
                  <a:srgbClr val="0000CC"/>
                </a:solidFill>
              </a:rPr>
              <a:t> </a:t>
            </a:r>
            <a:r>
              <a:rPr kumimoji="1" lang="ru-RU" sz="2400" dirty="0" err="1">
                <a:solidFill>
                  <a:srgbClr val="0000CC"/>
                </a:solidFill>
              </a:rPr>
              <a:t>айландыруудан</a:t>
            </a:r>
            <a:r>
              <a:rPr kumimoji="1" lang="ru-RU" sz="2400" dirty="0">
                <a:solidFill>
                  <a:srgbClr val="0000CC"/>
                </a:solidFill>
              </a:rPr>
              <a:t> </a:t>
            </a:r>
            <a:r>
              <a:rPr kumimoji="1" lang="ru-RU" sz="2400" dirty="0" err="1">
                <a:solidFill>
                  <a:srgbClr val="0000CC"/>
                </a:solidFill>
              </a:rPr>
              <a:t>пайда</a:t>
            </a:r>
            <a:r>
              <a:rPr kumimoji="1" lang="ru-RU" sz="2400" dirty="0">
                <a:solidFill>
                  <a:srgbClr val="0000CC"/>
                </a:solidFill>
              </a:rPr>
              <a:t> </a:t>
            </a:r>
            <a:r>
              <a:rPr kumimoji="1" lang="ru-RU" sz="2400" dirty="0" err="1">
                <a:solidFill>
                  <a:srgbClr val="0000CC"/>
                </a:solidFill>
              </a:rPr>
              <a:t>болгон</a:t>
            </a:r>
            <a:r>
              <a:rPr kumimoji="1" lang="ru-RU" sz="2400" dirty="0">
                <a:solidFill>
                  <a:srgbClr val="0000CC"/>
                </a:solidFill>
              </a:rPr>
              <a:t>  </a:t>
            </a:r>
            <a:r>
              <a:rPr kumimoji="1" lang="ru-RU" sz="2400" dirty="0" err="1">
                <a:solidFill>
                  <a:srgbClr val="0000CC"/>
                </a:solidFill>
              </a:rPr>
              <a:t>айлануу</a:t>
            </a:r>
            <a:r>
              <a:rPr kumimoji="1" lang="ru-RU" sz="2400" dirty="0">
                <a:solidFill>
                  <a:srgbClr val="0000CC"/>
                </a:solidFill>
              </a:rPr>
              <a:t> </a:t>
            </a:r>
            <a:r>
              <a:rPr kumimoji="1" lang="ru-RU" sz="2400" dirty="0" err="1">
                <a:solidFill>
                  <a:srgbClr val="0000CC"/>
                </a:solidFill>
              </a:rPr>
              <a:t>телосу</a:t>
            </a:r>
            <a:r>
              <a:rPr kumimoji="1" lang="ru-RU" sz="2400" dirty="0">
                <a:solidFill>
                  <a:srgbClr val="0000CC"/>
                </a:solidFill>
              </a:rPr>
              <a:t> - </a:t>
            </a:r>
            <a:r>
              <a:rPr kumimoji="1" lang="ru-RU" sz="2400" u="sng" dirty="0" err="1">
                <a:solidFill>
                  <a:srgbClr val="FF0000"/>
                </a:solidFill>
              </a:rPr>
              <a:t>шардык</a:t>
            </a:r>
            <a:r>
              <a:rPr kumimoji="1" lang="ru-RU" sz="2400" u="sng" dirty="0">
                <a:solidFill>
                  <a:srgbClr val="FF0000"/>
                </a:solidFill>
              </a:rPr>
              <a:t> сектор.</a:t>
            </a:r>
            <a:endParaRPr kumimoji="1" lang="ru-RU" sz="2400" baseline="30000" dirty="0">
              <a:solidFill>
                <a:srgbClr val="0000CC"/>
              </a:solidFill>
            </a:endParaRPr>
          </a:p>
        </p:txBody>
      </p:sp>
      <p:sp>
        <p:nvSpPr>
          <p:cNvPr id="13449" name="Text Box 137"/>
          <p:cNvSpPr txBox="1">
            <a:spLocks noChangeArrowheads="1"/>
          </p:cNvSpPr>
          <p:nvPr/>
        </p:nvSpPr>
        <p:spPr bwMode="auto">
          <a:xfrm>
            <a:off x="1373189" y="2101059"/>
            <a:ext cx="7308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ru-RU" sz="2400" b="1" dirty="0" err="1">
                <a:solidFill>
                  <a:srgbClr val="0000CC"/>
                </a:solidFill>
              </a:rPr>
              <a:t>Шардык</a:t>
            </a:r>
            <a:r>
              <a:rPr kumimoji="1" lang="ru-RU" sz="2400" b="1" dirty="0">
                <a:solidFill>
                  <a:srgbClr val="0000CC"/>
                </a:solidFill>
              </a:rPr>
              <a:t> сектор  </a:t>
            </a:r>
            <a:r>
              <a:rPr kumimoji="1" lang="ru-RU" sz="2400" b="1" dirty="0" err="1">
                <a:solidFill>
                  <a:srgbClr val="7030A0"/>
                </a:solidFill>
              </a:rPr>
              <a:t>шардык</a:t>
            </a:r>
            <a:r>
              <a:rPr kumimoji="1" lang="ru-RU" sz="2400" b="1" dirty="0">
                <a:solidFill>
                  <a:srgbClr val="7030A0"/>
                </a:solidFill>
              </a:rPr>
              <a:t> </a:t>
            </a:r>
            <a:r>
              <a:rPr kumimoji="1" lang="ru-RU" sz="2400" b="1" dirty="0" err="1">
                <a:solidFill>
                  <a:srgbClr val="7030A0"/>
                </a:solidFill>
              </a:rPr>
              <a:t>сегменттен</a:t>
            </a:r>
            <a:endParaRPr kumimoji="1" lang="ru-RU" sz="2400" b="1" baseline="30000" dirty="0">
              <a:solidFill>
                <a:srgbClr val="7030A0"/>
              </a:solidFill>
            </a:endParaRPr>
          </a:p>
        </p:txBody>
      </p:sp>
      <p:sp>
        <p:nvSpPr>
          <p:cNvPr id="13451" name="Text Box 139"/>
          <p:cNvSpPr txBox="1">
            <a:spLocks noChangeArrowheads="1"/>
          </p:cNvSpPr>
          <p:nvPr/>
        </p:nvSpPr>
        <p:spPr bwMode="auto">
          <a:xfrm>
            <a:off x="6391324" y="2101059"/>
            <a:ext cx="3470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ru-RU" sz="2400" b="1" dirty="0" err="1">
                <a:solidFill>
                  <a:srgbClr val="0000CC"/>
                </a:solidFill>
              </a:rPr>
              <a:t>жана</a:t>
            </a:r>
            <a:r>
              <a:rPr kumimoji="1" lang="ru-RU" sz="2400" b="1" dirty="0">
                <a:solidFill>
                  <a:srgbClr val="0000CC"/>
                </a:solidFill>
              </a:rPr>
              <a:t> </a:t>
            </a:r>
            <a:r>
              <a:rPr kumimoji="1" lang="ru-RU" sz="2400" b="1" dirty="0" err="1">
                <a:solidFill>
                  <a:srgbClr val="0000CC"/>
                </a:solidFill>
              </a:rPr>
              <a:t>конустан</a:t>
            </a:r>
            <a:r>
              <a:rPr kumimoji="1" lang="ru-RU" sz="2400" b="1" dirty="0">
                <a:solidFill>
                  <a:srgbClr val="0000CC"/>
                </a:solidFill>
              </a:rPr>
              <a:t> </a:t>
            </a:r>
            <a:r>
              <a:rPr kumimoji="1" lang="ru-RU" sz="2400" b="1" dirty="0" err="1">
                <a:solidFill>
                  <a:srgbClr val="0000CC"/>
                </a:solidFill>
              </a:rPr>
              <a:t>түзүлөт</a:t>
            </a:r>
            <a:r>
              <a:rPr kumimoji="1" lang="ru-RU" sz="24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6766" y="277976"/>
            <a:ext cx="701999" cy="57579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III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7704" y="3189258"/>
            <a:ext cx="2134416" cy="370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FF0000"/>
                </a:solidFill>
              </a:rPr>
              <a:t>Шардык сектор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256" y="2919527"/>
            <a:ext cx="3640352" cy="22350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78" y="3559642"/>
            <a:ext cx="2862004" cy="27554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155725" y="3755605"/>
                <a:ext cx="4047582" cy="562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kk-KZ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ш.сектор</m:t>
                          </m:r>
                        </m:sub>
                      </m:sSub>
                      <m:r>
                        <a:rPr lang="ru-RU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ru-RU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сегм</m:t>
                          </m:r>
                        </m:sub>
                      </m:sSub>
                      <m:r>
                        <a:rPr lang="ru-RU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ru-RU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конус</m:t>
                          </m:r>
                        </m:sub>
                      </m:sSub>
                    </m:oMath>
                  </m:oMathPara>
                </a14:m>
                <a:endParaRPr lang="ru-RU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725" y="3755605"/>
                <a:ext cx="4047582" cy="5629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41" name="Text Box 29"/>
              <p:cNvSpPr txBox="1">
                <a:spLocks noChangeArrowheads="1"/>
              </p:cNvSpPr>
              <p:nvPr/>
            </p:nvSpPr>
            <p:spPr bwMode="auto">
              <a:xfrm>
                <a:off x="4401595" y="5511400"/>
                <a:ext cx="4093660" cy="803682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3200" b="1" dirty="0">
                    <a:solidFill>
                      <a:srgbClr val="A50021"/>
                    </a:solidFill>
                    <a:latin typeface="Times New Roman"/>
                  </a:rPr>
                  <a:t>V</a:t>
                </a:r>
                <a:r>
                  <a:rPr lang="ru-RU" sz="3200" b="1" baseline="-25000" dirty="0">
                    <a:solidFill>
                      <a:srgbClr val="A50021"/>
                    </a:solidFill>
                    <a:latin typeface="Times New Roman"/>
                  </a:rPr>
                  <a:t>ш. сектор</a:t>
                </a:r>
                <a:r>
                  <a:rPr lang="ru-RU" sz="3200" b="1" dirty="0">
                    <a:solidFill>
                      <a:srgbClr val="A50021"/>
                    </a:solidFill>
                    <a:latin typeface="Times New Roman"/>
                  </a:rPr>
                  <a:t>=</a:t>
                </a:r>
                <a:r>
                  <a:rPr lang="en-US" sz="3200" b="1" dirty="0">
                    <a:solidFill>
                      <a:srgbClr val="A50021"/>
                    </a:solidFill>
                    <a:latin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1">
                            <a:solidFill>
                              <a:srgbClr val="A5002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3200" b="1" i="1">
                            <a:solidFill>
                              <a:srgbClr val="A5002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ru-RU" sz="3200" b="1" i="1" dirty="0">
                        <a:solidFill>
                          <a:srgbClr val="A50021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3200" b="1" dirty="0">
                    <a:solidFill>
                      <a:srgbClr val="A50021"/>
                    </a:solidFill>
                    <a:latin typeface="Times New Roman"/>
                  </a:rPr>
                  <a:t>R</a:t>
                </a:r>
                <a:r>
                  <a:rPr lang="en-US" sz="3200" b="1" baseline="30000" dirty="0">
                    <a:solidFill>
                      <a:srgbClr val="A50021"/>
                    </a:solidFill>
                    <a:latin typeface="Times New Roman"/>
                  </a:rPr>
                  <a:t>2</a:t>
                </a:r>
                <a:r>
                  <a:rPr lang="en-US" sz="3200" b="1" dirty="0">
                    <a:solidFill>
                      <a:srgbClr val="A50021"/>
                    </a:solidFill>
                    <a:latin typeface="Times New Roman"/>
                  </a:rPr>
                  <a:t>h</a:t>
                </a:r>
                <a:endParaRPr lang="ru-RU" sz="3200" b="1" dirty="0">
                  <a:solidFill>
                    <a:srgbClr val="A50021"/>
                  </a:solidFill>
                  <a:latin typeface="Times New Roman"/>
                </a:endParaRPr>
              </a:p>
            </p:txBody>
          </p:sp>
        </mc:Choice>
        <mc:Fallback xmlns="">
          <p:sp>
            <p:nvSpPr>
              <p:cNvPr id="13341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1595" y="5511400"/>
                <a:ext cx="4093660" cy="803682"/>
              </a:xfrm>
              <a:prstGeom prst="rect">
                <a:avLst/>
              </a:prstGeom>
              <a:blipFill>
                <a:blip r:embed="rId5"/>
                <a:stretch>
                  <a:fillRect l="-3561" b="-8955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>
            <a:off x="1703512" y="3559642"/>
            <a:ext cx="285464" cy="62653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5689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2" grpId="0"/>
      <p:bldP spid="13449" grpId="0"/>
      <p:bldP spid="13451" grpId="0"/>
      <p:bldP spid="3" grpId="0" animBg="1"/>
      <p:bldP spid="59" grpId="0"/>
      <p:bldP spid="133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5640" y="605879"/>
            <a:ext cx="5937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Шардын </a:t>
            </a:r>
            <a:r>
              <a:rPr lang="kk-KZ" sz="2400" smtClean="0"/>
              <a:t>радиусу </a:t>
            </a:r>
            <a:r>
              <a:rPr lang="kk-KZ" sz="2400" smtClean="0">
                <a:solidFill>
                  <a:srgbClr val="C00000"/>
                </a:solidFill>
              </a:rPr>
              <a:t>6 см</a:t>
            </a:r>
            <a:r>
              <a:rPr lang="kk-KZ" sz="2400" smtClean="0"/>
              <a:t>. </a:t>
            </a:r>
            <a:r>
              <a:rPr lang="kk-KZ" sz="2400" dirty="0" smtClean="0"/>
              <a:t>Көлөмүн эсептегиле.</a:t>
            </a:r>
            <a:endParaRPr lang="ru-RU" sz="2400" dirty="0"/>
          </a:p>
        </p:txBody>
      </p:sp>
      <p:sp>
        <p:nvSpPr>
          <p:cNvPr id="5" name="32-конечная звезда 4"/>
          <p:cNvSpPr/>
          <p:nvPr/>
        </p:nvSpPr>
        <p:spPr>
          <a:xfrm>
            <a:off x="1775520" y="379512"/>
            <a:ext cx="914400" cy="914400"/>
          </a:xfrm>
          <a:prstGeom prst="star32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rgbClr val="002060"/>
                </a:solidFill>
              </a:rPr>
              <a:t>1</a:t>
            </a:r>
            <a:endParaRPr lang="ru-RU" sz="2400" dirty="0">
              <a:solidFill>
                <a:srgbClr val="002060"/>
              </a:solidFill>
            </a:endParaRP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7380089" y="1273487"/>
            <a:ext cx="3168352" cy="3168725"/>
            <a:chOff x="1383" y="958"/>
            <a:chExt cx="2495" cy="2495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383" y="958"/>
              <a:ext cx="2495" cy="2495"/>
              <a:chOff x="1474" y="1480"/>
              <a:chExt cx="2495" cy="2495"/>
            </a:xfrm>
            <a:grpFill/>
          </p:grpSpPr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1474" y="1480"/>
                <a:ext cx="2495" cy="2495"/>
                <a:chOff x="1474" y="1480"/>
                <a:chExt cx="2495" cy="2495"/>
              </a:xfrm>
              <a:grpFill/>
            </p:grpSpPr>
            <p:sp>
              <p:nvSpPr>
                <p:cNvPr id="12" name="Oval 8"/>
                <p:cNvSpPr>
                  <a:spLocks noChangeArrowheads="1"/>
                </p:cNvSpPr>
                <p:nvPr/>
              </p:nvSpPr>
              <p:spPr bwMode="auto">
                <a:xfrm>
                  <a:off x="1474" y="1480"/>
                  <a:ext cx="2495" cy="2495"/>
                </a:xfrm>
                <a:prstGeom prst="ellips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" name="Arc 9"/>
                <p:cNvSpPr>
                  <a:spLocks/>
                </p:cNvSpPr>
                <p:nvPr/>
              </p:nvSpPr>
              <p:spPr bwMode="auto">
                <a:xfrm>
                  <a:off x="2653" y="2342"/>
                  <a:ext cx="1316" cy="415"/>
                </a:xfrm>
                <a:custGeom>
                  <a:avLst/>
                  <a:gdLst>
                    <a:gd name="T0" fmla="*/ 0 w 21600"/>
                    <a:gd name="T1" fmla="*/ 0 h 21984"/>
                    <a:gd name="T2" fmla="*/ 5 w 21600"/>
                    <a:gd name="T3" fmla="*/ 0 h 21984"/>
                    <a:gd name="T4" fmla="*/ 0 w 21600"/>
                    <a:gd name="T5" fmla="*/ 0 h 2198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98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728"/>
                        <a:pt x="21598" y="21856"/>
                        <a:pt x="21596" y="21983"/>
                      </a:cubicBezTo>
                    </a:path>
                    <a:path w="21600" h="2198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728"/>
                        <a:pt x="21598" y="21856"/>
                        <a:pt x="21596" y="21983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" name="Arc 10"/>
                <p:cNvSpPr>
                  <a:spLocks/>
                </p:cNvSpPr>
                <p:nvPr/>
              </p:nvSpPr>
              <p:spPr bwMode="auto">
                <a:xfrm flipH="1">
                  <a:off x="1474" y="2341"/>
                  <a:ext cx="1225" cy="408"/>
                </a:xfrm>
                <a:custGeom>
                  <a:avLst/>
                  <a:gdLst>
                    <a:gd name="T0" fmla="*/ 0 w 21600"/>
                    <a:gd name="T1" fmla="*/ 0 h 21600"/>
                    <a:gd name="T2" fmla="*/ 4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" name="Arc 11"/>
                <p:cNvSpPr>
                  <a:spLocks/>
                </p:cNvSpPr>
                <p:nvPr/>
              </p:nvSpPr>
              <p:spPr bwMode="auto">
                <a:xfrm flipV="1">
                  <a:off x="2699" y="2743"/>
                  <a:ext cx="1270" cy="415"/>
                </a:xfrm>
                <a:custGeom>
                  <a:avLst/>
                  <a:gdLst>
                    <a:gd name="T0" fmla="*/ 0 w 21600"/>
                    <a:gd name="T1" fmla="*/ 0 h 21984"/>
                    <a:gd name="T2" fmla="*/ 4 w 21600"/>
                    <a:gd name="T3" fmla="*/ 0 h 21984"/>
                    <a:gd name="T4" fmla="*/ 0 w 21600"/>
                    <a:gd name="T5" fmla="*/ 0 h 2198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98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728"/>
                        <a:pt x="21598" y="21856"/>
                        <a:pt x="21596" y="21983"/>
                      </a:cubicBezTo>
                    </a:path>
                    <a:path w="21600" h="2198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728"/>
                        <a:pt x="21598" y="21856"/>
                        <a:pt x="21596" y="21983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" name="Arc 12"/>
                <p:cNvSpPr>
                  <a:spLocks/>
                </p:cNvSpPr>
                <p:nvPr/>
              </p:nvSpPr>
              <p:spPr bwMode="auto">
                <a:xfrm flipH="1" flipV="1">
                  <a:off x="1474" y="2750"/>
                  <a:ext cx="1225" cy="408"/>
                </a:xfrm>
                <a:custGeom>
                  <a:avLst/>
                  <a:gdLst>
                    <a:gd name="T0" fmla="*/ 0 w 21600"/>
                    <a:gd name="T1" fmla="*/ 0 h 21600"/>
                    <a:gd name="T2" fmla="*/ 4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" name="Arc 13"/>
                <p:cNvSpPr>
                  <a:spLocks/>
                </p:cNvSpPr>
                <p:nvPr/>
              </p:nvSpPr>
              <p:spPr bwMode="auto">
                <a:xfrm flipH="1">
                  <a:off x="2109" y="1480"/>
                  <a:ext cx="635" cy="2494"/>
                </a:xfrm>
                <a:custGeom>
                  <a:avLst/>
                  <a:gdLst>
                    <a:gd name="T0" fmla="*/ 0 w 21600"/>
                    <a:gd name="T1" fmla="*/ 0 h 43198"/>
                    <a:gd name="T2" fmla="*/ 0 w 21600"/>
                    <a:gd name="T3" fmla="*/ 8 h 43198"/>
                    <a:gd name="T4" fmla="*/ 0 w 21600"/>
                    <a:gd name="T5" fmla="*/ 4 h 43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8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06"/>
                        <a:pt x="12120" y="43025"/>
                        <a:pt x="314" y="43197"/>
                      </a:cubicBezTo>
                    </a:path>
                    <a:path w="21600" h="43198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06"/>
                        <a:pt x="12120" y="43025"/>
                        <a:pt x="314" y="43197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1" name="Arc 14"/>
              <p:cNvSpPr>
                <a:spLocks/>
              </p:cNvSpPr>
              <p:nvPr/>
            </p:nvSpPr>
            <p:spPr bwMode="auto">
              <a:xfrm>
                <a:off x="2744" y="1480"/>
                <a:ext cx="635" cy="2494"/>
              </a:xfrm>
              <a:custGeom>
                <a:avLst/>
                <a:gdLst>
                  <a:gd name="T0" fmla="*/ 0 w 21600"/>
                  <a:gd name="T1" fmla="*/ 0 h 43198"/>
                  <a:gd name="T2" fmla="*/ 0 w 21600"/>
                  <a:gd name="T3" fmla="*/ 8 h 43198"/>
                  <a:gd name="T4" fmla="*/ 0 w 21600"/>
                  <a:gd name="T5" fmla="*/ 4 h 4319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198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06"/>
                      <a:pt x="12120" y="43025"/>
                      <a:pt x="314" y="43197"/>
                    </a:cubicBezTo>
                  </a:path>
                  <a:path w="21600" h="43198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06"/>
                      <a:pt x="12120" y="43025"/>
                      <a:pt x="314" y="43197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" name="Oval 35"/>
            <p:cNvSpPr>
              <a:spLocks noChangeArrowheads="1"/>
            </p:cNvSpPr>
            <p:nvPr/>
          </p:nvSpPr>
          <p:spPr bwMode="auto">
            <a:xfrm>
              <a:off x="2585" y="2160"/>
              <a:ext cx="46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" name="Group 38"/>
          <p:cNvGrpSpPr>
            <a:grpSpLocks/>
          </p:cNvGrpSpPr>
          <p:nvPr/>
        </p:nvGrpSpPr>
        <p:grpSpPr bwMode="auto">
          <a:xfrm>
            <a:off x="8906485" y="1800550"/>
            <a:ext cx="1151782" cy="1094765"/>
            <a:chOff x="2608" y="1298"/>
            <a:chExt cx="930" cy="885"/>
          </a:xfrm>
        </p:grpSpPr>
        <p:sp>
          <p:nvSpPr>
            <p:cNvPr id="19" name="Line 36"/>
            <p:cNvSpPr>
              <a:spLocks noChangeShapeType="1"/>
            </p:cNvSpPr>
            <p:nvPr/>
          </p:nvSpPr>
          <p:spPr bwMode="auto">
            <a:xfrm flipV="1">
              <a:off x="2608" y="1298"/>
              <a:ext cx="930" cy="88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 Box 37"/>
            <p:cNvSpPr txBox="1">
              <a:spLocks noChangeArrowheads="1"/>
            </p:cNvSpPr>
            <p:nvPr/>
          </p:nvSpPr>
          <p:spPr bwMode="auto">
            <a:xfrm>
              <a:off x="2904" y="1475"/>
              <a:ext cx="291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k-KZ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  <a:endPara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788120" y="2829053"/>
            <a:ext cx="1377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srgbClr val="C00000"/>
                </a:solidFill>
              </a:rPr>
              <a:t>Чыгаруу</a:t>
            </a:r>
            <a:r>
              <a:rPr lang="ru-RU" sz="2400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380089" y="5545805"/>
            <a:ext cx="1168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srgbClr val="C00000"/>
                </a:solidFill>
              </a:rPr>
              <a:t>Жообу</a:t>
            </a:r>
            <a:r>
              <a:rPr lang="ru-RU" sz="2400" dirty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75520" y="1627782"/>
            <a:ext cx="1507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C00000"/>
                </a:solidFill>
              </a:rPr>
              <a:t>Берилди</a:t>
            </a:r>
            <a:r>
              <a:rPr lang="ru-RU" sz="2400" dirty="0" smtClean="0">
                <a:solidFill>
                  <a:srgbClr val="C00000"/>
                </a:solidFill>
              </a:rPr>
              <a:t> :</a:t>
            </a:r>
            <a:endParaRPr lang="ru-RU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310601" y="1679300"/>
                <a:ext cx="12864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kk-KZ" sz="2400" dirty="0" smtClean="0">
                    <a:solidFill>
                      <a:srgbClr val="002060"/>
                    </a:solidFill>
                  </a:rPr>
                  <a:t>6 </a:t>
                </a:r>
                <a:r>
                  <a:rPr lang="kk-KZ" sz="2400" dirty="0">
                    <a:solidFill>
                      <a:srgbClr val="002060"/>
                    </a:solidFill>
                  </a:rPr>
                  <a:t>см</a:t>
                </a:r>
                <a:endParaRPr lang="ru-R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601" y="1679300"/>
                <a:ext cx="1286442" cy="461665"/>
              </a:xfrm>
              <a:prstGeom prst="rect">
                <a:avLst/>
              </a:prstGeom>
              <a:blipFill>
                <a:blip r:embed="rId2"/>
                <a:stretch>
                  <a:fillRect l="-948" t="-10526" r="-4739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1717244" y="2192484"/>
            <a:ext cx="1920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 smtClean="0">
                <a:solidFill>
                  <a:srgbClr val="C00000"/>
                </a:solidFill>
              </a:rPr>
              <a:t>Табуу керек</a:t>
            </a:r>
            <a:r>
              <a:rPr lang="ru-RU" sz="2400" dirty="0" smtClean="0">
                <a:solidFill>
                  <a:srgbClr val="C00000"/>
                </a:solidFill>
              </a:rPr>
              <a:t> :</a:t>
            </a:r>
            <a:endParaRPr lang="ru-RU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23"/>
              <p:cNvSpPr txBox="1">
                <a:spLocks noChangeArrowheads="1"/>
              </p:cNvSpPr>
              <p:nvPr/>
            </p:nvSpPr>
            <p:spPr bwMode="auto">
              <a:xfrm>
                <a:off x="3604898" y="2241608"/>
                <a:ext cx="184259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400" dirty="0" smtClean="0">
                    <a:solidFill>
                      <a:srgbClr val="002060"/>
                    </a:solidFill>
                  </a:rPr>
                  <a:t>V</a:t>
                </a:r>
                <a:r>
                  <a:rPr lang="ru-RU" sz="2400" baseline="-25000" dirty="0">
                    <a:solidFill>
                      <a:srgbClr val="002060"/>
                    </a:solidFill>
                  </a:rPr>
                  <a:t>шар</a:t>
                </a:r>
                <a:r>
                  <a:rPr lang="ru-RU" sz="2400" dirty="0">
                    <a:solidFill>
                      <a:srgbClr val="002060"/>
                    </a:solidFill>
                  </a:rPr>
                  <a:t>=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kk-KZ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/>
                      </a:rPr>
                      <m:t>?</m:t>
                    </m:r>
                  </m:oMath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4898" y="2241608"/>
                <a:ext cx="1842597" cy="461665"/>
              </a:xfrm>
              <a:prstGeom prst="rect">
                <a:avLst/>
              </a:prstGeom>
              <a:blipFill>
                <a:blip r:embed="rId3"/>
                <a:stretch>
                  <a:fillRect l="-4950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23"/>
              <p:cNvSpPr txBox="1">
                <a:spLocks noChangeArrowheads="1"/>
              </p:cNvSpPr>
              <p:nvPr/>
            </p:nvSpPr>
            <p:spPr bwMode="auto">
              <a:xfrm>
                <a:off x="2111225" y="4293095"/>
                <a:ext cx="2832647" cy="701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800" dirty="0" smtClean="0">
                    <a:solidFill>
                      <a:srgbClr val="002060"/>
                    </a:solidFill>
                  </a:rPr>
                  <a:t>V</a:t>
                </a:r>
                <a:r>
                  <a:rPr lang="ru-RU" sz="2800" baseline="-25000" dirty="0">
                    <a:solidFill>
                      <a:srgbClr val="002060"/>
                    </a:solidFill>
                  </a:rPr>
                  <a:t>шар</a:t>
                </a:r>
                <a:r>
                  <a:rPr lang="ru-RU" sz="2800" dirty="0">
                    <a:solidFill>
                      <a:srgbClr val="002060"/>
                    </a:solidFill>
                  </a:rPr>
                  <a:t>=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4</m:t>
                        </m:r>
                      </m:num>
                      <m:den>
                        <m:r>
                          <a:rPr lang="ru-RU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ru-RU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/>
                      </a:rPr>
                      <m:t>𝜋</m:t>
                    </m:r>
                    <m:r>
                      <a:rPr lang="ru-RU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kk-KZ" sz="2800" dirty="0" smtClean="0">
                    <a:solidFill>
                      <a:srgbClr val="002060"/>
                    </a:solidFill>
                  </a:rPr>
                  <a:t>6</a:t>
                </a:r>
                <a:r>
                  <a:rPr lang="en-US" sz="2800" baseline="30000" dirty="0" smtClean="0">
                    <a:solidFill>
                      <a:srgbClr val="002060"/>
                    </a:solidFill>
                  </a:rPr>
                  <a:t>3</a:t>
                </a:r>
                <a:endParaRPr lang="ru-RU" sz="28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1225" y="4293095"/>
                <a:ext cx="2832647" cy="701987"/>
              </a:xfrm>
              <a:prstGeom prst="rect">
                <a:avLst/>
              </a:prstGeom>
              <a:blipFill>
                <a:blip r:embed="rId4"/>
                <a:stretch>
                  <a:fillRect l="-4301" b="-113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3"/>
              <p:cNvSpPr txBox="1">
                <a:spLocks noChangeArrowheads="1"/>
              </p:cNvSpPr>
              <p:nvPr/>
            </p:nvSpPr>
            <p:spPr bwMode="auto">
              <a:xfrm>
                <a:off x="3932657" y="4382478"/>
                <a:ext cx="316719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kk-KZ" sz="2800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sz="2800" dirty="0" smtClean="0">
                    <a:solidFill>
                      <a:srgbClr val="002060"/>
                    </a:solidFill>
                  </a:rPr>
                  <a:t>=</a:t>
                </a:r>
                <a:r>
                  <a:rPr lang="en-US" sz="28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/>
                      </a:rPr>
                      <m:t>288</m:t>
                    </m:r>
                    <m:r>
                      <a:rPr lang="ru-RU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/>
                      </a:rPr>
                      <m:t>𝜋</m:t>
                    </m:r>
                    <m:d>
                      <m:dPr>
                        <m:ctrlPr>
                          <a:rPr lang="ru-RU" sz="28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kk-KZ" sz="2800" i="0" dirty="0" smtClean="0">
                            <a:solidFill>
                              <a:srgbClr val="002060"/>
                            </a:solidFill>
                          </a:rPr>
                          <m:t>см</m:t>
                        </m:r>
                        <m:r>
                          <m:rPr>
                            <m:nor/>
                          </m:rPr>
                          <a:rPr lang="kk-KZ" sz="2800" i="0" baseline="30000" dirty="0" smtClean="0">
                            <a:solidFill>
                              <a:srgbClr val="002060"/>
                            </a:solidFill>
                          </a:rPr>
                          <m:t>3</m:t>
                        </m:r>
                      </m:e>
                    </m:d>
                  </m:oMath>
                </a14:m>
                <a:endParaRPr lang="ru-RU" sz="28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2657" y="4382478"/>
                <a:ext cx="3167195" cy="523220"/>
              </a:xfrm>
              <a:prstGeom prst="rect">
                <a:avLst/>
              </a:prstGeom>
              <a:blipFill>
                <a:blip r:embed="rId5"/>
                <a:stretch>
                  <a:fillRect l="-1346" t="-11628" b="-325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23"/>
              <p:cNvSpPr txBox="1">
                <a:spLocks noChangeArrowheads="1"/>
              </p:cNvSpPr>
              <p:nvPr/>
            </p:nvSpPr>
            <p:spPr bwMode="auto">
              <a:xfrm>
                <a:off x="8179032" y="5520503"/>
                <a:ext cx="184259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kk-KZ" sz="2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/>
                      </a:rPr>
                      <m:t>288</m:t>
                    </m:r>
                    <m:r>
                      <a:rPr lang="ru-RU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/>
                      </a:rPr>
                      <m:t>𝜋</m:t>
                    </m:r>
                    <m:r>
                      <m:rPr>
                        <m:nor/>
                      </m:rPr>
                      <a:rPr lang="kk-KZ" sz="2400" dirty="0">
                        <a:solidFill>
                          <a:srgbClr val="002060"/>
                        </a:solidFill>
                      </a:rPr>
                      <m:t>см</m:t>
                    </m:r>
                    <m:r>
                      <m:rPr>
                        <m:nor/>
                      </m:rPr>
                      <a:rPr lang="kk-KZ" sz="2400" baseline="30000" dirty="0">
                        <a:solidFill>
                          <a:srgbClr val="002060"/>
                        </a:solidFill>
                      </a:rPr>
                      <m:t>3</m:t>
                    </m:r>
                  </m:oMath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9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79032" y="5520503"/>
                <a:ext cx="184259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3144033" y="3174505"/>
                <a:ext cx="2303462" cy="647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V</a:t>
                </a:r>
                <a:r>
                  <a:rPr lang="ru-RU" sz="2400" b="1" baseline="-25000" dirty="0">
                    <a:solidFill>
                      <a:srgbClr val="FF0000"/>
                    </a:solidFill>
                    <a:latin typeface="Times New Roman" pitchFamily="18" charset="0"/>
                  </a:rPr>
                  <a:t>шар</a:t>
                </a:r>
                <a:r>
                  <a:rPr lang="ru-RU" sz="2400" b="1" dirty="0">
                    <a:solidFill>
                      <a:srgbClr val="FF0000"/>
                    </a:solidFill>
                    <a:latin typeface="Times New Roman" pitchFamily="18" charset="0"/>
                  </a:rPr>
                  <a:t>=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num>
                      <m:den>
                        <m:r>
                          <a:rPr lang="ru-RU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  <m:r>
                      <a:rPr lang="ru-RU" sz="2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𝝅</m:t>
                    </m:r>
                    <m:sSup>
                      <m:sSupPr>
                        <m:ctrlPr>
                          <a:rPr lang="ru-RU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ru-RU" sz="2400" b="1" baseline="300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4033" y="3174505"/>
                <a:ext cx="2303462" cy="647357"/>
              </a:xfrm>
              <a:prstGeom prst="rect">
                <a:avLst/>
              </a:prstGeom>
              <a:blipFill>
                <a:blip r:embed="rId7"/>
                <a:stretch>
                  <a:fillRect l="-4233" b="-47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80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55640" y="652046"/>
                <a:ext cx="76896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sz="2400" dirty="0" smtClean="0"/>
                  <a:t>Шардын көлөмү </a:t>
                </a:r>
                <a:r>
                  <a:rPr lang="kk-KZ" sz="2400" dirty="0" smtClean="0">
                    <a:solidFill>
                      <a:srgbClr val="C00000"/>
                    </a:solidFill>
                  </a:rPr>
                  <a:t>523,5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дм</m:t>
                        </m:r>
                      </m:e>
                      <m:sup>
                        <m:r>
                          <a:rPr lang="kk-KZ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kk-KZ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kk-KZ" sz="2400" dirty="0" smtClean="0"/>
                  <a:t> Шардын диаметрин тапкыла.</a:t>
                </a:r>
                <a:endParaRPr lang="ru-R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640" y="652046"/>
                <a:ext cx="7689669" cy="461665"/>
              </a:xfrm>
              <a:prstGeom prst="rect">
                <a:avLst/>
              </a:prstGeom>
              <a:blipFill>
                <a:blip r:embed="rId3"/>
                <a:stretch>
                  <a:fillRect l="-1189" t="-10526" r="-317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32-конечная звезда 4"/>
          <p:cNvSpPr/>
          <p:nvPr/>
        </p:nvSpPr>
        <p:spPr>
          <a:xfrm>
            <a:off x="1775520" y="379512"/>
            <a:ext cx="914400" cy="914400"/>
          </a:xfrm>
          <a:prstGeom prst="star32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rgbClr val="002060"/>
                </a:solidFill>
              </a:rPr>
              <a:t>2</a:t>
            </a:r>
            <a:endParaRPr lang="ru-RU" sz="2400" dirty="0">
              <a:solidFill>
                <a:srgbClr val="002060"/>
              </a:solidFill>
            </a:endParaRP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7380089" y="1273487"/>
            <a:ext cx="3168352" cy="3168725"/>
            <a:chOff x="1383" y="958"/>
            <a:chExt cx="2495" cy="2495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383" y="958"/>
              <a:ext cx="2495" cy="2495"/>
              <a:chOff x="1474" y="1480"/>
              <a:chExt cx="2495" cy="2495"/>
            </a:xfrm>
            <a:grpFill/>
          </p:grpSpPr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1474" y="1480"/>
                <a:ext cx="2495" cy="2495"/>
                <a:chOff x="1474" y="1480"/>
                <a:chExt cx="2495" cy="2495"/>
              </a:xfrm>
              <a:grpFill/>
            </p:grpSpPr>
            <p:sp>
              <p:nvSpPr>
                <p:cNvPr id="12" name="Oval 8"/>
                <p:cNvSpPr>
                  <a:spLocks noChangeArrowheads="1"/>
                </p:cNvSpPr>
                <p:nvPr/>
              </p:nvSpPr>
              <p:spPr bwMode="auto">
                <a:xfrm>
                  <a:off x="1474" y="1480"/>
                  <a:ext cx="2495" cy="2495"/>
                </a:xfrm>
                <a:prstGeom prst="ellips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" name="Arc 9"/>
                <p:cNvSpPr>
                  <a:spLocks/>
                </p:cNvSpPr>
                <p:nvPr/>
              </p:nvSpPr>
              <p:spPr bwMode="auto">
                <a:xfrm>
                  <a:off x="2653" y="2342"/>
                  <a:ext cx="1316" cy="415"/>
                </a:xfrm>
                <a:custGeom>
                  <a:avLst/>
                  <a:gdLst>
                    <a:gd name="T0" fmla="*/ 0 w 21600"/>
                    <a:gd name="T1" fmla="*/ 0 h 21984"/>
                    <a:gd name="T2" fmla="*/ 5 w 21600"/>
                    <a:gd name="T3" fmla="*/ 0 h 21984"/>
                    <a:gd name="T4" fmla="*/ 0 w 21600"/>
                    <a:gd name="T5" fmla="*/ 0 h 2198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98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728"/>
                        <a:pt x="21598" y="21856"/>
                        <a:pt x="21596" y="21983"/>
                      </a:cubicBezTo>
                    </a:path>
                    <a:path w="21600" h="2198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728"/>
                        <a:pt x="21598" y="21856"/>
                        <a:pt x="21596" y="21983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" name="Arc 10"/>
                <p:cNvSpPr>
                  <a:spLocks/>
                </p:cNvSpPr>
                <p:nvPr/>
              </p:nvSpPr>
              <p:spPr bwMode="auto">
                <a:xfrm flipH="1">
                  <a:off x="1474" y="2341"/>
                  <a:ext cx="1225" cy="408"/>
                </a:xfrm>
                <a:custGeom>
                  <a:avLst/>
                  <a:gdLst>
                    <a:gd name="T0" fmla="*/ 0 w 21600"/>
                    <a:gd name="T1" fmla="*/ 0 h 21600"/>
                    <a:gd name="T2" fmla="*/ 4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" name="Arc 11"/>
                <p:cNvSpPr>
                  <a:spLocks/>
                </p:cNvSpPr>
                <p:nvPr/>
              </p:nvSpPr>
              <p:spPr bwMode="auto">
                <a:xfrm flipV="1">
                  <a:off x="2699" y="2743"/>
                  <a:ext cx="1270" cy="415"/>
                </a:xfrm>
                <a:custGeom>
                  <a:avLst/>
                  <a:gdLst>
                    <a:gd name="T0" fmla="*/ 0 w 21600"/>
                    <a:gd name="T1" fmla="*/ 0 h 21984"/>
                    <a:gd name="T2" fmla="*/ 4 w 21600"/>
                    <a:gd name="T3" fmla="*/ 0 h 21984"/>
                    <a:gd name="T4" fmla="*/ 0 w 21600"/>
                    <a:gd name="T5" fmla="*/ 0 h 2198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984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728"/>
                        <a:pt x="21598" y="21856"/>
                        <a:pt x="21596" y="21983"/>
                      </a:cubicBezTo>
                    </a:path>
                    <a:path w="21600" h="21984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728"/>
                        <a:pt x="21598" y="21856"/>
                        <a:pt x="21596" y="21983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" name="Arc 12"/>
                <p:cNvSpPr>
                  <a:spLocks/>
                </p:cNvSpPr>
                <p:nvPr/>
              </p:nvSpPr>
              <p:spPr bwMode="auto">
                <a:xfrm flipH="1" flipV="1">
                  <a:off x="1474" y="2750"/>
                  <a:ext cx="1225" cy="408"/>
                </a:xfrm>
                <a:custGeom>
                  <a:avLst/>
                  <a:gdLst>
                    <a:gd name="T0" fmla="*/ 0 w 21600"/>
                    <a:gd name="T1" fmla="*/ 0 h 21600"/>
                    <a:gd name="T2" fmla="*/ 4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" name="Arc 13"/>
                <p:cNvSpPr>
                  <a:spLocks/>
                </p:cNvSpPr>
                <p:nvPr/>
              </p:nvSpPr>
              <p:spPr bwMode="auto">
                <a:xfrm flipH="1">
                  <a:off x="2109" y="1480"/>
                  <a:ext cx="635" cy="2494"/>
                </a:xfrm>
                <a:custGeom>
                  <a:avLst/>
                  <a:gdLst>
                    <a:gd name="T0" fmla="*/ 0 w 21600"/>
                    <a:gd name="T1" fmla="*/ 0 h 43198"/>
                    <a:gd name="T2" fmla="*/ 0 w 21600"/>
                    <a:gd name="T3" fmla="*/ 8 h 43198"/>
                    <a:gd name="T4" fmla="*/ 0 w 21600"/>
                    <a:gd name="T5" fmla="*/ 4 h 43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8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06"/>
                        <a:pt x="12120" y="43025"/>
                        <a:pt x="314" y="43197"/>
                      </a:cubicBezTo>
                    </a:path>
                    <a:path w="21600" h="43198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06"/>
                        <a:pt x="12120" y="43025"/>
                        <a:pt x="314" y="43197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1" name="Arc 14"/>
              <p:cNvSpPr>
                <a:spLocks/>
              </p:cNvSpPr>
              <p:nvPr/>
            </p:nvSpPr>
            <p:spPr bwMode="auto">
              <a:xfrm>
                <a:off x="2744" y="1480"/>
                <a:ext cx="635" cy="2494"/>
              </a:xfrm>
              <a:custGeom>
                <a:avLst/>
                <a:gdLst>
                  <a:gd name="T0" fmla="*/ 0 w 21600"/>
                  <a:gd name="T1" fmla="*/ 0 h 43198"/>
                  <a:gd name="T2" fmla="*/ 0 w 21600"/>
                  <a:gd name="T3" fmla="*/ 8 h 43198"/>
                  <a:gd name="T4" fmla="*/ 0 w 21600"/>
                  <a:gd name="T5" fmla="*/ 4 h 4319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198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06"/>
                      <a:pt x="12120" y="43025"/>
                      <a:pt x="314" y="43197"/>
                    </a:cubicBezTo>
                  </a:path>
                  <a:path w="21600" h="43198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06"/>
                      <a:pt x="12120" y="43025"/>
                      <a:pt x="314" y="43197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" name="Oval 35"/>
            <p:cNvSpPr>
              <a:spLocks noChangeArrowheads="1"/>
            </p:cNvSpPr>
            <p:nvPr/>
          </p:nvSpPr>
          <p:spPr bwMode="auto">
            <a:xfrm>
              <a:off x="2585" y="2160"/>
              <a:ext cx="46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" name="Group 38"/>
          <p:cNvGrpSpPr>
            <a:grpSpLocks/>
          </p:cNvGrpSpPr>
          <p:nvPr/>
        </p:nvGrpSpPr>
        <p:grpSpPr bwMode="auto">
          <a:xfrm>
            <a:off x="7380089" y="2849596"/>
            <a:ext cx="3168352" cy="409250"/>
            <a:chOff x="2608" y="1298"/>
            <a:chExt cx="930" cy="7922"/>
          </a:xfrm>
        </p:grpSpPr>
        <p:sp>
          <p:nvSpPr>
            <p:cNvPr id="19" name="Line 36"/>
            <p:cNvSpPr>
              <a:spLocks noChangeShapeType="1"/>
            </p:cNvSpPr>
            <p:nvPr/>
          </p:nvSpPr>
          <p:spPr bwMode="auto">
            <a:xfrm flipV="1">
              <a:off x="2608" y="1298"/>
              <a:ext cx="930" cy="88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904" y="1475"/>
                  <a:ext cx="291" cy="77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ru-RU" sz="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0" name="Text 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04" y="1475"/>
                  <a:ext cx="291" cy="774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Прямоугольник 20"/>
          <p:cNvSpPr/>
          <p:nvPr/>
        </p:nvSpPr>
        <p:spPr>
          <a:xfrm>
            <a:off x="1788120" y="2829053"/>
            <a:ext cx="1377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srgbClr val="C00000"/>
                </a:solidFill>
              </a:rPr>
              <a:t>Чыгаруу</a:t>
            </a:r>
            <a:r>
              <a:rPr lang="ru-RU" sz="2400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421189" y="5824987"/>
            <a:ext cx="1168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srgbClr val="C00000"/>
                </a:solidFill>
              </a:rPr>
              <a:t>Жообу</a:t>
            </a:r>
            <a:r>
              <a:rPr lang="ru-RU" sz="2400" dirty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75520" y="1627782"/>
            <a:ext cx="1507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C00000"/>
                </a:solidFill>
              </a:rPr>
              <a:t>Берилди</a:t>
            </a:r>
            <a:r>
              <a:rPr lang="ru-RU" sz="2400" dirty="0" smtClean="0">
                <a:solidFill>
                  <a:srgbClr val="C00000"/>
                </a:solidFill>
              </a:rPr>
              <a:t> :</a:t>
            </a:r>
            <a:endParaRPr lang="ru-RU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597656" y="2221638"/>
                <a:ext cx="8297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?</a:t>
                </a:r>
                <a:endParaRPr lang="ru-R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656" y="2221638"/>
                <a:ext cx="829714" cy="461665"/>
              </a:xfrm>
              <a:prstGeom prst="rect">
                <a:avLst/>
              </a:prstGeom>
              <a:blipFill>
                <a:blip r:embed="rId5"/>
                <a:stretch>
                  <a:fillRect l="-2206" t="-10526" r="-11029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1717244" y="2192484"/>
            <a:ext cx="1920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 smtClean="0">
                <a:solidFill>
                  <a:srgbClr val="C00000"/>
                </a:solidFill>
              </a:rPr>
              <a:t>Табуу керек</a:t>
            </a:r>
            <a:r>
              <a:rPr lang="ru-RU" sz="2400" dirty="0" smtClean="0">
                <a:solidFill>
                  <a:srgbClr val="C00000"/>
                </a:solidFill>
              </a:rPr>
              <a:t> :</a:t>
            </a:r>
            <a:endParaRPr lang="ru-RU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23"/>
              <p:cNvSpPr txBox="1">
                <a:spLocks noChangeArrowheads="1"/>
              </p:cNvSpPr>
              <p:nvPr/>
            </p:nvSpPr>
            <p:spPr bwMode="auto">
              <a:xfrm>
                <a:off x="3192529" y="1614021"/>
                <a:ext cx="232414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400" dirty="0" smtClean="0">
                    <a:solidFill>
                      <a:srgbClr val="002060"/>
                    </a:solidFill>
                  </a:rPr>
                  <a:t>V</a:t>
                </a:r>
                <a:r>
                  <a:rPr lang="ru-RU" sz="2400" baseline="-25000" dirty="0">
                    <a:solidFill>
                      <a:srgbClr val="002060"/>
                    </a:solidFill>
                  </a:rPr>
                  <a:t>шар</a:t>
                </a:r>
                <a:r>
                  <a:rPr lang="ru-RU" sz="2400" dirty="0">
                    <a:solidFill>
                      <a:srgbClr val="002060"/>
                    </a:solidFill>
                  </a:rPr>
                  <a:t>=</a:t>
                </a:r>
                <a:r>
                  <a:rPr lang="kk-KZ" sz="2400" dirty="0">
                    <a:solidFill>
                      <a:srgbClr val="002060"/>
                    </a:solidFill>
                  </a:rPr>
                  <a:t>523,5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дм</m:t>
                        </m:r>
                      </m:e>
                      <m:sup>
                        <m:r>
                          <a:rPr lang="kk-KZ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92529" y="1614021"/>
                <a:ext cx="2324144" cy="461665"/>
              </a:xfrm>
              <a:prstGeom prst="rect">
                <a:avLst/>
              </a:prstGeom>
              <a:blipFill>
                <a:blip r:embed="rId6"/>
                <a:stretch>
                  <a:fillRect l="-4199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23"/>
              <p:cNvSpPr txBox="1">
                <a:spLocks noChangeArrowheads="1"/>
              </p:cNvSpPr>
              <p:nvPr/>
            </p:nvSpPr>
            <p:spPr bwMode="auto">
              <a:xfrm>
                <a:off x="2244442" y="4095914"/>
                <a:ext cx="1842597" cy="7848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4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ru-RU" sz="24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ru-RU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𝜋</m:t>
                      </m:r>
                      <m:r>
                        <a:rPr lang="ru-RU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baseline="3000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aseline="300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4442" y="4095914"/>
                <a:ext cx="1842597" cy="7848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3"/>
              <p:cNvSpPr txBox="1">
                <a:spLocks noChangeArrowheads="1"/>
              </p:cNvSpPr>
              <p:nvPr/>
            </p:nvSpPr>
            <p:spPr bwMode="auto">
              <a:xfrm>
                <a:off x="3540356" y="4313425"/>
                <a:ext cx="184259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kk-KZ" sz="24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/>
                      </a:rPr>
                      <m:t>523,5</m:t>
                    </m:r>
                  </m:oMath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0356" y="4313425"/>
                <a:ext cx="184259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23"/>
              <p:cNvSpPr txBox="1">
                <a:spLocks noChangeArrowheads="1"/>
              </p:cNvSpPr>
              <p:nvPr/>
            </p:nvSpPr>
            <p:spPr bwMode="auto">
              <a:xfrm>
                <a:off x="8386075" y="5826257"/>
                <a:ext cx="184259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kk-KZ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kk-K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10дм</m:t>
                    </m:r>
                  </m:oMath>
                </a14:m>
                <a:endParaRPr lang="ru-RU" sz="2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6075" y="5826257"/>
                <a:ext cx="1842597" cy="461665"/>
              </a:xfrm>
              <a:prstGeom prst="rect">
                <a:avLst/>
              </a:prstGeom>
              <a:blipFill>
                <a:blip r:embed="rId9"/>
                <a:stretch>
                  <a:fillRect b="-12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2270740" y="4895504"/>
                <a:ext cx="1842597" cy="453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baseline="3000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aseline="300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740" y="4895504"/>
                <a:ext cx="1842597" cy="4531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23"/>
              <p:cNvSpPr txBox="1">
                <a:spLocks noChangeArrowheads="1"/>
              </p:cNvSpPr>
              <p:nvPr/>
            </p:nvSpPr>
            <p:spPr bwMode="auto">
              <a:xfrm>
                <a:off x="3144033" y="3174505"/>
                <a:ext cx="2303462" cy="647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400" b="1" dirty="0" smtClean="0">
                    <a:solidFill>
                      <a:srgbClr val="C00000"/>
                    </a:solidFill>
                    <a:latin typeface="Times New Roman" pitchFamily="18" charset="0"/>
                  </a:rPr>
                  <a:t>V</a:t>
                </a:r>
                <a:r>
                  <a:rPr lang="ru-RU" sz="2400" b="1" baseline="-25000" dirty="0">
                    <a:solidFill>
                      <a:srgbClr val="C00000"/>
                    </a:solidFill>
                    <a:latin typeface="Times New Roman" pitchFamily="18" charset="0"/>
                  </a:rPr>
                  <a:t>шар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</a:rPr>
                  <a:t>=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b="1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num>
                      <m:den>
                        <m:r>
                          <a:rPr lang="ru-RU" sz="2400" b="1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  <m:r>
                      <a:rPr lang="ru-RU" sz="2400" b="1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𝝅</m:t>
                    </m:r>
                    <m:sSup>
                      <m:sSupPr>
                        <m:ctrlPr>
                          <a:rPr lang="ru-RU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ru-RU" sz="2400" b="1" baseline="30000" dirty="0">
                  <a:solidFill>
                    <a:srgbClr val="C000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4033" y="3174505"/>
                <a:ext cx="2303462" cy="647357"/>
              </a:xfrm>
              <a:prstGeom prst="rect">
                <a:avLst/>
              </a:prstGeom>
              <a:blipFill>
                <a:blip r:embed="rId11"/>
                <a:stretch>
                  <a:fillRect l="-4233" b="-47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23"/>
              <p:cNvSpPr txBox="1">
                <a:spLocks noChangeArrowheads="1"/>
              </p:cNvSpPr>
              <p:nvPr/>
            </p:nvSpPr>
            <p:spPr bwMode="auto">
              <a:xfrm>
                <a:off x="3242783" y="4891239"/>
                <a:ext cx="184259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kk-KZ" sz="24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/>
                      </a:rPr>
                      <m:t>125</m:t>
                    </m:r>
                  </m:oMath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2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2783" y="4891239"/>
                <a:ext cx="184259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23"/>
              <p:cNvSpPr txBox="1">
                <a:spLocks noChangeArrowheads="1"/>
              </p:cNvSpPr>
              <p:nvPr/>
            </p:nvSpPr>
            <p:spPr bwMode="auto">
              <a:xfrm>
                <a:off x="2614656" y="5378523"/>
                <a:ext cx="1842597" cy="453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≈5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k-KZ" sz="24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дм</m:t>
                          </m:r>
                        </m:e>
                      </m:d>
                      <m:r>
                        <a:rPr lang="en-US" sz="2400" baseline="300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3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4656" y="5378523"/>
                <a:ext cx="1842597" cy="453137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3"/>
              <p:cNvSpPr txBox="1">
                <a:spLocks noChangeArrowheads="1"/>
              </p:cNvSpPr>
              <p:nvPr/>
            </p:nvSpPr>
            <p:spPr bwMode="auto">
              <a:xfrm>
                <a:off x="5271895" y="5151954"/>
                <a:ext cx="3431237" cy="453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≈2∙5≈10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k-KZ" sz="24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дм</m:t>
                          </m:r>
                        </m:e>
                      </m:d>
                      <m:r>
                        <a:rPr lang="en-US" sz="2400" baseline="300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4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71895" y="5151954"/>
                <a:ext cx="3431237" cy="453137"/>
              </a:xfrm>
              <a:prstGeom prst="rect">
                <a:avLst/>
              </a:prstGeom>
              <a:blipFill>
                <a:blip r:embed="rId14"/>
                <a:stretch>
                  <a:fillRect b="-81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84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</TotalTime>
  <Words>702</Words>
  <Application>Microsoft Office PowerPoint</Application>
  <PresentationFormat>Широкоэкранный</PresentationFormat>
  <Paragraphs>226</Paragraphs>
  <Slides>18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SimHei</vt:lpstr>
      <vt:lpstr>Calibri</vt:lpstr>
      <vt:lpstr>Calibri Light</vt:lpstr>
      <vt:lpstr>Cambria Math</vt:lpstr>
      <vt:lpstr>Times New Roman</vt:lpstr>
      <vt:lpstr>Ретро</vt:lpstr>
      <vt:lpstr>Точечный рисунок</vt:lpstr>
      <vt:lpstr>Презентация PowerPoint</vt:lpstr>
      <vt:lpstr>Презентация PowerPoint</vt:lpstr>
      <vt:lpstr>Сабактын максаты:</vt:lpstr>
      <vt:lpstr>Презентация PowerPoint</vt:lpstr>
      <vt:lpstr>Шардык  сегменттин  көлөмү</vt:lpstr>
      <vt:lpstr>Шардык катмардын көлөмү</vt:lpstr>
      <vt:lpstr>Шардык  сектордун көлөмү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3</cp:revision>
  <dcterms:created xsi:type="dcterms:W3CDTF">2022-02-20T06:50:36Z</dcterms:created>
  <dcterms:modified xsi:type="dcterms:W3CDTF">2022-02-20T08:39:22Z</dcterms:modified>
</cp:coreProperties>
</file>