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sldIdLst>
    <p:sldId id="275" r:id="rId2"/>
    <p:sldId id="276" r:id="rId3"/>
    <p:sldId id="278" r:id="rId4"/>
    <p:sldId id="256" r:id="rId5"/>
    <p:sldId id="296" r:id="rId6"/>
    <p:sldId id="257" r:id="rId7"/>
    <p:sldId id="297" r:id="rId8"/>
    <p:sldId id="258" r:id="rId9"/>
    <p:sldId id="298" r:id="rId10"/>
    <p:sldId id="259" r:id="rId11"/>
    <p:sldId id="299" r:id="rId12"/>
    <p:sldId id="260" r:id="rId13"/>
    <p:sldId id="300" r:id="rId14"/>
    <p:sldId id="261" r:id="rId15"/>
    <p:sldId id="301" r:id="rId16"/>
    <p:sldId id="30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</c:v>
                </c:pt>
                <c:pt idx="1">
                  <c:v>64</c:v>
                </c:pt>
                <c:pt idx="2">
                  <c:v>68</c:v>
                </c:pt>
                <c:pt idx="3">
                  <c:v>72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C-4F9D-A86B-BD211A4F15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3-а</c:v>
                </c:pt>
                <c:pt idx="1">
                  <c:v>3-б</c:v>
                </c:pt>
                <c:pt idx="2">
                  <c:v>3-в</c:v>
                </c:pt>
                <c:pt idx="3">
                  <c:v>3-г</c:v>
                </c:pt>
                <c:pt idx="4">
                  <c:v>3-д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CC-4F9D-A86B-BD211A4F1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75872"/>
        <c:axId val="142589952"/>
      </c:barChart>
      <c:catAx>
        <c:axId val="14257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2589952"/>
        <c:crosses val="autoZero"/>
        <c:auto val="1"/>
        <c:lblAlgn val="ctr"/>
        <c:lblOffset val="100"/>
        <c:noMultiLvlLbl val="0"/>
      </c:catAx>
      <c:valAx>
        <c:axId val="142589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575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8-а</c:v>
                </c:pt>
                <c:pt idx="1">
                  <c:v>8-б</c:v>
                </c:pt>
                <c:pt idx="2">
                  <c:v>8-в</c:v>
                </c:pt>
                <c:pt idx="3">
                  <c:v>8-г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56</c:v>
                </c:pt>
                <c:pt idx="2">
                  <c:v>48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1-430F-B50E-0A66D364B0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8-а</c:v>
                </c:pt>
                <c:pt idx="1">
                  <c:v>8-б</c:v>
                </c:pt>
                <c:pt idx="2">
                  <c:v>8-в</c:v>
                </c:pt>
                <c:pt idx="3">
                  <c:v>8-г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1-430F-B50E-0A66D364B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79648"/>
        <c:axId val="145985536"/>
      </c:barChart>
      <c:catAx>
        <c:axId val="145979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5985536"/>
        <c:crosses val="autoZero"/>
        <c:auto val="1"/>
        <c:lblAlgn val="ctr"/>
        <c:lblOffset val="100"/>
        <c:noMultiLvlLbl val="0"/>
      </c:catAx>
      <c:valAx>
        <c:axId val="14598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9796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9-а</c:v>
                </c:pt>
                <c:pt idx="1">
                  <c:v>9-б</c:v>
                </c:pt>
                <c:pt idx="2">
                  <c:v>9-в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63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C7-4FDE-A38C-E615B22A25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9-а</c:v>
                </c:pt>
                <c:pt idx="1">
                  <c:v>9-б</c:v>
                </c:pt>
                <c:pt idx="2">
                  <c:v>9-в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C7-4FDE-A38C-E615B22A2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424832"/>
        <c:axId val="154426368"/>
      </c:barChart>
      <c:catAx>
        <c:axId val="15442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4426368"/>
        <c:crosses val="autoZero"/>
        <c:auto val="1"/>
        <c:lblAlgn val="ctr"/>
        <c:lblOffset val="100"/>
        <c:noMultiLvlLbl val="0"/>
      </c:catAx>
      <c:valAx>
        <c:axId val="15442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4248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9-а</c:v>
                </c:pt>
                <c:pt idx="1">
                  <c:v>9-б</c:v>
                </c:pt>
                <c:pt idx="2">
                  <c:v>9-в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59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C7-4FDE-A38C-E615B22A25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9-а</c:v>
                </c:pt>
                <c:pt idx="1">
                  <c:v>9-б</c:v>
                </c:pt>
                <c:pt idx="2">
                  <c:v>9-в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C7-4FDE-A38C-E615B22A2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424832"/>
        <c:axId val="154426368"/>
      </c:barChart>
      <c:catAx>
        <c:axId val="15442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4426368"/>
        <c:crosses val="autoZero"/>
        <c:auto val="1"/>
        <c:lblAlgn val="ctr"/>
        <c:lblOffset val="100"/>
        <c:noMultiLvlLbl val="0"/>
      </c:catAx>
      <c:valAx>
        <c:axId val="15442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4248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10-а</c:v>
                </c:pt>
                <c:pt idx="1">
                  <c:v>10-б</c:v>
                </c:pt>
                <c:pt idx="2">
                  <c:v>11-а</c:v>
                </c:pt>
                <c:pt idx="3">
                  <c:v>11-б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68</c:v>
                </c:pt>
                <c:pt idx="2">
                  <c:v>28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72-450A-88ED-9423FD625D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10-а</c:v>
                </c:pt>
                <c:pt idx="1">
                  <c:v>10-б</c:v>
                </c:pt>
                <c:pt idx="2">
                  <c:v>11-а</c:v>
                </c:pt>
                <c:pt idx="3">
                  <c:v>11-б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72-450A-88ED-9423FD625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77056"/>
        <c:axId val="146478592"/>
      </c:barChart>
      <c:catAx>
        <c:axId val="14647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6478592"/>
        <c:crosses val="autoZero"/>
        <c:auto val="1"/>
        <c:lblAlgn val="ctr"/>
        <c:lblOffset val="100"/>
        <c:noMultiLvlLbl val="0"/>
      </c:catAx>
      <c:valAx>
        <c:axId val="14647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477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10-а</c:v>
                </c:pt>
                <c:pt idx="1">
                  <c:v>10-б</c:v>
                </c:pt>
                <c:pt idx="2">
                  <c:v>11-а</c:v>
                </c:pt>
                <c:pt idx="3">
                  <c:v>11-б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52</c:v>
                </c:pt>
                <c:pt idx="2">
                  <c:v>46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72-450A-88ED-9423FD625D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10-а</c:v>
                </c:pt>
                <c:pt idx="1">
                  <c:v>10-б</c:v>
                </c:pt>
                <c:pt idx="2">
                  <c:v>11-а</c:v>
                </c:pt>
                <c:pt idx="3">
                  <c:v>11-б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72-450A-88ED-9423FD625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77056"/>
        <c:axId val="146478592"/>
      </c:barChart>
      <c:catAx>
        <c:axId val="14647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6478592"/>
        <c:crosses val="autoZero"/>
        <c:auto val="1"/>
        <c:lblAlgn val="ctr"/>
        <c:lblOffset val="100"/>
        <c:noMultiLvlLbl val="0"/>
      </c:catAx>
      <c:valAx>
        <c:axId val="14647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477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4-д</c:v>
                </c:pt>
                <c:pt idx="1">
                  <c:v>4-г</c:v>
                </c:pt>
                <c:pt idx="2">
                  <c:v>4-в</c:v>
                </c:pt>
                <c:pt idx="3">
                  <c:v>4-б</c:v>
                </c:pt>
                <c:pt idx="4">
                  <c:v>4-а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</c:v>
                </c:pt>
                <c:pt idx="1">
                  <c:v>81</c:v>
                </c:pt>
                <c:pt idx="2">
                  <c:v>64</c:v>
                </c:pt>
                <c:pt idx="3">
                  <c:v>55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9C-425C-9176-101D105972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4-д</c:v>
                </c:pt>
                <c:pt idx="1">
                  <c:v>4-г</c:v>
                </c:pt>
                <c:pt idx="2">
                  <c:v>4-в</c:v>
                </c:pt>
                <c:pt idx="3">
                  <c:v>4-б</c:v>
                </c:pt>
                <c:pt idx="4">
                  <c:v>4-а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9C-425C-9176-101D10597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848960"/>
        <c:axId val="145854848"/>
      </c:barChart>
      <c:catAx>
        <c:axId val="14584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5854848"/>
        <c:crosses val="autoZero"/>
        <c:auto val="1"/>
        <c:lblAlgn val="ctr"/>
        <c:lblOffset val="100"/>
        <c:noMultiLvlLbl val="0"/>
      </c:catAx>
      <c:valAx>
        <c:axId val="145854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848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</c:v>
                </c:pt>
                <c:pt idx="1">
                  <c:v>65</c:v>
                </c:pt>
                <c:pt idx="2">
                  <c:v>43</c:v>
                </c:pt>
                <c:pt idx="3">
                  <c:v>63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5-4732-AFA4-EFF161F4E9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75-4732-AFA4-EFF161F4E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82048"/>
        <c:axId val="144083584"/>
      </c:barChart>
      <c:catAx>
        <c:axId val="14408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083584"/>
        <c:crosses val="autoZero"/>
        <c:auto val="1"/>
        <c:lblAlgn val="ctr"/>
        <c:lblOffset val="100"/>
        <c:noMultiLvlLbl val="0"/>
      </c:catAx>
      <c:valAx>
        <c:axId val="14408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082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</c:v>
                </c:pt>
                <c:pt idx="1">
                  <c:v>75</c:v>
                </c:pt>
                <c:pt idx="2">
                  <c:v>46</c:v>
                </c:pt>
                <c:pt idx="3">
                  <c:v>57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5-4732-AFA4-EFF161F4E9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5-д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75-4732-AFA4-EFF161F4E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82048"/>
        <c:axId val="144083584"/>
      </c:barChart>
      <c:catAx>
        <c:axId val="14408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083584"/>
        <c:crosses val="autoZero"/>
        <c:auto val="1"/>
        <c:lblAlgn val="ctr"/>
        <c:lblOffset val="100"/>
        <c:noMultiLvlLbl val="0"/>
      </c:catAx>
      <c:valAx>
        <c:axId val="14408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082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6-а</c:v>
                </c:pt>
                <c:pt idx="1">
                  <c:v>6-б</c:v>
                </c:pt>
                <c:pt idx="2">
                  <c:v>6-в</c:v>
                </c:pt>
                <c:pt idx="3">
                  <c:v>6-г</c:v>
                </c:pt>
                <c:pt idx="4">
                  <c:v>6-д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</c:v>
                </c:pt>
                <c:pt idx="1">
                  <c:v>57</c:v>
                </c:pt>
                <c:pt idx="2">
                  <c:v>62</c:v>
                </c:pt>
                <c:pt idx="3">
                  <c:v>57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F-45BD-A027-00989832E5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6-а</c:v>
                </c:pt>
                <c:pt idx="1">
                  <c:v>6-б</c:v>
                </c:pt>
                <c:pt idx="2">
                  <c:v>6-в</c:v>
                </c:pt>
                <c:pt idx="3">
                  <c:v>6-г</c:v>
                </c:pt>
                <c:pt idx="4">
                  <c:v>6-д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97</c:v>
                </c:pt>
                <c:pt idx="1">
                  <c:v>100</c:v>
                </c:pt>
                <c:pt idx="2">
                  <c:v>97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F-45BD-A027-00989832E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04000"/>
        <c:axId val="145905536"/>
      </c:barChart>
      <c:catAx>
        <c:axId val="1459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5905536"/>
        <c:crosses val="autoZero"/>
        <c:auto val="1"/>
        <c:lblAlgn val="ctr"/>
        <c:lblOffset val="100"/>
        <c:noMultiLvlLbl val="0"/>
      </c:catAx>
      <c:valAx>
        <c:axId val="14590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9040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6-а</c:v>
                </c:pt>
                <c:pt idx="1">
                  <c:v>6-б</c:v>
                </c:pt>
                <c:pt idx="2">
                  <c:v>6-в</c:v>
                </c:pt>
                <c:pt idx="3">
                  <c:v>6-г</c:v>
                </c:pt>
                <c:pt idx="4">
                  <c:v>6-д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</c:v>
                </c:pt>
                <c:pt idx="1">
                  <c:v>54</c:v>
                </c:pt>
                <c:pt idx="2">
                  <c:v>63</c:v>
                </c:pt>
                <c:pt idx="3">
                  <c:v>47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F-45BD-A027-00989832E5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6-а</c:v>
                </c:pt>
                <c:pt idx="1">
                  <c:v>6-б</c:v>
                </c:pt>
                <c:pt idx="2">
                  <c:v>6-в</c:v>
                </c:pt>
                <c:pt idx="3">
                  <c:v>6-г</c:v>
                </c:pt>
                <c:pt idx="4">
                  <c:v>6-д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F-45BD-A027-00989832E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04000"/>
        <c:axId val="145905536"/>
      </c:barChart>
      <c:catAx>
        <c:axId val="1459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5905536"/>
        <c:crosses val="autoZero"/>
        <c:auto val="1"/>
        <c:lblAlgn val="ctr"/>
        <c:lblOffset val="100"/>
        <c:noMultiLvlLbl val="0"/>
      </c:catAx>
      <c:valAx>
        <c:axId val="14590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9040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375343549574528E-2"/>
          <c:y val="4.3234285062099941E-2"/>
          <c:w val="0.66444123030982205"/>
          <c:h val="0.67105693508245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7-а</c:v>
                </c:pt>
                <c:pt idx="1">
                  <c:v>7-б</c:v>
                </c:pt>
                <c:pt idx="2">
                  <c:v>7-в</c:v>
                </c:pt>
                <c:pt idx="3">
                  <c:v>7-г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</c:v>
                </c:pt>
                <c:pt idx="1">
                  <c:v>58</c:v>
                </c:pt>
                <c:pt idx="2">
                  <c:v>57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62-4D3C-AE27-4BCAFE3F83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7-а</c:v>
                </c:pt>
                <c:pt idx="1">
                  <c:v>7-б</c:v>
                </c:pt>
                <c:pt idx="2">
                  <c:v>7-в</c:v>
                </c:pt>
                <c:pt idx="3">
                  <c:v>7-г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62-4D3C-AE27-4BCAFE3F8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373504"/>
        <c:axId val="154391680"/>
      </c:barChart>
      <c:catAx>
        <c:axId val="15437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4391680"/>
        <c:crosses val="autoZero"/>
        <c:auto val="1"/>
        <c:lblAlgn val="ctr"/>
        <c:lblOffset val="100"/>
        <c:noMultiLvlLbl val="0"/>
      </c:catAx>
      <c:valAx>
        <c:axId val="15439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3735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375343549574528E-2"/>
          <c:y val="4.3234285062099941E-2"/>
          <c:w val="0.66444123030982205"/>
          <c:h val="0.67105693508245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7-а</c:v>
                </c:pt>
                <c:pt idx="1">
                  <c:v>7-б</c:v>
                </c:pt>
                <c:pt idx="2">
                  <c:v>7-в</c:v>
                </c:pt>
                <c:pt idx="3">
                  <c:v>7-г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35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62-4D3C-AE27-4BCAFE3F83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7-а</c:v>
                </c:pt>
                <c:pt idx="1">
                  <c:v>7-б</c:v>
                </c:pt>
                <c:pt idx="2">
                  <c:v>7-в</c:v>
                </c:pt>
                <c:pt idx="3">
                  <c:v>7-г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62-4D3C-AE27-4BCAFE3F8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373504"/>
        <c:axId val="154391680"/>
      </c:barChart>
      <c:catAx>
        <c:axId val="15437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4391680"/>
        <c:crosses val="autoZero"/>
        <c:auto val="1"/>
        <c:lblAlgn val="ctr"/>
        <c:lblOffset val="100"/>
        <c:noMultiLvlLbl val="0"/>
      </c:catAx>
      <c:valAx>
        <c:axId val="15439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3735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Билим сапаты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8-а</c:v>
                </c:pt>
                <c:pt idx="1">
                  <c:v>8-б</c:v>
                </c:pt>
                <c:pt idx="2">
                  <c:v>8-в</c:v>
                </c:pt>
                <c:pt idx="3">
                  <c:v>8-г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70</c:v>
                </c:pt>
                <c:pt idx="2">
                  <c:v>65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1-430F-B50E-0A66D364B0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Жетишүүсү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8-а</c:v>
                </c:pt>
                <c:pt idx="1">
                  <c:v>8-б</c:v>
                </c:pt>
                <c:pt idx="2">
                  <c:v>8-в</c:v>
                </c:pt>
                <c:pt idx="3">
                  <c:v>8-г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1-430F-B50E-0A66D364B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79648"/>
        <c:axId val="145985536"/>
      </c:barChart>
      <c:catAx>
        <c:axId val="145979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5985536"/>
        <c:crosses val="autoZero"/>
        <c:auto val="1"/>
        <c:lblAlgn val="ctr"/>
        <c:lblOffset val="100"/>
        <c:noMultiLvlLbl val="0"/>
      </c:catAx>
      <c:valAx>
        <c:axId val="14598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9796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9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4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4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9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1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6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6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2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6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6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43BF-99E9-4A07-B6C8-C2D7F48950A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373F-C0FE-49D5-AC55-1B2A589DEE9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456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672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Бишкек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шаарындагы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№42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орто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мектеби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y-KG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y-KG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3-11-класстарынын кыргыз тили жана адабияты сабактарынан окутуу орус тилинде жүргүзүлгөн класстарынын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2021-2022-окуу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жылындагы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чейректин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жыйынтыгы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8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1" y="188640"/>
            <a:ext cx="864399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26023013"/>
              </p:ext>
            </p:extLst>
          </p:nvPr>
        </p:nvGraphicFramePr>
        <p:xfrm>
          <a:off x="971599" y="1397000"/>
          <a:ext cx="7396023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313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1" y="188640"/>
            <a:ext cx="864399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орус тилинде жүргүзүлгөн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31535835"/>
              </p:ext>
            </p:extLst>
          </p:nvPr>
        </p:nvGraphicFramePr>
        <p:xfrm>
          <a:off x="971599" y="1397000"/>
          <a:ext cx="7396023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49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1919" y="188640"/>
            <a:ext cx="80035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69434885"/>
              </p:ext>
            </p:extLst>
          </p:nvPr>
        </p:nvGraphicFramePr>
        <p:xfrm>
          <a:off x="827584" y="1388968"/>
          <a:ext cx="7728520" cy="456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972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1919" y="188640"/>
            <a:ext cx="80035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98306583"/>
              </p:ext>
            </p:extLst>
          </p:nvPr>
        </p:nvGraphicFramePr>
        <p:xfrm>
          <a:off x="827584" y="1388968"/>
          <a:ext cx="7728520" cy="456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6615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7158" y="214290"/>
            <a:ext cx="837518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10-11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68050329"/>
              </p:ext>
            </p:extLst>
          </p:nvPr>
        </p:nvGraphicFramePr>
        <p:xfrm>
          <a:off x="899592" y="1397000"/>
          <a:ext cx="752352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85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214290"/>
            <a:ext cx="89289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10-11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9218956"/>
              </p:ext>
            </p:extLst>
          </p:nvPr>
        </p:nvGraphicFramePr>
        <p:xfrm>
          <a:off x="899592" y="1397000"/>
          <a:ext cx="752352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3535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764704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Чейрек</a:t>
            </a: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ийгиликтүү</a:t>
            </a: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аяктады</a:t>
            </a:r>
            <a:r>
              <a:rPr lang="ru-RU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24402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18864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</a:t>
            </a:r>
            <a:r>
              <a:rPr kumimoji="0" lang="ky-KG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тилинде жүргүзүлгөн</a:t>
            </a:r>
            <a:r>
              <a:rPr kumimoji="0" lang="ky-K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ky-K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y-K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билим сапатынын жана жетишүүсүнүн мониторинги.</a:t>
            </a:r>
            <a:r>
              <a:rPr lang="ru-RU" sz="9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ky-K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67711747"/>
              </p:ext>
            </p:extLst>
          </p:nvPr>
        </p:nvGraphicFramePr>
        <p:xfrm>
          <a:off x="467544" y="1397000"/>
          <a:ext cx="8071280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945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56241" y="188640"/>
            <a:ext cx="80035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84113159"/>
              </p:ext>
            </p:extLst>
          </p:nvPr>
        </p:nvGraphicFramePr>
        <p:xfrm>
          <a:off x="357158" y="1285860"/>
          <a:ext cx="8429684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183821"/>
              </p:ext>
            </p:extLst>
          </p:nvPr>
        </p:nvGraphicFramePr>
        <p:xfrm>
          <a:off x="467544" y="1397000"/>
          <a:ext cx="8071280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06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27139"/>
            <a:ext cx="913809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боюнча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окутуу орус тилинде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жүргүзүлгөн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27253182"/>
              </p:ext>
            </p:extLst>
          </p:nvPr>
        </p:nvGraphicFramePr>
        <p:xfrm>
          <a:off x="467544" y="1397000"/>
          <a:ext cx="8071280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47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7158" y="188640"/>
            <a:ext cx="8976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77455790"/>
              </p:ext>
            </p:extLst>
          </p:nvPr>
        </p:nvGraphicFramePr>
        <p:xfrm>
          <a:off x="683568" y="1397000"/>
          <a:ext cx="784887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99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7158" y="188640"/>
            <a:ext cx="8976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орус тилинде жүргүзүлгөн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00206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05104838"/>
              </p:ext>
            </p:extLst>
          </p:nvPr>
        </p:nvGraphicFramePr>
        <p:xfrm>
          <a:off x="683568" y="1397000"/>
          <a:ext cx="784887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430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8597" y="188640"/>
            <a:ext cx="85011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тили боюнча окутуу орус тилинде жүргүзүлгөн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C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68132855"/>
              </p:ext>
            </p:extLst>
          </p:nvPr>
        </p:nvGraphicFramePr>
        <p:xfrm>
          <a:off x="539552" y="1397000"/>
          <a:ext cx="7704856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37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8597" y="188640"/>
            <a:ext cx="85011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Кыргыз 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адабияты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боюнча окутуу орус тилинде жүргүзүлгөн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ky-KG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-класстарынын   </a:t>
            </a:r>
            <a:endParaRPr lang="ky-KG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билим сапатынын жана жетишүүсүнүн мониторинги.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ky-KG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чейрек. 2021-20122окуу жылы</a:t>
            </a:r>
            <a:endParaRPr lang="ru-RU" sz="900" dirty="0">
              <a:solidFill>
                <a:srgbClr val="00206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51919556"/>
              </p:ext>
            </p:extLst>
          </p:nvPr>
        </p:nvGraphicFramePr>
        <p:xfrm>
          <a:off x="539552" y="1397000"/>
          <a:ext cx="7704856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732130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1660</TotalTime>
  <Words>334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La mente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Администратор</cp:lastModifiedBy>
  <cp:revision>158</cp:revision>
  <dcterms:created xsi:type="dcterms:W3CDTF">2018-11-08T15:39:40Z</dcterms:created>
  <dcterms:modified xsi:type="dcterms:W3CDTF">2022-02-28T04:33:24Z</dcterms:modified>
</cp:coreProperties>
</file>