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70" r:id="rId3"/>
    <p:sldId id="271" r:id="rId4"/>
    <p:sldId id="279" r:id="rId5"/>
    <p:sldId id="258" r:id="rId6"/>
    <p:sldId id="263" r:id="rId7"/>
    <p:sldId id="266" r:id="rId8"/>
    <p:sldId id="267" r:id="rId9"/>
    <p:sldId id="268" r:id="rId10"/>
    <p:sldId id="269" r:id="rId11"/>
    <p:sldId id="276" r:id="rId12"/>
    <p:sldId id="264" r:id="rId13"/>
    <p:sldId id="277" r:id="rId14"/>
    <p:sldId id="278" r:id="rId15"/>
    <p:sldId id="260" r:id="rId16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660066"/>
    <a:srgbClr val="F8E79E"/>
    <a:srgbClr val="FF9933"/>
    <a:srgbClr val="CC0000"/>
    <a:srgbClr val="0D4E89"/>
    <a:srgbClr val="00FF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2185ED-1B55-4FC2-BED4-9B5F89AD0D4F}" type="doc">
      <dgm:prSet loTypeId="urn:microsoft.com/office/officeart/2005/8/layout/chevron2" loCatId="list" qsTypeId="urn:microsoft.com/office/officeart/2005/8/quickstyle/simple5" qsCatId="simple" csTypeId="urn:microsoft.com/office/officeart/2005/8/colors/colorful1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ru-RU"/>
        </a:p>
      </dgm:t>
    </dgm:pt>
    <dgm:pt modelId="{1AD22E7F-A753-4AC3-B2E5-40A9B37D45D2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6630F330-830A-4149-BE07-A33E08F9BEFF}" type="parTrans" cxnId="{D263854C-64AA-46D5-88FB-697E5B743BC4}">
      <dgm:prSet/>
      <dgm:spPr/>
      <dgm:t>
        <a:bodyPr/>
        <a:lstStyle/>
        <a:p>
          <a:endParaRPr lang="ru-RU"/>
        </a:p>
      </dgm:t>
    </dgm:pt>
    <dgm:pt modelId="{24DC265E-BA35-41FD-AF11-08C928C980C1}" type="sibTrans" cxnId="{D263854C-64AA-46D5-88FB-697E5B743BC4}">
      <dgm:prSet/>
      <dgm:spPr/>
      <dgm:t>
        <a:bodyPr/>
        <a:lstStyle/>
        <a:p>
          <a:endParaRPr lang="ru-RU"/>
        </a:p>
      </dgm:t>
    </dgm:pt>
    <dgm:pt modelId="{31FB32BA-9E9D-4428-B347-6CACBD39EB22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A103211A-7F8C-425E-8092-709FBF778658}" type="parTrans" cxnId="{4DE3A793-80A5-45E9-A63D-CBB1DDCEAAB1}">
      <dgm:prSet/>
      <dgm:spPr/>
      <dgm:t>
        <a:bodyPr/>
        <a:lstStyle/>
        <a:p>
          <a:endParaRPr lang="ru-RU"/>
        </a:p>
      </dgm:t>
    </dgm:pt>
    <dgm:pt modelId="{A863B090-CF83-458C-AF98-8B45B329BC66}" type="sibTrans" cxnId="{4DE3A793-80A5-45E9-A63D-CBB1DDCEAAB1}">
      <dgm:prSet/>
      <dgm:spPr/>
      <dgm:t>
        <a:bodyPr/>
        <a:lstStyle/>
        <a:p>
          <a:endParaRPr lang="ru-RU"/>
        </a:p>
      </dgm:t>
    </dgm:pt>
    <dgm:pt modelId="{F9FFC5A7-AE02-49BB-9A6E-00B2D67B42C5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9C90CEF1-D4C1-44AC-B157-8E84C36C031A}" type="parTrans" cxnId="{56AF6D62-DC81-40C4-9939-5E651D52C55B}">
      <dgm:prSet/>
      <dgm:spPr/>
      <dgm:t>
        <a:bodyPr/>
        <a:lstStyle/>
        <a:p>
          <a:endParaRPr lang="ru-RU"/>
        </a:p>
      </dgm:t>
    </dgm:pt>
    <dgm:pt modelId="{F36E88C0-BF33-4EDF-ABC5-207DFB4FABB6}" type="sibTrans" cxnId="{56AF6D62-DC81-40C4-9939-5E651D52C55B}">
      <dgm:prSet/>
      <dgm:spPr/>
      <dgm:t>
        <a:bodyPr/>
        <a:lstStyle/>
        <a:p>
          <a:endParaRPr lang="ru-RU"/>
        </a:p>
      </dgm:t>
    </dgm:pt>
    <dgm:pt modelId="{D36459E4-760A-4B83-A716-4169A019DA58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0C226085-0D52-482D-A9AA-7919ED6DC60F}" type="parTrans" cxnId="{06BE178E-07DB-4F48-9F2F-A1C33A7F84F9}">
      <dgm:prSet/>
      <dgm:spPr/>
      <dgm:t>
        <a:bodyPr/>
        <a:lstStyle/>
        <a:p>
          <a:endParaRPr lang="ru-RU"/>
        </a:p>
      </dgm:t>
    </dgm:pt>
    <dgm:pt modelId="{6C9FCD4D-7D0D-4ED5-91DA-9CA2B6C1BD5C}" type="sibTrans" cxnId="{06BE178E-07DB-4F48-9F2F-A1C33A7F84F9}">
      <dgm:prSet/>
      <dgm:spPr/>
      <dgm:t>
        <a:bodyPr/>
        <a:lstStyle/>
        <a:p>
          <a:endParaRPr lang="ru-RU"/>
        </a:p>
      </dgm:t>
    </dgm:pt>
    <dgm:pt modelId="{F0899C5C-85FA-47A5-BB51-C74C6C7971EB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5CE291EC-86F6-4BFA-BD8E-5A81B05B3186}" type="parTrans" cxnId="{BCE20499-3C2B-43A9-8F60-8BEC6E5F60B9}">
      <dgm:prSet/>
      <dgm:spPr/>
      <dgm:t>
        <a:bodyPr/>
        <a:lstStyle/>
        <a:p>
          <a:endParaRPr lang="ru-RU"/>
        </a:p>
      </dgm:t>
    </dgm:pt>
    <dgm:pt modelId="{26DEB589-87DA-4F39-B51D-ED8361AB4F34}" type="sibTrans" cxnId="{BCE20499-3C2B-43A9-8F60-8BEC6E5F60B9}">
      <dgm:prSet/>
      <dgm:spPr/>
      <dgm:t>
        <a:bodyPr/>
        <a:lstStyle/>
        <a:p>
          <a:endParaRPr lang="ru-RU"/>
        </a:p>
      </dgm:t>
    </dgm:pt>
    <dgm:pt modelId="{85335ED4-40B7-49BC-A462-F3D2EFDB1DA7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84C4BFE4-AC6A-47EA-8D07-AE5764B4CE93}" type="parTrans" cxnId="{0AA6E71D-E942-4CB8-8463-4112F5DF1E40}">
      <dgm:prSet/>
      <dgm:spPr/>
      <dgm:t>
        <a:bodyPr/>
        <a:lstStyle/>
        <a:p>
          <a:endParaRPr lang="ru-RU"/>
        </a:p>
      </dgm:t>
    </dgm:pt>
    <dgm:pt modelId="{528A2A3C-647D-4708-B9BC-78B309132C93}" type="sibTrans" cxnId="{0AA6E71D-E942-4CB8-8463-4112F5DF1E40}">
      <dgm:prSet/>
      <dgm:spPr/>
      <dgm:t>
        <a:bodyPr/>
        <a:lstStyle/>
        <a:p>
          <a:endParaRPr lang="ru-RU"/>
        </a:p>
      </dgm:t>
    </dgm:pt>
    <dgm:pt modelId="{BC3FCB66-D34C-4EDF-800B-73556F118AAB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8FF22C9E-08CB-4F08-B3FB-1E821BD4A3BD}" type="parTrans" cxnId="{129C891B-A86E-425D-A3F9-B54D5105D21A}">
      <dgm:prSet/>
      <dgm:spPr/>
      <dgm:t>
        <a:bodyPr/>
        <a:lstStyle/>
        <a:p>
          <a:endParaRPr lang="ru-RU"/>
        </a:p>
      </dgm:t>
    </dgm:pt>
    <dgm:pt modelId="{652D6D04-BD80-4F0A-885D-2E8FC42379C8}" type="sibTrans" cxnId="{129C891B-A86E-425D-A3F9-B54D5105D21A}">
      <dgm:prSet/>
      <dgm:spPr/>
      <dgm:t>
        <a:bodyPr/>
        <a:lstStyle/>
        <a:p>
          <a:endParaRPr lang="ru-RU"/>
        </a:p>
      </dgm:t>
    </dgm:pt>
    <dgm:pt modelId="{D0DAA0C6-C2B3-412B-955C-E97DD2BE4027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/>
        </a:p>
      </dgm:t>
    </dgm:pt>
    <dgm:pt modelId="{2A2D323B-429E-450F-A7E9-ECBDBC091270}" type="parTrans" cxnId="{396287DE-86C9-4B93-B4DC-79C640029F7E}">
      <dgm:prSet/>
      <dgm:spPr/>
      <dgm:t>
        <a:bodyPr/>
        <a:lstStyle/>
        <a:p>
          <a:endParaRPr lang="ru-RU"/>
        </a:p>
      </dgm:t>
    </dgm:pt>
    <dgm:pt modelId="{E33DC88C-BB8D-44BE-B12D-1FA446A4AAF8}" type="sibTrans" cxnId="{396287DE-86C9-4B93-B4DC-79C640029F7E}">
      <dgm:prSet/>
      <dgm:spPr/>
      <dgm:t>
        <a:bodyPr/>
        <a:lstStyle/>
        <a:p>
          <a:endParaRPr lang="ru-RU"/>
        </a:p>
      </dgm:t>
    </dgm:pt>
    <dgm:pt modelId="{2C4B24B3-0C7A-4DF7-ADB8-FE4E9D6852C0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ru-RU" dirty="0"/>
        </a:p>
      </dgm:t>
    </dgm:pt>
    <dgm:pt modelId="{3C5E7EC4-C21A-4056-B743-47B00F416B20}" type="parTrans" cxnId="{377F1500-7D96-48E6-86F3-DE217A5DD606}">
      <dgm:prSet/>
      <dgm:spPr/>
      <dgm:t>
        <a:bodyPr/>
        <a:lstStyle/>
        <a:p>
          <a:endParaRPr lang="ru-RU"/>
        </a:p>
      </dgm:t>
    </dgm:pt>
    <dgm:pt modelId="{AA706D4B-4FD8-4AFF-AB6F-D962D57F0D1C}" type="sibTrans" cxnId="{377F1500-7D96-48E6-86F3-DE217A5DD606}">
      <dgm:prSet/>
      <dgm:spPr/>
      <dgm:t>
        <a:bodyPr/>
        <a:lstStyle/>
        <a:p>
          <a:endParaRPr lang="ru-RU"/>
        </a:p>
      </dgm:t>
    </dgm:pt>
    <dgm:pt modelId="{EBACC95B-A49D-4B3D-84CB-25816FFCBBA8}" type="pres">
      <dgm:prSet presAssocID="{9C2185ED-1B55-4FC2-BED4-9B5F89AD0D4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AC7A73-5F65-4866-A170-624E990DCB7F}" type="pres">
      <dgm:prSet presAssocID="{1AD22E7F-A753-4AC3-B2E5-40A9B37D45D2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9A0929C6-83B7-4460-BE1D-D91FFF960B4F}" type="pres">
      <dgm:prSet presAssocID="{1AD22E7F-A753-4AC3-B2E5-40A9B37D45D2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268724-7F26-49A3-B092-2A29B3BFA8A6}" type="pres">
      <dgm:prSet presAssocID="{1AD22E7F-A753-4AC3-B2E5-40A9B37D45D2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6E61F5-151C-478A-84CF-3F9C911316D9}" type="pres">
      <dgm:prSet presAssocID="{24DC265E-BA35-41FD-AF11-08C928C980C1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48FE90C1-37BB-430A-85B2-461BC5C3506D}" type="pres">
      <dgm:prSet presAssocID="{F9FFC5A7-AE02-49BB-9A6E-00B2D67B42C5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969B4B0A-A897-4FCA-9D42-9845D456A972}" type="pres">
      <dgm:prSet presAssocID="{F9FFC5A7-AE02-49BB-9A6E-00B2D67B42C5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C5779B-CB74-4EC7-B02F-2E14DEB3C4EA}" type="pres">
      <dgm:prSet presAssocID="{F9FFC5A7-AE02-49BB-9A6E-00B2D67B42C5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5CE68E-9AB3-4449-8CFC-D1DE1A1BDEA0}" type="pres">
      <dgm:prSet presAssocID="{F36E88C0-BF33-4EDF-ABC5-207DFB4FABB6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BC0D811F-1C29-4007-9A70-B302D2D49E64}" type="pres">
      <dgm:prSet presAssocID="{D36459E4-760A-4B83-A716-4169A019DA58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1DFA5302-95A0-4F74-956E-61CFC1EC1A65}" type="pres">
      <dgm:prSet presAssocID="{D36459E4-760A-4B83-A716-4169A019DA58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F865A-847F-43FE-9AA2-6680B274D0AB}" type="pres">
      <dgm:prSet presAssocID="{D36459E4-760A-4B83-A716-4169A019DA58}" presName="descendantText" presStyleLbl="alignAcc1" presStyleIdx="2" presStyleCnt="6" custScaleX="99439" custScaleY="103082" custLinFactNeighborX="591" custLinFactNeighborY="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A1385-E16D-4268-94D0-5A2A060BBA43}" type="pres">
      <dgm:prSet presAssocID="{6C9FCD4D-7D0D-4ED5-91DA-9CA2B6C1BD5C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DCF57512-A3B7-4E5A-86A2-467993375B15}" type="pres">
      <dgm:prSet presAssocID="{85335ED4-40B7-49BC-A462-F3D2EFDB1DA7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3DAB4919-0660-41D5-9E68-026B2A2564B5}" type="pres">
      <dgm:prSet presAssocID="{85335ED4-40B7-49BC-A462-F3D2EFDB1DA7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3C379-1F41-44D3-8504-1DBDE1655BDA}" type="pres">
      <dgm:prSet presAssocID="{85335ED4-40B7-49BC-A462-F3D2EFDB1DA7}" presName="descendantText" presStyleLbl="alignAcc1" presStyleIdx="3" presStyleCnt="6" custLinFactNeighborX="75" custLinFactNeighborY="6231">
        <dgm:presLayoutVars>
          <dgm:bulletEnabled val="1"/>
        </dgm:presLayoutVars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618CD755-2C6B-4263-A1B4-295712A2A3FE}" type="pres">
      <dgm:prSet presAssocID="{528A2A3C-647D-4708-B9BC-78B309132C93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2B82AF1E-00ED-49A5-B75C-656094843C3A}" type="pres">
      <dgm:prSet presAssocID="{BC3FCB66-D34C-4EDF-800B-73556F118AAB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21CEFACD-4595-4D61-88CD-F35C478418C0}" type="pres">
      <dgm:prSet presAssocID="{BC3FCB66-D34C-4EDF-800B-73556F118AAB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C6165-E48D-4ECD-A0AE-8A35E55ACD4B}" type="pres">
      <dgm:prSet presAssocID="{BC3FCB66-D34C-4EDF-800B-73556F118AAB}" presName="descendantText" presStyleLbl="alignAcc1" presStyleIdx="4" presStyleCnt="6">
        <dgm:presLayoutVars>
          <dgm:bulletEnabled val="1"/>
        </dgm:presLayoutVars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4CFCF23E-AC76-46EC-A944-46A9075216E6}" type="pres">
      <dgm:prSet presAssocID="{652D6D04-BD80-4F0A-885D-2E8FC42379C8}" presName="sp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60124FB5-590E-4597-A414-9D5E37BB03BD}" type="pres">
      <dgm:prSet presAssocID="{D0DAA0C6-C2B3-412B-955C-E97DD2BE4027}" presName="composite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90754B39-E994-46A0-82F1-9E1B05ABB498}" type="pres">
      <dgm:prSet presAssocID="{D0DAA0C6-C2B3-412B-955C-E97DD2BE4027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3EFF5B-9B5E-4E00-8F77-5BE0902DD838}" type="pres">
      <dgm:prSet presAssocID="{D0DAA0C6-C2B3-412B-955C-E97DD2BE4027}" presName="descendantText" presStyleLbl="alignAcc1" presStyleIdx="5" presStyleCnt="6">
        <dgm:presLayoutVars>
          <dgm:bulletEnabled val="1"/>
        </dgm:presLayoutVars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</dgm:ptLst>
  <dgm:cxnLst>
    <dgm:cxn modelId="{396287DE-86C9-4B93-B4DC-79C640029F7E}" srcId="{9C2185ED-1B55-4FC2-BED4-9B5F89AD0D4F}" destId="{D0DAA0C6-C2B3-412B-955C-E97DD2BE4027}" srcOrd="5" destOrd="0" parTransId="{2A2D323B-429E-450F-A7E9-ECBDBC091270}" sibTransId="{E33DC88C-BB8D-44BE-B12D-1FA446A4AAF8}"/>
    <dgm:cxn modelId="{D263854C-64AA-46D5-88FB-697E5B743BC4}" srcId="{9C2185ED-1B55-4FC2-BED4-9B5F89AD0D4F}" destId="{1AD22E7F-A753-4AC3-B2E5-40A9B37D45D2}" srcOrd="0" destOrd="0" parTransId="{6630F330-830A-4149-BE07-A33E08F9BEFF}" sibTransId="{24DC265E-BA35-41FD-AF11-08C928C980C1}"/>
    <dgm:cxn modelId="{4A6E08D3-469A-4203-8252-B3FA2F6E8FF8}" type="presOf" srcId="{F9FFC5A7-AE02-49BB-9A6E-00B2D67B42C5}" destId="{969B4B0A-A897-4FCA-9D42-9845D456A972}" srcOrd="0" destOrd="0" presId="urn:microsoft.com/office/officeart/2005/8/layout/chevron2"/>
    <dgm:cxn modelId="{BCE20499-3C2B-43A9-8F60-8BEC6E5F60B9}" srcId="{D36459E4-760A-4B83-A716-4169A019DA58}" destId="{F0899C5C-85FA-47A5-BB51-C74C6C7971EB}" srcOrd="0" destOrd="0" parTransId="{5CE291EC-86F6-4BFA-BD8E-5A81B05B3186}" sibTransId="{26DEB589-87DA-4F39-B51D-ED8361AB4F34}"/>
    <dgm:cxn modelId="{4C76EFAD-0EDB-42D6-9332-D2FF7466C57B}" type="presOf" srcId="{31FB32BA-9E9D-4428-B347-6CACBD39EB22}" destId="{17268724-7F26-49A3-B092-2A29B3BFA8A6}" srcOrd="0" destOrd="0" presId="urn:microsoft.com/office/officeart/2005/8/layout/chevron2"/>
    <dgm:cxn modelId="{FC0B3E4D-40A4-48B4-BC2D-FAEDD2DDE9AB}" type="presOf" srcId="{BC3FCB66-D34C-4EDF-800B-73556F118AAB}" destId="{21CEFACD-4595-4D61-88CD-F35C478418C0}" srcOrd="0" destOrd="0" presId="urn:microsoft.com/office/officeart/2005/8/layout/chevron2"/>
    <dgm:cxn modelId="{06BE178E-07DB-4F48-9F2F-A1C33A7F84F9}" srcId="{9C2185ED-1B55-4FC2-BED4-9B5F89AD0D4F}" destId="{D36459E4-760A-4B83-A716-4169A019DA58}" srcOrd="2" destOrd="0" parTransId="{0C226085-0D52-482D-A9AA-7919ED6DC60F}" sibTransId="{6C9FCD4D-7D0D-4ED5-91DA-9CA2B6C1BD5C}"/>
    <dgm:cxn modelId="{1B5A95FC-DA56-4F62-816C-AA0A4AFFD6B3}" type="presOf" srcId="{85335ED4-40B7-49BC-A462-F3D2EFDB1DA7}" destId="{3DAB4919-0660-41D5-9E68-026B2A2564B5}" srcOrd="0" destOrd="0" presId="urn:microsoft.com/office/officeart/2005/8/layout/chevron2"/>
    <dgm:cxn modelId="{377F1500-7D96-48E6-86F3-DE217A5DD606}" srcId="{F9FFC5A7-AE02-49BB-9A6E-00B2D67B42C5}" destId="{2C4B24B3-0C7A-4DF7-ADB8-FE4E9D6852C0}" srcOrd="0" destOrd="0" parTransId="{3C5E7EC4-C21A-4056-B743-47B00F416B20}" sibTransId="{AA706D4B-4FD8-4AFF-AB6F-D962D57F0D1C}"/>
    <dgm:cxn modelId="{432EABAE-2F65-4A3C-BB1B-6C7420C12E8F}" type="presOf" srcId="{1AD22E7F-A753-4AC3-B2E5-40A9B37D45D2}" destId="{9A0929C6-83B7-4460-BE1D-D91FFF960B4F}" srcOrd="0" destOrd="0" presId="urn:microsoft.com/office/officeart/2005/8/layout/chevron2"/>
    <dgm:cxn modelId="{0BBC669E-A0E6-4AA2-AB44-BCF4ED8CBF7C}" type="presOf" srcId="{D0DAA0C6-C2B3-412B-955C-E97DD2BE4027}" destId="{90754B39-E994-46A0-82F1-9E1B05ABB498}" srcOrd="0" destOrd="0" presId="urn:microsoft.com/office/officeart/2005/8/layout/chevron2"/>
    <dgm:cxn modelId="{4DE3A793-80A5-45E9-A63D-CBB1DDCEAAB1}" srcId="{1AD22E7F-A753-4AC3-B2E5-40A9B37D45D2}" destId="{31FB32BA-9E9D-4428-B347-6CACBD39EB22}" srcOrd="0" destOrd="0" parTransId="{A103211A-7F8C-425E-8092-709FBF778658}" sibTransId="{A863B090-CF83-458C-AF98-8B45B329BC66}"/>
    <dgm:cxn modelId="{1AF6461A-9E04-4B1A-BD99-75201390C3AE}" type="presOf" srcId="{F0899C5C-85FA-47A5-BB51-C74C6C7971EB}" destId="{D02F865A-847F-43FE-9AA2-6680B274D0AB}" srcOrd="0" destOrd="0" presId="urn:microsoft.com/office/officeart/2005/8/layout/chevron2"/>
    <dgm:cxn modelId="{2A38291D-8600-4BB6-A9F5-5981691527BE}" type="presOf" srcId="{2C4B24B3-0C7A-4DF7-ADB8-FE4E9D6852C0}" destId="{67C5779B-CB74-4EC7-B02F-2E14DEB3C4EA}" srcOrd="0" destOrd="0" presId="urn:microsoft.com/office/officeart/2005/8/layout/chevron2"/>
    <dgm:cxn modelId="{B0B82649-EC91-4EB0-8D61-E1A5D12E8245}" type="presOf" srcId="{D36459E4-760A-4B83-A716-4169A019DA58}" destId="{1DFA5302-95A0-4F74-956E-61CFC1EC1A65}" srcOrd="0" destOrd="0" presId="urn:microsoft.com/office/officeart/2005/8/layout/chevron2"/>
    <dgm:cxn modelId="{0AA6E71D-E942-4CB8-8463-4112F5DF1E40}" srcId="{9C2185ED-1B55-4FC2-BED4-9B5F89AD0D4F}" destId="{85335ED4-40B7-49BC-A462-F3D2EFDB1DA7}" srcOrd="3" destOrd="0" parTransId="{84C4BFE4-AC6A-47EA-8D07-AE5764B4CE93}" sibTransId="{528A2A3C-647D-4708-B9BC-78B309132C93}"/>
    <dgm:cxn modelId="{0F157252-3A5D-4379-A779-9E53E600E363}" type="presOf" srcId="{9C2185ED-1B55-4FC2-BED4-9B5F89AD0D4F}" destId="{EBACC95B-A49D-4B3D-84CB-25816FFCBBA8}" srcOrd="0" destOrd="0" presId="urn:microsoft.com/office/officeart/2005/8/layout/chevron2"/>
    <dgm:cxn modelId="{56AF6D62-DC81-40C4-9939-5E651D52C55B}" srcId="{9C2185ED-1B55-4FC2-BED4-9B5F89AD0D4F}" destId="{F9FFC5A7-AE02-49BB-9A6E-00B2D67B42C5}" srcOrd="1" destOrd="0" parTransId="{9C90CEF1-D4C1-44AC-B157-8E84C36C031A}" sibTransId="{F36E88C0-BF33-4EDF-ABC5-207DFB4FABB6}"/>
    <dgm:cxn modelId="{129C891B-A86E-425D-A3F9-B54D5105D21A}" srcId="{9C2185ED-1B55-4FC2-BED4-9B5F89AD0D4F}" destId="{BC3FCB66-D34C-4EDF-800B-73556F118AAB}" srcOrd="4" destOrd="0" parTransId="{8FF22C9E-08CB-4F08-B3FB-1E821BD4A3BD}" sibTransId="{652D6D04-BD80-4F0A-885D-2E8FC42379C8}"/>
    <dgm:cxn modelId="{5EDA2BA6-D63D-4296-B026-0970038FE02B}" type="presParOf" srcId="{EBACC95B-A49D-4B3D-84CB-25816FFCBBA8}" destId="{D9AC7A73-5F65-4866-A170-624E990DCB7F}" srcOrd="0" destOrd="0" presId="urn:microsoft.com/office/officeart/2005/8/layout/chevron2"/>
    <dgm:cxn modelId="{774EB356-08A6-435B-A976-EAA0CB8B144A}" type="presParOf" srcId="{D9AC7A73-5F65-4866-A170-624E990DCB7F}" destId="{9A0929C6-83B7-4460-BE1D-D91FFF960B4F}" srcOrd="0" destOrd="0" presId="urn:microsoft.com/office/officeart/2005/8/layout/chevron2"/>
    <dgm:cxn modelId="{FB939CD2-F10F-4045-BB15-05E8542302BC}" type="presParOf" srcId="{D9AC7A73-5F65-4866-A170-624E990DCB7F}" destId="{17268724-7F26-49A3-B092-2A29B3BFA8A6}" srcOrd="1" destOrd="0" presId="urn:microsoft.com/office/officeart/2005/8/layout/chevron2"/>
    <dgm:cxn modelId="{3C551A85-3B06-4F5F-A8EA-D06AAC67242B}" type="presParOf" srcId="{EBACC95B-A49D-4B3D-84CB-25816FFCBBA8}" destId="{F66E61F5-151C-478A-84CF-3F9C911316D9}" srcOrd="1" destOrd="0" presId="urn:microsoft.com/office/officeart/2005/8/layout/chevron2"/>
    <dgm:cxn modelId="{3029EE28-A719-4FEB-B5C0-5F4E0E0ED68A}" type="presParOf" srcId="{EBACC95B-A49D-4B3D-84CB-25816FFCBBA8}" destId="{48FE90C1-37BB-430A-85B2-461BC5C3506D}" srcOrd="2" destOrd="0" presId="urn:microsoft.com/office/officeart/2005/8/layout/chevron2"/>
    <dgm:cxn modelId="{45A3E188-3763-4C2F-B6BF-8B3B42F605B7}" type="presParOf" srcId="{48FE90C1-37BB-430A-85B2-461BC5C3506D}" destId="{969B4B0A-A897-4FCA-9D42-9845D456A972}" srcOrd="0" destOrd="0" presId="urn:microsoft.com/office/officeart/2005/8/layout/chevron2"/>
    <dgm:cxn modelId="{0268A872-7E67-40FD-BD16-8B020F752066}" type="presParOf" srcId="{48FE90C1-37BB-430A-85B2-461BC5C3506D}" destId="{67C5779B-CB74-4EC7-B02F-2E14DEB3C4EA}" srcOrd="1" destOrd="0" presId="urn:microsoft.com/office/officeart/2005/8/layout/chevron2"/>
    <dgm:cxn modelId="{8DA7E61B-FE9A-4296-BFEA-D4E49DC6573C}" type="presParOf" srcId="{EBACC95B-A49D-4B3D-84CB-25816FFCBBA8}" destId="{045CE68E-9AB3-4449-8CFC-D1DE1A1BDEA0}" srcOrd="3" destOrd="0" presId="urn:microsoft.com/office/officeart/2005/8/layout/chevron2"/>
    <dgm:cxn modelId="{C891CB32-3798-4D6A-B6BA-95732806A918}" type="presParOf" srcId="{EBACC95B-A49D-4B3D-84CB-25816FFCBBA8}" destId="{BC0D811F-1C29-4007-9A70-B302D2D49E64}" srcOrd="4" destOrd="0" presId="urn:microsoft.com/office/officeart/2005/8/layout/chevron2"/>
    <dgm:cxn modelId="{3000A859-17CF-4901-B1B1-1C93F8951173}" type="presParOf" srcId="{BC0D811F-1C29-4007-9A70-B302D2D49E64}" destId="{1DFA5302-95A0-4F74-956E-61CFC1EC1A65}" srcOrd="0" destOrd="0" presId="urn:microsoft.com/office/officeart/2005/8/layout/chevron2"/>
    <dgm:cxn modelId="{87272797-E9FD-4A20-9B3B-73D1F9264AFA}" type="presParOf" srcId="{BC0D811F-1C29-4007-9A70-B302D2D49E64}" destId="{D02F865A-847F-43FE-9AA2-6680B274D0AB}" srcOrd="1" destOrd="0" presId="urn:microsoft.com/office/officeart/2005/8/layout/chevron2"/>
    <dgm:cxn modelId="{57628CDA-6C9F-47C5-9DF6-48DFCA242CE3}" type="presParOf" srcId="{EBACC95B-A49D-4B3D-84CB-25816FFCBBA8}" destId="{D74A1385-E16D-4268-94D0-5A2A060BBA43}" srcOrd="5" destOrd="0" presId="urn:microsoft.com/office/officeart/2005/8/layout/chevron2"/>
    <dgm:cxn modelId="{CA9D44A0-6CB5-4A1F-B0E0-7ED9E3DDDBD3}" type="presParOf" srcId="{EBACC95B-A49D-4B3D-84CB-25816FFCBBA8}" destId="{DCF57512-A3B7-4E5A-86A2-467993375B15}" srcOrd="6" destOrd="0" presId="urn:microsoft.com/office/officeart/2005/8/layout/chevron2"/>
    <dgm:cxn modelId="{3FE3C956-267D-4F44-918D-0574A1FCAD1C}" type="presParOf" srcId="{DCF57512-A3B7-4E5A-86A2-467993375B15}" destId="{3DAB4919-0660-41D5-9E68-026B2A2564B5}" srcOrd="0" destOrd="0" presId="urn:microsoft.com/office/officeart/2005/8/layout/chevron2"/>
    <dgm:cxn modelId="{21EAE24E-04F3-4708-82C3-078BC39C2566}" type="presParOf" srcId="{DCF57512-A3B7-4E5A-86A2-467993375B15}" destId="{7BB3C379-1F41-44D3-8504-1DBDE1655BDA}" srcOrd="1" destOrd="0" presId="urn:microsoft.com/office/officeart/2005/8/layout/chevron2"/>
    <dgm:cxn modelId="{C7C953DE-F048-47B4-A69F-A4F810855C8A}" type="presParOf" srcId="{EBACC95B-A49D-4B3D-84CB-25816FFCBBA8}" destId="{618CD755-2C6B-4263-A1B4-295712A2A3FE}" srcOrd="7" destOrd="0" presId="urn:microsoft.com/office/officeart/2005/8/layout/chevron2"/>
    <dgm:cxn modelId="{6FBE74A5-84C5-4324-A56E-D7BEEFC56732}" type="presParOf" srcId="{EBACC95B-A49D-4B3D-84CB-25816FFCBBA8}" destId="{2B82AF1E-00ED-49A5-B75C-656094843C3A}" srcOrd="8" destOrd="0" presId="urn:microsoft.com/office/officeart/2005/8/layout/chevron2"/>
    <dgm:cxn modelId="{835740AF-BB32-4E48-9785-792DE180C3D9}" type="presParOf" srcId="{2B82AF1E-00ED-49A5-B75C-656094843C3A}" destId="{21CEFACD-4595-4D61-88CD-F35C478418C0}" srcOrd="0" destOrd="0" presId="urn:microsoft.com/office/officeart/2005/8/layout/chevron2"/>
    <dgm:cxn modelId="{D9AB06B1-20D4-4F6A-BFF7-3B3A58893048}" type="presParOf" srcId="{2B82AF1E-00ED-49A5-B75C-656094843C3A}" destId="{2AFC6165-E48D-4ECD-A0AE-8A35E55ACD4B}" srcOrd="1" destOrd="0" presId="urn:microsoft.com/office/officeart/2005/8/layout/chevron2"/>
    <dgm:cxn modelId="{50E4B577-1751-4885-B529-33A175B8C3BF}" type="presParOf" srcId="{EBACC95B-A49D-4B3D-84CB-25816FFCBBA8}" destId="{4CFCF23E-AC76-46EC-A944-46A9075216E6}" srcOrd="9" destOrd="0" presId="urn:microsoft.com/office/officeart/2005/8/layout/chevron2"/>
    <dgm:cxn modelId="{C2B10706-3314-42A6-8CE0-612DFBBDF365}" type="presParOf" srcId="{EBACC95B-A49D-4B3D-84CB-25816FFCBBA8}" destId="{60124FB5-590E-4597-A414-9D5E37BB03BD}" srcOrd="10" destOrd="0" presId="urn:microsoft.com/office/officeart/2005/8/layout/chevron2"/>
    <dgm:cxn modelId="{7B218D5F-A1EF-456F-B1C6-94688F620CE6}" type="presParOf" srcId="{60124FB5-590E-4597-A414-9D5E37BB03BD}" destId="{90754B39-E994-46A0-82F1-9E1B05ABB498}" srcOrd="0" destOrd="0" presId="urn:microsoft.com/office/officeart/2005/8/layout/chevron2"/>
    <dgm:cxn modelId="{465FA212-7D73-453D-A2C4-79BBED15B386}" type="presParOf" srcId="{60124FB5-590E-4597-A414-9D5E37BB03BD}" destId="{B23EFF5B-9B5E-4E00-8F77-5BE0902DD83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929C6-83B7-4460-BE1D-D91FFF960B4F}">
      <dsp:nvSpPr>
        <dsp:cNvPr id="0" name=""/>
        <dsp:cNvSpPr/>
      </dsp:nvSpPr>
      <dsp:spPr>
        <a:xfrm rot="5400000">
          <a:off x="-152809" y="152866"/>
          <a:ext cx="1018728" cy="71310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1" y="356612"/>
        <a:ext cx="713109" cy="305619"/>
      </dsp:txXfrm>
    </dsp:sp>
    <dsp:sp modelId="{17268724-7F26-49A3-B092-2A29B3BFA8A6}">
      <dsp:nvSpPr>
        <dsp:cNvPr id="0" name=""/>
        <dsp:cNvSpPr/>
      </dsp:nvSpPr>
      <dsp:spPr>
        <a:xfrm rot="5400000">
          <a:off x="5168968" y="-4455800"/>
          <a:ext cx="662173" cy="95738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900" kern="1200" dirty="0"/>
        </a:p>
      </dsp:txBody>
      <dsp:txXfrm rot="-5400000">
        <a:off x="713110" y="32383"/>
        <a:ext cx="9541565" cy="597523"/>
      </dsp:txXfrm>
    </dsp:sp>
    <dsp:sp modelId="{969B4B0A-A897-4FCA-9D42-9845D456A972}">
      <dsp:nvSpPr>
        <dsp:cNvPr id="0" name=""/>
        <dsp:cNvSpPr/>
      </dsp:nvSpPr>
      <dsp:spPr>
        <a:xfrm rot="5400000">
          <a:off x="-152809" y="1074817"/>
          <a:ext cx="1018728" cy="71310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1" y="1278563"/>
        <a:ext cx="713109" cy="305619"/>
      </dsp:txXfrm>
    </dsp:sp>
    <dsp:sp modelId="{67C5779B-CB74-4EC7-B02F-2E14DEB3C4EA}">
      <dsp:nvSpPr>
        <dsp:cNvPr id="0" name=""/>
        <dsp:cNvSpPr/>
      </dsp:nvSpPr>
      <dsp:spPr>
        <a:xfrm rot="5400000">
          <a:off x="5168968" y="-3533850"/>
          <a:ext cx="662173" cy="95738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900" kern="1200" dirty="0"/>
        </a:p>
      </dsp:txBody>
      <dsp:txXfrm rot="-5400000">
        <a:off x="713110" y="954333"/>
        <a:ext cx="9541565" cy="597523"/>
      </dsp:txXfrm>
    </dsp:sp>
    <dsp:sp modelId="{1DFA5302-95A0-4F74-956E-61CFC1EC1A65}">
      <dsp:nvSpPr>
        <dsp:cNvPr id="0" name=""/>
        <dsp:cNvSpPr/>
      </dsp:nvSpPr>
      <dsp:spPr>
        <a:xfrm rot="5400000">
          <a:off x="-152809" y="2006971"/>
          <a:ext cx="1018728" cy="71310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1" y="2210717"/>
        <a:ext cx="713109" cy="305619"/>
      </dsp:txXfrm>
    </dsp:sp>
    <dsp:sp modelId="{D02F865A-847F-43FE-9AA2-6680B274D0AB}">
      <dsp:nvSpPr>
        <dsp:cNvPr id="0" name=""/>
        <dsp:cNvSpPr/>
      </dsp:nvSpPr>
      <dsp:spPr>
        <a:xfrm rot="5400000">
          <a:off x="5185618" y="-2570112"/>
          <a:ext cx="682581" cy="95201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77368" tIns="24765" rIns="24765" bIns="2476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900" kern="1200" dirty="0"/>
        </a:p>
      </dsp:txBody>
      <dsp:txXfrm rot="-5400000">
        <a:off x="766819" y="1882008"/>
        <a:ext cx="9486859" cy="615939"/>
      </dsp:txXfrm>
    </dsp:sp>
    <dsp:sp modelId="{3DAB4919-0660-41D5-9E68-026B2A2564B5}">
      <dsp:nvSpPr>
        <dsp:cNvPr id="0" name=""/>
        <dsp:cNvSpPr/>
      </dsp:nvSpPr>
      <dsp:spPr>
        <a:xfrm rot="5400000">
          <a:off x="-152809" y="2928922"/>
          <a:ext cx="1018728" cy="71310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-5400000">
        <a:off x="1" y="3132668"/>
        <a:ext cx="713109" cy="305619"/>
      </dsp:txXfrm>
    </dsp:sp>
    <dsp:sp modelId="{7BB3C379-1F41-44D3-8504-1DBDE1655BDA}">
      <dsp:nvSpPr>
        <dsp:cNvPr id="0" name=""/>
        <dsp:cNvSpPr/>
      </dsp:nvSpPr>
      <dsp:spPr>
        <a:xfrm rot="5400000">
          <a:off x="5168968" y="-1638485"/>
          <a:ext cx="662173" cy="95738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1CEFACD-4595-4D61-88CD-F35C478418C0}">
      <dsp:nvSpPr>
        <dsp:cNvPr id="0" name=""/>
        <dsp:cNvSpPr/>
      </dsp:nvSpPr>
      <dsp:spPr>
        <a:xfrm rot="5400000">
          <a:off x="-152809" y="3850872"/>
          <a:ext cx="1018728" cy="71310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-5400000">
        <a:off x="1" y="4054618"/>
        <a:ext cx="713109" cy="305619"/>
      </dsp:txXfrm>
    </dsp:sp>
    <dsp:sp modelId="{2AFC6165-E48D-4ECD-A0AE-8A35E55ACD4B}">
      <dsp:nvSpPr>
        <dsp:cNvPr id="0" name=""/>
        <dsp:cNvSpPr/>
      </dsp:nvSpPr>
      <dsp:spPr>
        <a:xfrm rot="5400000">
          <a:off x="5168968" y="-757794"/>
          <a:ext cx="662173" cy="95738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0754B39-E994-46A0-82F1-9E1B05ABB498}">
      <dsp:nvSpPr>
        <dsp:cNvPr id="0" name=""/>
        <dsp:cNvSpPr/>
      </dsp:nvSpPr>
      <dsp:spPr>
        <a:xfrm rot="5400000">
          <a:off x="-152809" y="4772823"/>
          <a:ext cx="1018728" cy="71310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-5400000">
        <a:off x="1" y="4976569"/>
        <a:ext cx="713109" cy="305619"/>
      </dsp:txXfrm>
    </dsp:sp>
    <dsp:sp modelId="{B23EFF5B-9B5E-4E00-8F77-5BE0902DD838}">
      <dsp:nvSpPr>
        <dsp:cNvPr id="0" name=""/>
        <dsp:cNvSpPr/>
      </dsp:nvSpPr>
      <dsp:spPr>
        <a:xfrm rot="5400000">
          <a:off x="5168968" y="164155"/>
          <a:ext cx="662173" cy="95738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62C60-FFA3-4291-AD77-12C5BBC35E5F}" type="datetimeFigureOut">
              <a:rPr lang="ru-RU" smtClean="0"/>
              <a:t>20.02.2022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5A42D-061D-4FFE-967F-8BE941840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007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5A42D-061D-4FFE-967F-8BE9418405A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752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5807-C275-40E3-BBB6-D62C4255E1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65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8A9-0297-458E-951C-FBAAA1D87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80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DAB4-DA5B-4BEC-8536-BE3F946776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73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733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1986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8440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5968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6697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8638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4168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690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61882-1B85-4A70-AD82-CC023D7A05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549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2713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7888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740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7542-1A17-47BB-B737-5E570BE511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69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72B0-7134-4123-98E4-31C272BAF32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63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07E8-14E3-4186-9106-BEF373932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27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73D2-AC18-48E1-B33E-B38173065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76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85A8-2834-4593-A57C-5543EE954B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50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2E650-1A07-47B3-9130-B8B920A94B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34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46E1-E373-4DCF-8338-E6B9814C0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07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EB1E5-7455-49D4-AF8F-8655E8D7D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67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8C8320B0-8584-4F02-989B-872AEDDFCE6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20.02.2022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fld id="{3AF3177D-EB5D-49F9-953B-38B3A6A443CA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21917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836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7" Type="http://schemas.openxmlformats.org/officeDocument/2006/relationships/image" Target="../media/image81.png"/><Relationship Id="rId12" Type="http://schemas.openxmlformats.org/officeDocument/2006/relationships/image" Target="../media/image77.png"/><Relationship Id="rId2" Type="http://schemas.openxmlformats.org/officeDocument/2006/relationships/image" Target="../media/image520.png"/><Relationship Id="rId16" Type="http://schemas.openxmlformats.org/officeDocument/2006/relationships/image" Target="../media/image58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76.png"/><Relationship Id="rId10" Type="http://schemas.openxmlformats.org/officeDocument/2006/relationships/image" Target="../media/image75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90.png"/><Relationship Id="rId3" Type="http://schemas.openxmlformats.org/officeDocument/2006/relationships/image" Target="../media/image720.png"/><Relationship Id="rId12" Type="http://schemas.openxmlformats.org/officeDocument/2006/relationships/image" Target="../media/image770.png"/><Relationship Id="rId2" Type="http://schemas.openxmlformats.org/officeDocument/2006/relationships/image" Target="../media/image7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50.png"/><Relationship Id="rId11" Type="http://schemas.openxmlformats.org/officeDocument/2006/relationships/image" Target="../media/image760.png"/><Relationship Id="rId5" Type="http://schemas.openxmlformats.org/officeDocument/2006/relationships/image" Target="../media/image740.png"/><Relationship Id="rId4" Type="http://schemas.openxmlformats.org/officeDocument/2006/relationships/image" Target="../media/image730.png"/><Relationship Id="rId14" Type="http://schemas.openxmlformats.org/officeDocument/2006/relationships/image" Target="../media/image8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83.png"/><Relationship Id="rId12" Type="http://schemas.openxmlformats.org/officeDocument/2006/relationships/image" Target="../media/image85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2.png"/><Relationship Id="rId11" Type="http://schemas.openxmlformats.org/officeDocument/2006/relationships/image" Target="../media/image84.png"/><Relationship Id="rId5" Type="http://schemas.openxmlformats.org/officeDocument/2006/relationships/image" Target="../media/image92.png"/><Relationship Id="rId10" Type="http://schemas.openxmlformats.org/officeDocument/2006/relationships/image" Target="../media/image97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90.png"/><Relationship Id="rId7" Type="http://schemas.openxmlformats.org/officeDocument/2006/relationships/image" Target="../media/image93.png"/><Relationship Id="rId12" Type="http://schemas.openxmlformats.org/officeDocument/2006/relationships/image" Target="../media/image105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1.png"/><Relationship Id="rId11" Type="http://schemas.openxmlformats.org/officeDocument/2006/relationships/image" Target="../media/image94.png"/><Relationship Id="rId5" Type="http://schemas.openxmlformats.org/officeDocument/2006/relationships/image" Target="../media/image100.png"/><Relationship Id="rId10" Type="http://schemas.openxmlformats.org/officeDocument/2006/relationships/image" Target="../media/image104.png"/><Relationship Id="rId4" Type="http://schemas.openxmlformats.org/officeDocument/2006/relationships/image" Target="../media/image99.png"/><Relationship Id="rId9" Type="http://schemas.openxmlformats.org/officeDocument/2006/relationships/image" Target="../media/image10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10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0.png"/><Relationship Id="rId7" Type="http://schemas.openxmlformats.org/officeDocument/2006/relationships/image" Target="../media/image18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image" Target="../media/image23.png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19" Type="http://schemas.openxmlformats.org/officeDocument/2006/relationships/image" Target="../media/image40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51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12" Type="http://schemas.openxmlformats.org/officeDocument/2006/relationships/image" Target="../media/image5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Relationship Id="rId14" Type="http://schemas.openxmlformats.org/officeDocument/2006/relationships/image" Target="../media/image5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0.png"/><Relationship Id="rId13" Type="http://schemas.openxmlformats.org/officeDocument/2006/relationships/image" Target="../media/image64.png"/><Relationship Id="rId18" Type="http://schemas.openxmlformats.org/officeDocument/2006/relationships/image" Target="../media/image69.png"/><Relationship Id="rId3" Type="http://schemas.openxmlformats.org/officeDocument/2006/relationships/image" Target="../media/image55.png"/><Relationship Id="rId21" Type="http://schemas.openxmlformats.org/officeDocument/2006/relationships/image" Target="../media/image72.png"/><Relationship Id="rId7" Type="http://schemas.openxmlformats.org/officeDocument/2006/relationships/image" Target="../media/image59.png"/><Relationship Id="rId12" Type="http://schemas.openxmlformats.org/officeDocument/2006/relationships/image" Target="../media/image63.png"/><Relationship Id="rId17" Type="http://schemas.openxmlformats.org/officeDocument/2006/relationships/image" Target="../media/image68.png"/><Relationship Id="rId2" Type="http://schemas.openxmlformats.org/officeDocument/2006/relationships/image" Target="../media/image520.png"/><Relationship Id="rId16" Type="http://schemas.openxmlformats.org/officeDocument/2006/relationships/image" Target="../media/image67.png"/><Relationship Id="rId20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11" Type="http://schemas.openxmlformats.org/officeDocument/2006/relationships/image" Target="../media/image62.png"/><Relationship Id="rId5" Type="http://schemas.openxmlformats.org/officeDocument/2006/relationships/image" Target="../media/image57.png"/><Relationship Id="rId15" Type="http://schemas.openxmlformats.org/officeDocument/2006/relationships/image" Target="../media/image66.png"/><Relationship Id="rId10" Type="http://schemas.openxmlformats.org/officeDocument/2006/relationships/image" Target="../media/image61.png"/><Relationship Id="rId19" Type="http://schemas.openxmlformats.org/officeDocument/2006/relationships/image" Target="../media/image70.png"/><Relationship Id="rId4" Type="http://schemas.openxmlformats.org/officeDocument/2006/relationships/image" Target="../media/image56.png"/><Relationship Id="rId9" Type="http://schemas.openxmlformats.org/officeDocument/2006/relationships/image" Target="../media/image60.png"/><Relationship Id="rId14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7380" y="2512373"/>
            <a:ext cx="2247901" cy="71829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ru-RU" sz="5867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10-класс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6EF04A-45E9-4B24-929B-E25D4A8FDCCF}"/>
              </a:ext>
            </a:extLst>
          </p:cNvPr>
          <p:cNvSpPr txBox="1"/>
          <p:nvPr/>
        </p:nvSpPr>
        <p:spPr>
          <a:xfrm>
            <a:off x="2730487" y="762000"/>
            <a:ext cx="64016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АЛГЕБРА ЖАНА АНАЛИЗДИН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БАШТАЛЫШЫ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Математика » Кванториу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657600"/>
            <a:ext cx="4091713" cy="280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374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2-конечная звезда 2"/>
          <p:cNvSpPr/>
          <p:nvPr/>
        </p:nvSpPr>
        <p:spPr>
          <a:xfrm>
            <a:off x="2184399" y="67586"/>
            <a:ext cx="1066800" cy="914400"/>
          </a:xfrm>
          <a:prstGeom prst="star32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95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51199" y="293955"/>
            <a:ext cx="7112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Функцияны</a:t>
            </a: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изилдегиле</a:t>
            </a: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графигин</a:t>
            </a:r>
            <a:r>
              <a:rPr lang="ru-RU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kk-KZ" sz="24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үзгүлө.</a:t>
            </a:r>
            <a:endParaRPr lang="ru-RU" sz="24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54828" y="755619"/>
                <a:ext cx="2880404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</m:oMath>
                  </m:oMathPara>
                </a14:m>
                <a:endParaRPr lang="ru-RU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828" y="755619"/>
                <a:ext cx="2880404" cy="470000"/>
              </a:xfrm>
              <a:prstGeom prst="rect">
                <a:avLst/>
              </a:prstGeom>
              <a:blipFill>
                <a:blip r:embed="rId2"/>
                <a:stretch>
                  <a:fillRect b="-19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Группа 13"/>
          <p:cNvGrpSpPr/>
          <p:nvPr/>
        </p:nvGrpSpPr>
        <p:grpSpPr>
          <a:xfrm>
            <a:off x="6692301" y="1152826"/>
            <a:ext cx="3749131" cy="3115881"/>
            <a:chOff x="608071" y="2724517"/>
            <a:chExt cx="2786653" cy="2079481"/>
          </a:xfrm>
        </p:grpSpPr>
        <p:grpSp>
          <p:nvGrpSpPr>
            <p:cNvPr id="15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32779" cy="2035198"/>
              <a:chOff x="5677" y="12778"/>
              <a:chExt cx="3408" cy="3408"/>
            </a:xfrm>
          </p:grpSpPr>
          <p:sp>
            <p:nvSpPr>
              <p:cNvPr id="20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38"/>
              <p:cNvSpPr>
                <a:spLocks noChangeShapeType="1"/>
              </p:cNvSpPr>
              <p:nvPr/>
            </p:nvSpPr>
            <p:spPr bwMode="auto">
              <a:xfrm>
                <a:off x="5677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50"/>
              <p:cNvSpPr>
                <a:spLocks noChangeShapeType="1"/>
              </p:cNvSpPr>
              <p:nvPr/>
            </p:nvSpPr>
            <p:spPr bwMode="auto">
              <a:xfrm>
                <a:off x="681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cxnSp>
          <p:nvCxnSpPr>
            <p:cNvPr id="16" name="Прямая со стрелкой 15"/>
            <p:cNvCxnSpPr/>
            <p:nvPr/>
          </p:nvCxnSpPr>
          <p:spPr>
            <a:xfrm flipV="1">
              <a:off x="608071" y="3952148"/>
              <a:ext cx="2786653" cy="38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 flipV="1">
              <a:off x="1761313" y="2791102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Прямоугольник 17"/>
            <p:cNvSpPr/>
            <p:nvPr/>
          </p:nvSpPr>
          <p:spPr>
            <a:xfrm>
              <a:off x="1729970" y="2724517"/>
              <a:ext cx="272732" cy="2670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000" i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145871" y="3685122"/>
              <a:ext cx="232577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endParaRPr lang="ru-RU" sz="2000" i="1" dirty="0"/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7988722" y="1538442"/>
            <a:ext cx="42593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784608" y="2987069"/>
            <a:ext cx="138161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  -3 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  -1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7848319" y="3038127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6661524" y="1190685"/>
            <a:ext cx="3734962" cy="2642033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7184759" y="1175657"/>
            <a:ext cx="2805565" cy="1953110"/>
          </a:xfrm>
          <a:prstGeom prst="rect">
            <a:avLst/>
          </a:prstGeom>
          <a:gradFill flip="none" rotWithShape="1">
            <a:gsLst>
              <a:gs pos="96000">
                <a:srgbClr val="7030A0">
                  <a:tint val="66000"/>
                  <a:satMod val="160000"/>
                  <a:lumMod val="49000"/>
                  <a:lumOff val="51000"/>
                  <a:alpha val="32000"/>
                </a:srgbClr>
              </a:gs>
              <a:gs pos="96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Freeform 61"/>
          <p:cNvSpPr>
            <a:spLocks/>
          </p:cNvSpPr>
          <p:nvPr/>
        </p:nvSpPr>
        <p:spPr bwMode="auto">
          <a:xfrm>
            <a:off x="7819290" y="1152825"/>
            <a:ext cx="1730888" cy="1939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6" y="888"/>
              </a:cxn>
              <a:cxn ang="0">
                <a:pos x="384" y="2312"/>
              </a:cxn>
              <a:cxn ang="0">
                <a:pos x="629" y="2785"/>
              </a:cxn>
              <a:cxn ang="0">
                <a:pos x="896" y="2320"/>
              </a:cxn>
              <a:cxn ang="0">
                <a:pos x="1152" y="896"/>
              </a:cxn>
              <a:cxn ang="0">
                <a:pos x="1256" y="0"/>
              </a:cxn>
            </a:cxnLst>
            <a:rect l="0" t="0" r="r" b="b"/>
            <a:pathLst>
              <a:path w="1256" h="2786">
                <a:moveTo>
                  <a:pt x="0" y="0"/>
                </a:moveTo>
                <a:cubicBezTo>
                  <a:pt x="24" y="148"/>
                  <a:pt x="72" y="503"/>
                  <a:pt x="136" y="888"/>
                </a:cubicBezTo>
                <a:cubicBezTo>
                  <a:pt x="200" y="1273"/>
                  <a:pt x="302" y="1996"/>
                  <a:pt x="384" y="2312"/>
                </a:cubicBezTo>
                <a:cubicBezTo>
                  <a:pt x="466" y="2628"/>
                  <a:pt x="544" y="2784"/>
                  <a:pt x="629" y="2785"/>
                </a:cubicBezTo>
                <a:cubicBezTo>
                  <a:pt x="714" y="2786"/>
                  <a:pt x="809" y="2635"/>
                  <a:pt x="896" y="2320"/>
                </a:cubicBezTo>
                <a:cubicBezTo>
                  <a:pt x="983" y="2005"/>
                  <a:pt x="1092" y="1283"/>
                  <a:pt x="1152" y="896"/>
                </a:cubicBezTo>
                <a:cubicBezTo>
                  <a:pt x="1212" y="509"/>
                  <a:pt x="1234" y="187"/>
                  <a:pt x="1256" y="0"/>
                </a:cubicBezTo>
              </a:path>
            </a:pathLst>
          </a:custGeom>
          <a:noFill/>
          <a:ln w="28575" cmpd="sng">
            <a:solidFill>
              <a:srgbClr val="2E703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3" name="Таблица 8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803551"/>
                  </p:ext>
                </p:extLst>
              </p:nvPr>
            </p:nvGraphicFramePr>
            <p:xfrm>
              <a:off x="1092032" y="1233806"/>
              <a:ext cx="5075506" cy="5217996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3683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357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7135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2000" b="0" dirty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1800" b="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1800" b="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baseline="0" dirty="0">
                              <a:latin typeface="+mn-lt"/>
                              <a:cs typeface="Times New Roman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r>
                                <a:rPr lang="kk-KZ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О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kk-KZ" sz="1800" b="0" baseline="0" dirty="0">
                              <a:latin typeface="+mn-lt"/>
                              <a:cs typeface="Times New Roman" pitchFamily="18" charset="0"/>
                            </a:rPr>
                            <a:t> огу менен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dirty="0"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14:m>
                            <m:oMath xmlns:m="http://schemas.openxmlformats.org/officeDocument/2006/math">
                              <m:r>
                                <a:rPr lang="ru-RU" sz="1800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Оу</m:t>
                              </m:r>
                            </m:oMath>
                          </a14:m>
                          <a:r>
                            <a:rPr lang="ru-RU" sz="1800" b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dirty="0" err="1">
                              <a:latin typeface="+mn-lt"/>
                              <a:cs typeface="Times New Roman" pitchFamily="18" charset="0"/>
                            </a:rPr>
                            <a:t>огу</a:t>
                          </a:r>
                          <a:r>
                            <a:rPr lang="ru-RU" sz="1800" b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dirty="0" err="1">
                              <a:latin typeface="+mn-lt"/>
                              <a:cs typeface="Times New Roman" pitchFamily="18" charset="0"/>
                            </a:rPr>
                            <a:t>менен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2156">
                    <a:tc rowSpan="2"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)&gt;0</m:t>
                              </m:r>
                            </m:oMath>
                          </a14:m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)&lt;0</m:t>
                              </m:r>
                            </m:oMath>
                          </a14:m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1800" b="0" dirty="0"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1800" b="0" baseline="0" dirty="0" err="1"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baseline="0" dirty="0" err="1"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1800" b="0" baseline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899160">
                    <a:tc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f</a:t>
                          </a:r>
                          <a:r>
                            <a:rPr kumimoji="0" lang="kk-KZ" sz="18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1800" b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1800" b="0" u="none" strike="noStrike" kern="0" cap="none" spc="0" normalizeH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3" name="Таблица 8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803551"/>
                  </p:ext>
                </p:extLst>
              </p:nvPr>
            </p:nvGraphicFramePr>
            <p:xfrm>
              <a:off x="1092032" y="1233806"/>
              <a:ext cx="5075506" cy="5217996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3683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357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27135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 smtClean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2000" b="0" dirty="0" smtClean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 smtClean="0"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1800" b="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1800" b="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7"/>
                          <a:stretch>
                            <a:fillRect l="-15250" t="-386885" r="-94000" b="-9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7"/>
                          <a:stretch>
                            <a:fillRect l="-15250" t="-486885" r="-94000" b="-8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2156">
                    <a:tc rowSpan="2"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7"/>
                          <a:stretch>
                            <a:fillRect l="-15250" t="-542424" r="-94000" b="-6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7"/>
                          <a:stretch>
                            <a:fillRect l="-15250" t="-695082" r="-94000" b="-6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 smtClean="0"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1800" b="0" dirty="0" smtClean="0"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 smtClean="0"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1800" b="0" baseline="0" dirty="0" err="1" smtClean="0"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1800" b="0" baseline="0" dirty="0" smtClean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baseline="0" dirty="0" err="1" smtClean="0"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1800" b="0" baseline="0" dirty="0" smtClean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f</a:t>
                          </a:r>
                          <a:r>
                            <a:rPr kumimoji="0" lang="kk-KZ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1800" b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1800" b="0" u="none" strike="noStrike" kern="0" cap="none" spc="0" normalizeH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 smtClean="0"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1800" b="0" dirty="0" smtClean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8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3971630" y="1646574"/>
                <a:ext cx="13989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kk-KZ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  <m:t>∞;+∞</m:t>
                          </m:r>
                        </m:e>
                      </m:d>
                    </m:oMath>
                  </m:oMathPara>
                </a14:m>
                <a:endParaRPr lang="ru-RU" sz="2000" b="1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630" y="1646574"/>
                <a:ext cx="1398909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/>
              <p:cNvSpPr/>
              <p:nvPr/>
            </p:nvSpPr>
            <p:spPr>
              <a:xfrm>
                <a:off x="3914233" y="2149378"/>
                <a:ext cx="167879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ru-RU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</m:e>
                      </m:d>
                      <m:d>
                        <m:dPr>
                          <m:begChr m:val=""/>
                          <m:ctrlPr>
                            <a:rPr lang="ru-RU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ru-RU" sz="2000" b="1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233" y="2149378"/>
                <a:ext cx="1678793" cy="400110"/>
              </a:xfrm>
              <a:prstGeom prst="rect">
                <a:avLst/>
              </a:prstGeom>
              <a:blipFill>
                <a:blip r:embed="rId9"/>
                <a:stretch>
                  <a:fillRect l="-20364" t="-127692" r="-35273" b="-19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Прямоугольник 85"/>
          <p:cNvSpPr/>
          <p:nvPr/>
        </p:nvSpPr>
        <p:spPr>
          <a:xfrm>
            <a:off x="3981337" y="2572240"/>
            <a:ext cx="1236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(0;</a:t>
            </a:r>
            <a:r>
              <a:rPr lang="en-US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1</a:t>
            </a:r>
            <a:r>
              <a:rPr lang="kk-KZ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)</a:t>
            </a:r>
            <a:r>
              <a:rPr lang="ru-RU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;</a:t>
            </a:r>
            <a:r>
              <a:rPr lang="en-US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(2;0)</a:t>
            </a:r>
            <a:endParaRPr lang="ru-RU" sz="2000" b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197067" y="2987625"/>
            <a:ext cx="253765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0 1   2  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3   4  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3887459" y="3330651"/>
                <a:ext cx="214368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kk-KZ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1" i="1" kern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 kern="0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∞;</m:t>
                        </m:r>
                        <m:r>
                          <a:rPr lang="en-US" b="1" i="1" kern="0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ru-RU" dirty="0">
                    <a:solidFill>
                      <a:schemeClr val="tx1"/>
                    </a:solidFill>
                  </a:rPr>
                  <a:t>;</a:t>
                </a: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459" y="3330651"/>
                <a:ext cx="2143688" cy="369332"/>
              </a:xfrm>
              <a:prstGeom prst="rect">
                <a:avLst/>
              </a:prstGeom>
              <a:blipFill>
                <a:blip r:embed="rId10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3930492" y="4101037"/>
                <a:ext cx="14459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en-US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,</m:t>
                          </m:r>
                          <m:r>
                            <a:rPr lang="en-US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ru-RU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</m:t>
                          </m:r>
                        </m:e>
                      </m:d>
                      <m:r>
                        <a:rPr lang="en-US" sz="2000" b="1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r>
                        <a:rPr lang="en-US" sz="2000" b="1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∞)</m:t>
                      </m:r>
                    </m:oMath>
                  </m:oMathPara>
                </a14:m>
                <a:endParaRPr lang="ru-RU" sz="2000" b="1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492" y="4101037"/>
                <a:ext cx="1445909" cy="400110"/>
              </a:xfrm>
              <a:prstGeom prst="rect">
                <a:avLst/>
              </a:prstGeom>
              <a:blipFill>
                <a:blip r:embed="rId11"/>
                <a:stretch>
                  <a:fillRect l="-24051" t="-127692" b="-19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Прямоугольник 89"/>
              <p:cNvSpPr/>
              <p:nvPr/>
            </p:nvSpPr>
            <p:spPr>
              <a:xfrm>
                <a:off x="3939077" y="4538432"/>
                <a:ext cx="133254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∞;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ru-RU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ru-RU" sz="2000" b="1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0" name="Прямоугольник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077" y="4538432"/>
                <a:ext cx="1332544" cy="400110"/>
              </a:xfrm>
              <a:prstGeom prst="rect">
                <a:avLst/>
              </a:prstGeom>
              <a:blipFill>
                <a:blip r:embed="rId12"/>
                <a:stretch>
                  <a:fillRect l="-25571" t="-125758" r="-35616" b="-189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Прямоугольник 90"/>
          <p:cNvSpPr/>
          <p:nvPr/>
        </p:nvSpPr>
        <p:spPr>
          <a:xfrm>
            <a:off x="3808984" y="5219953"/>
            <a:ext cx="19736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1,5</a:t>
            </a:r>
            <a:r>
              <a:rPr lang="ru-RU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, </a:t>
            </a:r>
            <a:r>
              <a:rPr lang="en-US" sz="2000" b="1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1,5</a:t>
            </a:r>
            <a:r>
              <a:rPr lang="ru-RU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)=</a:t>
            </a:r>
            <a:r>
              <a:rPr lang="en-US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-0,</a:t>
            </a:r>
            <a:r>
              <a:rPr lang="ru-RU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5</a:t>
            </a:r>
            <a:r>
              <a:rPr lang="ru-RU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;</a:t>
            </a:r>
            <a:endParaRPr lang="ru-RU" sz="2000" b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3922826" y="5983588"/>
            <a:ext cx="8851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en-US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(0</a:t>
            </a:r>
            <a:r>
              <a:rPr lang="ru-RU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)=</a:t>
            </a:r>
            <a:r>
              <a:rPr lang="en-US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2</a:t>
            </a:r>
            <a:r>
              <a:rPr lang="ru-RU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;</a:t>
            </a:r>
            <a:endParaRPr lang="ru-RU" sz="2000" b="1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4707814" y="5979375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</a:t>
            </a:r>
            <a:r>
              <a:rPr lang="en-US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2</a:t>
            </a:r>
            <a:r>
              <a:rPr lang="ru-RU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)=</a:t>
            </a:r>
            <a:r>
              <a:rPr lang="en-US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0</a:t>
            </a:r>
            <a:r>
              <a:rPr lang="ru-RU" sz="2000" b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.</a:t>
            </a:r>
            <a:endParaRPr lang="ru-RU" sz="2000" b="1" dirty="0">
              <a:solidFill>
                <a:srgbClr val="0033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4795792" y="3329498"/>
                <a:ext cx="95227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ru-RU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</m:t>
                          </m:r>
                          <m:r>
                            <a:rPr lang="en-US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  <m:t>∞</m:t>
                          </m:r>
                        </m:e>
                      </m:d>
                      <m:r>
                        <a:rPr lang="en-US" sz="2000" b="1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ru-RU" sz="2000" b="1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792" y="3329498"/>
                <a:ext cx="952276" cy="400110"/>
              </a:xfrm>
              <a:prstGeom prst="rect">
                <a:avLst/>
              </a:prstGeom>
              <a:blipFill>
                <a:blip r:embed="rId13"/>
                <a:stretch>
                  <a:fillRect l="-41026" t="-125758" r="-14744" b="-189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Прямоугольник 96"/>
          <p:cNvSpPr/>
          <p:nvPr/>
        </p:nvSpPr>
        <p:spPr>
          <a:xfrm>
            <a:off x="4053894" y="2929388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(0;2)</a:t>
            </a:r>
            <a:endParaRPr lang="ru-RU" sz="2000" b="1" dirty="0">
              <a:solidFill>
                <a:srgbClr val="0033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Прямоугольник 99"/>
              <p:cNvSpPr/>
              <p:nvPr/>
            </p:nvSpPr>
            <p:spPr>
              <a:xfrm>
                <a:off x="3712861" y="3737084"/>
                <a:ext cx="214368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kk-KZ" sz="2000" b="1" i="1" kern="0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1" i="1" kern="0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en-US" sz="2000" b="1" i="1" kern="0" dirty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  <m:t>;</m:t>
                          </m:r>
                          <m:r>
                            <a:rPr lang="en-US" sz="2000" b="1" i="1" kern="0" dirty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00" name="Прямоугольник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861" y="3737084"/>
                <a:ext cx="2143688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 rot="17455276">
                <a:off x="8641093" y="1910712"/>
                <a:ext cx="1760995" cy="3125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</m:oMath>
                  </m:oMathPara>
                </a14:m>
                <a:endParaRPr lang="ru-RU" sz="1400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455276">
                <a:off x="8641093" y="1910712"/>
                <a:ext cx="1760995" cy="31258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олилиния 8"/>
          <p:cNvSpPr/>
          <p:nvPr/>
        </p:nvSpPr>
        <p:spPr>
          <a:xfrm>
            <a:off x="8694058" y="1175658"/>
            <a:ext cx="870857" cy="1910253"/>
          </a:xfrm>
          <a:custGeom>
            <a:avLst/>
            <a:gdLst>
              <a:gd name="connsiteX0" fmla="*/ 0 w 870857"/>
              <a:gd name="connsiteY0" fmla="*/ 1886857 h 1910253"/>
              <a:gd name="connsiteX1" fmla="*/ 159657 w 870857"/>
              <a:gd name="connsiteY1" fmla="*/ 1843314 h 1910253"/>
              <a:gd name="connsiteX2" fmla="*/ 478972 w 870857"/>
              <a:gd name="connsiteY2" fmla="*/ 1320800 h 1910253"/>
              <a:gd name="connsiteX3" fmla="*/ 870857 w 870857"/>
              <a:gd name="connsiteY3" fmla="*/ 0 h 1910253"/>
              <a:gd name="connsiteX4" fmla="*/ 870857 w 870857"/>
              <a:gd name="connsiteY4" fmla="*/ 0 h 191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0857" h="1910253">
                <a:moveTo>
                  <a:pt x="0" y="1886857"/>
                </a:moveTo>
                <a:cubicBezTo>
                  <a:pt x="39914" y="1912257"/>
                  <a:pt x="79828" y="1937657"/>
                  <a:pt x="159657" y="1843314"/>
                </a:cubicBezTo>
                <a:cubicBezTo>
                  <a:pt x="239486" y="1748971"/>
                  <a:pt x="360439" y="1628019"/>
                  <a:pt x="478972" y="1320800"/>
                </a:cubicBezTo>
                <a:cubicBezTo>
                  <a:pt x="597505" y="1013581"/>
                  <a:pt x="870857" y="0"/>
                  <a:pt x="870857" y="0"/>
                </a:cubicBezTo>
                <a:lnTo>
                  <a:pt x="870857" y="0"/>
                </a:lnTo>
              </a:path>
            </a:pathLst>
          </a:custGeom>
          <a:ln>
            <a:solidFill>
              <a:srgbClr val="6600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олилиния 1"/>
          <p:cNvSpPr/>
          <p:nvPr/>
        </p:nvSpPr>
        <p:spPr>
          <a:xfrm>
            <a:off x="7813964" y="1149928"/>
            <a:ext cx="831273" cy="1953491"/>
          </a:xfrm>
          <a:custGeom>
            <a:avLst/>
            <a:gdLst>
              <a:gd name="connsiteX0" fmla="*/ 0 w 831273"/>
              <a:gd name="connsiteY0" fmla="*/ 0 h 1953491"/>
              <a:gd name="connsiteX1" fmla="*/ 290946 w 831273"/>
              <a:gd name="connsiteY1" fmla="*/ 886691 h 1953491"/>
              <a:gd name="connsiteX2" fmla="*/ 512618 w 831273"/>
              <a:gd name="connsiteY2" fmla="*/ 1537855 h 1953491"/>
              <a:gd name="connsiteX3" fmla="*/ 665018 w 831273"/>
              <a:gd name="connsiteY3" fmla="*/ 1814946 h 1953491"/>
              <a:gd name="connsiteX4" fmla="*/ 831273 w 831273"/>
              <a:gd name="connsiteY4" fmla="*/ 1953491 h 1953491"/>
              <a:gd name="connsiteX5" fmla="*/ 831273 w 831273"/>
              <a:gd name="connsiteY5" fmla="*/ 1953491 h 1953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1273" h="1953491">
                <a:moveTo>
                  <a:pt x="0" y="0"/>
                </a:moveTo>
                <a:cubicBezTo>
                  <a:pt x="102755" y="315191"/>
                  <a:pt x="205510" y="630382"/>
                  <a:pt x="290946" y="886691"/>
                </a:cubicBezTo>
                <a:cubicBezTo>
                  <a:pt x="376382" y="1143000"/>
                  <a:pt x="450273" y="1383146"/>
                  <a:pt x="512618" y="1537855"/>
                </a:cubicBezTo>
                <a:cubicBezTo>
                  <a:pt x="574963" y="1692564"/>
                  <a:pt x="611909" y="1745673"/>
                  <a:pt x="665018" y="1814946"/>
                </a:cubicBezTo>
                <a:cubicBezTo>
                  <a:pt x="718127" y="1884219"/>
                  <a:pt x="831273" y="1953491"/>
                  <a:pt x="831273" y="1953491"/>
                </a:cubicBezTo>
                <a:lnTo>
                  <a:pt x="831273" y="1953491"/>
                </a:lnTo>
              </a:path>
            </a:pathLst>
          </a:custGeom>
          <a:noFill/>
          <a:ln w="381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8436729" y="2925545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8839826" y="2923410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9182373" y="2362627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8530857" y="2588948"/>
            <a:ext cx="338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8614378" y="3048422"/>
            <a:ext cx="133631" cy="12287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7721238" y="2369440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8217948" y="2458629"/>
            <a:ext cx="133631" cy="122877"/>
          </a:xfrm>
          <a:prstGeom prst="ellipse">
            <a:avLst/>
          </a:prstGeom>
          <a:solidFill>
            <a:srgbClr val="CC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0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500"/>
                            </p:stCondLst>
                            <p:childTnLst>
                              <p:par>
                                <p:cTn id="16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0"/>
                            </p:stCondLst>
                            <p:childTnLst>
                              <p:par>
                                <p:cTn id="1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1" grpId="0" animBg="1"/>
      <p:bldP spid="51" grpId="1" animBg="1"/>
      <p:bldP spid="82" grpId="0" animBg="1"/>
      <p:bldP spid="84" grpId="0"/>
      <p:bldP spid="85" grpId="0"/>
      <p:bldP spid="86" grpId="0"/>
      <p:bldP spid="87" grpId="0"/>
      <p:bldP spid="88" grpId="0"/>
      <p:bldP spid="90" grpId="0"/>
      <p:bldP spid="91" grpId="0"/>
      <p:bldP spid="93" grpId="0"/>
      <p:bldP spid="94" grpId="0"/>
      <p:bldP spid="95" grpId="0"/>
      <p:bldP spid="97" grpId="0"/>
      <p:bldP spid="100" grpId="0"/>
      <p:bldP spid="81" grpId="0"/>
      <p:bldP spid="9" grpId="0" animBg="1"/>
      <p:bldP spid="9" grpId="1" animBg="1"/>
      <p:bldP spid="2" grpId="0" animBg="1"/>
      <p:bldP spid="2" grpId="1" animBg="1"/>
      <p:bldP spid="77" grpId="0" animBg="1"/>
      <p:bldP spid="77" grpId="1" animBg="1"/>
      <p:bldP spid="78" grpId="0" animBg="1"/>
      <p:bldP spid="78" grpId="1" animBg="1"/>
      <p:bldP spid="98" grpId="0"/>
      <p:bldP spid="98" grpId="1"/>
      <p:bldP spid="99" grpId="0"/>
      <p:bldP spid="99" grpId="1"/>
      <p:bldP spid="63" grpId="1" animBg="1"/>
      <p:bldP spid="63" grpId="2" animBg="1"/>
      <p:bldP spid="63" grpId="4" animBg="1"/>
      <p:bldP spid="63" grpId="5" animBg="1"/>
      <p:bldP spid="52" grpId="0"/>
      <p:bldP spid="52" grpId="1"/>
      <p:bldP spid="89" grpId="0" animBg="1"/>
      <p:bldP spid="89" grpId="1" animBg="1"/>
      <p:bldP spid="89" grpId="2" animBg="1"/>
      <p:bldP spid="89" grpId="3" animBg="1"/>
      <p:bldP spid="89" grpId="4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6680689" y="1221205"/>
            <a:ext cx="3738845" cy="30422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32-конечная звезда 2"/>
          <p:cNvSpPr/>
          <p:nvPr/>
        </p:nvSpPr>
        <p:spPr>
          <a:xfrm>
            <a:off x="1812858" y="235528"/>
            <a:ext cx="1066800" cy="914400"/>
          </a:xfrm>
          <a:prstGeom prst="star32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95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98941" y="181981"/>
            <a:ext cx="7112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Функцияны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изилдегиле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жана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графигин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т</a:t>
            </a:r>
            <a:r>
              <a:rPr lang="kk-KZ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үзгүлө.</a:t>
            </a:r>
            <a:endParaRPr lang="ru-RU" sz="2400" dirty="0">
              <a:solidFill>
                <a:srgbClr val="0000FF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54828" y="755619"/>
                <a:ext cx="21889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kern="0" dirty="0" smtClean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kk-KZ" sz="2400" b="1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𝟓</m:t>
                      </m:r>
                      <m:r>
                        <a:rPr lang="kk-KZ" sz="2400" b="1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r>
                        <a:rPr lang="kk-KZ" sz="2400" b="1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𝟐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</m:oMath>
                  </m:oMathPara>
                </a14:m>
                <a:endParaRPr lang="ru-RU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828" y="755619"/>
                <a:ext cx="2188997" cy="461665"/>
              </a:xfrm>
              <a:prstGeom prst="rect">
                <a:avLst/>
              </a:prstGeom>
              <a:blipFill>
                <a:blip r:embed="rId2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318980"/>
              </p:ext>
            </p:extLst>
          </p:nvPr>
        </p:nvGraphicFramePr>
        <p:xfrm>
          <a:off x="7027966" y="5102324"/>
          <a:ext cx="1029206" cy="9144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26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345970" y="518322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644234" y="5183229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,5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345970" y="561521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6692301" y="1152826"/>
            <a:ext cx="3749131" cy="3115881"/>
            <a:chOff x="608071" y="2724517"/>
            <a:chExt cx="2786653" cy="2079481"/>
          </a:xfrm>
        </p:grpSpPr>
        <p:grpSp>
          <p:nvGrpSpPr>
            <p:cNvPr id="15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32779" cy="2035198"/>
              <a:chOff x="5677" y="12778"/>
              <a:chExt cx="3408" cy="3408"/>
            </a:xfrm>
          </p:grpSpPr>
          <p:sp>
            <p:nvSpPr>
              <p:cNvPr id="20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38"/>
              <p:cNvSpPr>
                <a:spLocks noChangeShapeType="1"/>
              </p:cNvSpPr>
              <p:nvPr/>
            </p:nvSpPr>
            <p:spPr bwMode="auto">
              <a:xfrm>
                <a:off x="5677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50"/>
              <p:cNvSpPr>
                <a:spLocks noChangeShapeType="1"/>
              </p:cNvSpPr>
              <p:nvPr/>
            </p:nvSpPr>
            <p:spPr bwMode="auto">
              <a:xfrm>
                <a:off x="681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cxnSp>
          <p:nvCxnSpPr>
            <p:cNvPr id="16" name="Прямая со стрелкой 15"/>
            <p:cNvCxnSpPr/>
            <p:nvPr/>
          </p:nvCxnSpPr>
          <p:spPr>
            <a:xfrm flipV="1">
              <a:off x="608071" y="3952148"/>
              <a:ext cx="2786653" cy="38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 flipV="1">
              <a:off x="1761313" y="2791102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Прямоугольник 17"/>
            <p:cNvSpPr/>
            <p:nvPr/>
          </p:nvSpPr>
          <p:spPr>
            <a:xfrm>
              <a:off x="1729970" y="2724517"/>
              <a:ext cx="272732" cy="2670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000" i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145871" y="3685122"/>
              <a:ext cx="232577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endParaRPr lang="ru-RU" sz="2000" i="1" dirty="0"/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7988722" y="1538442"/>
            <a:ext cx="42593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784608" y="2987069"/>
            <a:ext cx="138161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  -3 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  -1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7848319" y="3038127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6684573" y="1219814"/>
            <a:ext cx="3734962" cy="3022719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7646052" y="561521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3" name="Таблица 8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1881995"/>
                  </p:ext>
                </p:extLst>
              </p:nvPr>
            </p:nvGraphicFramePr>
            <p:xfrm>
              <a:off x="923329" y="1274244"/>
              <a:ext cx="5665675" cy="5172276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41121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8505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6940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1" dirty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2000" b="1" dirty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dirty="0"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20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2000" b="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2000" b="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baseline="0" dirty="0">
                              <a:latin typeface="+mn-lt"/>
                              <a:cs typeface="Times New Roman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r>
                                <a:rPr lang="kk-KZ" sz="20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О</m:t>
                              </m:r>
                              <m:r>
                                <a:rPr lang="en-US" sz="20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kk-KZ" sz="2000" b="0" baseline="0" dirty="0">
                              <a:latin typeface="+mn-lt"/>
                              <a:cs typeface="Times New Roman" pitchFamily="18" charset="0"/>
                            </a:rPr>
                            <a:t> огу менен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14:m>
                            <m:oMath xmlns:m="http://schemas.openxmlformats.org/officeDocument/2006/math">
                              <m:r>
                                <a:rPr lang="ru-RU" sz="2000" b="0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Оу</m:t>
                              </m:r>
                            </m:oMath>
                          </a14:m>
                          <a:r>
                            <a:rPr lang="ru-RU" sz="2000" b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latin typeface="+mn-lt"/>
                              <a:cs typeface="Times New Roman" pitchFamily="18" charset="0"/>
                            </a:rPr>
                            <a:t>огу</a:t>
                          </a:r>
                          <a:r>
                            <a:rPr lang="ru-RU" sz="2000" b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latin typeface="+mn-lt"/>
                              <a:cs typeface="Times New Roman" pitchFamily="18" charset="0"/>
                            </a:rPr>
                            <a:t>менен</a:t>
                          </a:r>
                          <a:endParaRPr lang="ru-RU" sz="20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2156">
                    <a:tc rowSpan="2"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>
                              <a:latin typeface="+mn-lt"/>
                              <a:cs typeface="Times New Roman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20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20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20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)&gt;0</m:t>
                              </m:r>
                            </m:oMath>
                          </a14:m>
                          <a:endParaRPr lang="ru-RU" sz="20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20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20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20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)&lt;0</m:t>
                              </m:r>
                            </m:oMath>
                          </a14:m>
                          <a:endParaRPr lang="ru-RU" sz="20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2000" b="0" dirty="0"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2000" b="0" baseline="0" dirty="0" err="1"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2000" b="0" baseline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baseline="0" dirty="0" err="1"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2000" b="0" baseline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899160">
                    <a:tc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US" sz="2000" b="0" i="1" u="none" strike="noStrike" kern="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</m:oMath>
                          </a14:m>
                          <a:r>
                            <a:rPr kumimoji="0" lang="kk-KZ" sz="20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2000" b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2000" b="0" u="none" strike="noStrike" kern="0" cap="none" spc="0" normalizeH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dirty="0"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20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3" name="Таблица 8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1881995"/>
                  </p:ext>
                </p:extLst>
              </p:nvPr>
            </p:nvGraphicFramePr>
            <p:xfrm>
              <a:off x="923329" y="1274244"/>
              <a:ext cx="5665675" cy="5172276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41121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8505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6940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solidFill>
                              <a:srgbClr val="0000FF"/>
                            </a:solidFill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1" dirty="0" smtClean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2000" b="1" dirty="0" smtClean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 rowSpan="2"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dirty="0" smtClean="0"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20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2000" b="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2000" b="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 rowSpan="2"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3412" t="-307692" r="-70809" b="-90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3412" t="-407692" r="-70809" b="-80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02156">
                    <a:tc rowSpan="2"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3412" t="-500000" r="-70809" b="-6969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3412" t="-609231" r="-70809" b="-6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962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 smtClean="0"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2000" b="0" dirty="0" smtClean="0"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 smtClean="0"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2000" b="0" baseline="0" dirty="0" err="1" smtClean="0"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2000" b="0" baseline="0" dirty="0" smtClean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baseline="0" dirty="0" err="1" smtClean="0"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2000" b="0" baseline="0" dirty="0" smtClean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899160">
                    <a:tc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3412" t="-399324" r="-70809" b="-790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dirty="0" smtClean="0"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2000" b="0" dirty="0" smtClean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000" b="1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4669154" y="1626760"/>
                <a:ext cx="13989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kk-KZ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1" i="1" kern="0" dirty="0">
                              <a:solidFill>
                                <a:srgbClr val="003300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2000" b="1" i="1" kern="0" dirty="0">
                              <a:solidFill>
                                <a:srgbClr val="0033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∞;+∞</m:t>
                          </m:r>
                        </m:e>
                      </m:d>
                    </m:oMath>
                  </m:oMathPara>
                </a14:m>
                <a:endParaRPr lang="ru-RU" sz="2000" b="1" dirty="0">
                  <a:solidFill>
                    <a:srgbClr val="003300"/>
                  </a:solidFill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154" y="1626760"/>
                <a:ext cx="1398909" cy="400110"/>
              </a:xfrm>
              <a:prstGeom prst="rect">
                <a:avLst/>
              </a:prstGeom>
              <a:blipFill>
                <a:blip r:embed="rId4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/>
              <p:cNvSpPr/>
              <p:nvPr/>
            </p:nvSpPr>
            <p:spPr>
              <a:xfrm>
                <a:off x="4674716" y="2059726"/>
                <a:ext cx="135614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sz="2000" b="1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2000" b="1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2000" b="1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  <m:r>
                            <a:rPr lang="en-US" sz="2000" b="1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</m:e>
                      </m:d>
                      <m:d>
                        <m:dPr>
                          <m:begChr m:val=""/>
                          <m:ctrlPr>
                            <a:rPr lang="ru-RU" sz="2000" b="1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/>
                              <a:ea typeface="Cambria Math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ru-RU" sz="2000" b="1" dirty="0">
                  <a:solidFill>
                    <a:srgbClr val="003300"/>
                  </a:solidFill>
                </a:endParaRPr>
              </a:p>
            </p:txBody>
          </p:sp>
        </mc:Choice>
        <mc:Fallback xmlns=""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4716" y="2059726"/>
                <a:ext cx="1356140" cy="400110"/>
              </a:xfrm>
              <a:prstGeom prst="rect">
                <a:avLst/>
              </a:prstGeom>
              <a:blipFill>
                <a:blip r:embed="rId5"/>
                <a:stretch>
                  <a:fillRect l="-25676" t="-122727" r="-43243" b="-192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Прямоугольник 85"/>
          <p:cNvSpPr/>
          <p:nvPr/>
        </p:nvSpPr>
        <p:spPr>
          <a:xfrm>
            <a:off x="4786312" y="2511701"/>
            <a:ext cx="8883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2,5</a:t>
            </a:r>
            <a:r>
              <a:rPr lang="kk-KZ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;0)</a:t>
            </a:r>
            <a:endParaRPr lang="ru-RU" sz="2000" b="1" dirty="0">
              <a:solidFill>
                <a:srgbClr val="0033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197067" y="2987625"/>
            <a:ext cx="253765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0 1   2  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3   4  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4757520" y="3284348"/>
                <a:ext cx="214368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kk-KZ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1" i="1" kern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 kern="0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∞;</m:t>
                        </m:r>
                        <m:r>
                          <a:rPr lang="en-US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en-US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  <m:t>,</m:t>
                        </m:r>
                        <m:r>
                          <a:rPr lang="en-US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  <m:t>𝟓</m:t>
                        </m:r>
                      </m:e>
                    </m:d>
                  </m:oMath>
                </a14:m>
                <a:r>
                  <a:rPr lang="ru-RU" dirty="0">
                    <a:solidFill>
                      <a:schemeClr val="tx1"/>
                    </a:solidFill>
                  </a:rPr>
                  <a:t>;</a:t>
                </a: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520" y="3284348"/>
                <a:ext cx="2143688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Прямоугольник 89"/>
              <p:cNvSpPr/>
              <p:nvPr/>
            </p:nvSpPr>
            <p:spPr>
              <a:xfrm>
                <a:off x="4744052" y="4477893"/>
                <a:ext cx="146950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sz="2000" b="1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003300"/>
                              </a:solidFill>
                              <a:latin typeface="Cambria Math"/>
                              <a:ea typeface="Cambria Math"/>
                            </a:rPr>
                            <m:t>∞;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∞)</m:t>
                      </m:r>
                    </m:oMath>
                  </m:oMathPara>
                </a14:m>
                <a:endParaRPr lang="ru-RU" sz="2000" b="1" dirty="0">
                  <a:solidFill>
                    <a:srgbClr val="003300"/>
                  </a:solidFill>
                </a:endParaRPr>
              </a:p>
            </p:txBody>
          </p:sp>
        </mc:Choice>
        <mc:Fallback xmlns="">
          <p:sp>
            <p:nvSpPr>
              <p:cNvPr id="90" name="Прямоугольник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052" y="4477893"/>
                <a:ext cx="1469505" cy="400110"/>
              </a:xfrm>
              <a:prstGeom prst="rect">
                <a:avLst/>
              </a:prstGeom>
              <a:blipFill>
                <a:blip r:embed="rId11"/>
                <a:stretch>
                  <a:fillRect l="-23237" t="-124615" b="-19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Прямоугольник 90"/>
          <p:cNvSpPr/>
          <p:nvPr/>
        </p:nvSpPr>
        <p:spPr>
          <a:xfrm>
            <a:off x="4613530" y="5000348"/>
            <a:ext cx="639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solidFill>
                  <a:srgbClr val="0033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жок</a:t>
            </a:r>
            <a:endParaRPr lang="ru-RU" sz="2000" b="1" dirty="0">
              <a:solidFill>
                <a:srgbClr val="003300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4628036" y="5824561"/>
            <a:ext cx="9268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33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f</a:t>
            </a:r>
            <a:r>
              <a:rPr lang="en-US" sz="2000" b="1" dirty="0">
                <a:solidFill>
                  <a:srgbClr val="0033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(1</a:t>
            </a:r>
            <a:r>
              <a:rPr lang="ru-RU" sz="2000" b="1" dirty="0">
                <a:solidFill>
                  <a:srgbClr val="0033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)=</a:t>
            </a:r>
            <a:r>
              <a:rPr lang="en-US" sz="2000" b="1" dirty="0">
                <a:solidFill>
                  <a:srgbClr val="0033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3</a:t>
            </a:r>
            <a:r>
              <a:rPr lang="ru-RU" sz="2000" b="1" dirty="0">
                <a:solidFill>
                  <a:srgbClr val="0033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;</a:t>
            </a:r>
            <a:endParaRPr lang="ru-RU" sz="2000" b="1" dirty="0">
              <a:solidFill>
                <a:srgbClr val="003300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4858869" y="2868849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(0;5)</a:t>
            </a:r>
            <a:endParaRPr lang="ru-RU" sz="2000" b="1" dirty="0">
              <a:solidFill>
                <a:srgbClr val="00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Прямоугольник 99"/>
              <p:cNvSpPr/>
              <p:nvPr/>
            </p:nvSpPr>
            <p:spPr>
              <a:xfrm>
                <a:off x="4280942" y="3621716"/>
                <a:ext cx="214368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kk-KZ" sz="2000" b="1" i="1" kern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1" i="1" kern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en-US" sz="2000" b="1" i="1" kern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,</m:t>
                          </m:r>
                          <m:r>
                            <a:rPr lang="en-US" sz="2000" b="1" i="1" kern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en-US" sz="2000" b="1" i="1" kern="0" dirty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;</m:t>
                          </m:r>
                          <m:r>
                            <a:rPr lang="en-US" sz="2000" b="1" i="1" kern="0" dirty="0" smtClean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2000" b="1" i="1" kern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itchFamily="18" charset="0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00" name="Прямоугольник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942" y="3621716"/>
                <a:ext cx="2143688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 rot="3351097">
                <a:off x="8244514" y="1886586"/>
                <a:ext cx="135639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kern="0" dirty="0" smtClean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kk-KZ" sz="1400" b="1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𝟓</m:t>
                      </m:r>
                      <m:r>
                        <a:rPr lang="kk-KZ" sz="1400" b="1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r>
                        <a:rPr lang="kk-KZ" sz="1400" b="1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𝟐</m:t>
                      </m:r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</m:oMath>
                  </m:oMathPara>
                </a14:m>
                <a:endParaRPr lang="ru-RU" sz="1400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351097">
                <a:off x="8244514" y="1886586"/>
                <a:ext cx="135639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Прямоугольник 98"/>
          <p:cNvSpPr/>
          <p:nvPr/>
        </p:nvSpPr>
        <p:spPr>
          <a:xfrm>
            <a:off x="9218803" y="2952105"/>
            <a:ext cx="338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8171242" y="2303723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6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6925426" y="4550798"/>
                <a:ext cx="3280642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kern="0" dirty="0" smtClean="0">
                        <a:solidFill>
                          <a:srgbClr val="660066"/>
                        </a:solidFill>
                        <a:latin typeface="Cambria Math"/>
                        <a:cs typeface="Times New Roman" pitchFamily="18" charset="0"/>
                      </a:rPr>
                      <m:t>𝒇</m:t>
                    </m:r>
                    <m:d>
                      <m:dPr>
                        <m:ctrlPr>
                          <a:rPr lang="en-US" sz="2400" b="1" i="1" kern="0" dirty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1" i="1" kern="0" dirty="0">
                            <a:solidFill>
                              <a:srgbClr val="660066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</m:d>
                    <m:r>
                      <a:rPr lang="en-US" sz="2400" b="1" i="1" kern="0" dirty="0">
                        <a:solidFill>
                          <a:srgbClr val="660066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1" i="1" kern="0" dirty="0" smtClean="0">
                        <a:solidFill>
                          <a:srgbClr val="660066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𝟓</m:t>
                    </m:r>
                    <m:r>
                      <a:rPr lang="en-US" sz="2400" b="1" i="1" kern="0" dirty="0" smtClean="0">
                        <a:solidFill>
                          <a:srgbClr val="660066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sz="2400" b="1" i="1" kern="0" dirty="0" smtClean="0">
                        <a:solidFill>
                          <a:srgbClr val="660066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𝟐</m:t>
                    </m:r>
                    <m:r>
                      <a:rPr lang="en-US" sz="2400" b="1" i="1" kern="0" dirty="0">
                        <a:solidFill>
                          <a:srgbClr val="660066"/>
                        </a:solidFill>
                        <a:latin typeface="Cambria Math"/>
                        <a:cs typeface="Times New Roman" pitchFamily="18" charset="0"/>
                      </a:rPr>
                      <m:t>𝒙</m:t>
                    </m:r>
                    <m:r>
                      <a:rPr lang="en-US" sz="2400" b="1" i="1" kern="0" dirty="0" smtClean="0">
                        <a:solidFill>
                          <a:srgbClr val="660066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,</m:t>
                    </m:r>
                    <m:r>
                      <a:rPr lang="kk-KZ" sz="2400" b="1" i="1" kern="0" dirty="0" smtClean="0">
                        <a:solidFill>
                          <a:srgbClr val="660066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dirty="0" err="1">
                    <a:solidFill>
                      <a:srgbClr val="660066"/>
                    </a:solidFill>
                  </a:rPr>
                  <a:t>түз</a:t>
                </a:r>
                <a:r>
                  <a:rPr lang="ru-RU" dirty="0">
                    <a:solidFill>
                      <a:srgbClr val="660066"/>
                    </a:solidFill>
                  </a:rPr>
                  <a:t> </a:t>
                </a:r>
                <a:r>
                  <a:rPr lang="ru-RU" dirty="0" err="1">
                    <a:solidFill>
                      <a:srgbClr val="660066"/>
                    </a:solidFill>
                  </a:rPr>
                  <a:t>сызык</a:t>
                </a:r>
                <a:endParaRPr lang="ru-RU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5426" y="4550798"/>
                <a:ext cx="3280642" cy="453137"/>
              </a:xfrm>
              <a:prstGeom prst="rect">
                <a:avLst/>
              </a:prstGeom>
              <a:blipFill>
                <a:blip r:embed="rId14"/>
                <a:stretch>
                  <a:fillRect l="-1487" r="-929" b="-216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>
            <a:off x="7779859" y="942004"/>
            <a:ext cx="1875242" cy="3175318"/>
          </a:xfrm>
          <a:prstGeom prst="line">
            <a:avLst/>
          </a:prstGeom>
          <a:ln w="381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Овал 76"/>
          <p:cNvSpPr/>
          <p:nvPr/>
        </p:nvSpPr>
        <p:spPr>
          <a:xfrm>
            <a:off x="8927598" y="2953226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8191912" y="1650768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474087" y="2207668"/>
            <a:ext cx="133631" cy="12287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7775216" y="924042"/>
            <a:ext cx="1875242" cy="317531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02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8" grpId="0"/>
      <p:bldP spid="11" grpId="0"/>
      <p:bldP spid="12" grpId="0"/>
      <p:bldP spid="50" grpId="0" animBg="1"/>
      <p:bldP spid="50" grpId="1" animBg="1"/>
      <p:bldP spid="71" grpId="0"/>
      <p:bldP spid="84" grpId="0"/>
      <p:bldP spid="85" grpId="0"/>
      <p:bldP spid="86" grpId="0"/>
      <p:bldP spid="87" grpId="0"/>
      <p:bldP spid="90" grpId="0"/>
      <p:bldP spid="91" grpId="0"/>
      <p:bldP spid="93" grpId="0"/>
      <p:bldP spid="97" grpId="0"/>
      <p:bldP spid="81" grpId="0"/>
      <p:bldP spid="99" grpId="0"/>
      <p:bldP spid="99" grpId="1"/>
      <p:bldP spid="52" grpId="0"/>
      <p:bldP spid="52" grpId="1"/>
      <p:bldP spid="92" grpId="0"/>
      <p:bldP spid="77" grpId="0" animBg="1"/>
      <p:bldP spid="77" grpId="1" animBg="1"/>
      <p:bldP spid="77" grpId="2" animBg="1"/>
      <p:bldP spid="77" grpId="3" animBg="1"/>
      <p:bldP spid="78" grpId="0" animBg="1"/>
      <p:bldP spid="78" grpId="1" animBg="1"/>
      <p:bldP spid="78" grpId="2" animBg="1"/>
      <p:bldP spid="78" grpId="3" animBg="1"/>
      <p:bldP spid="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9144458" y="999654"/>
            <a:ext cx="2805565" cy="195311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32-конечная звезда 2"/>
          <p:cNvSpPr/>
          <p:nvPr/>
        </p:nvSpPr>
        <p:spPr>
          <a:xfrm>
            <a:off x="2184399" y="67586"/>
            <a:ext cx="1066800" cy="914400"/>
          </a:xfrm>
          <a:prstGeom prst="star32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cs typeface="Times New Roman" pitchFamily="18" charset="0"/>
              </a:rPr>
              <a:t>9</a:t>
            </a: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6</a:t>
            </a:r>
            <a:endParaRPr lang="ru-RU" sz="28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51199" y="293955"/>
            <a:ext cx="7112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Функцияны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изилдегиле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жана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графигин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т</a:t>
            </a:r>
            <a:r>
              <a:rPr lang="kk-KZ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үзгүлө.</a:t>
            </a:r>
            <a:endParaRPr lang="ru-RU" sz="2400" dirty="0">
              <a:solidFill>
                <a:srgbClr val="0000FF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03676" y="729362"/>
                <a:ext cx="2171877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kern="0" dirty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kern="0" dirty="0" smtClean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kern="0" dirty="0" smtClean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2400" b="0" i="1" kern="0" dirty="0" smtClean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</m:t>
                          </m:r>
                        </m:e>
                      </m:rad>
                    </m:oMath>
                  </m:oMathPara>
                </a14:m>
                <a:endParaRPr lang="ru-RU" dirty="0">
                  <a:solidFill>
                    <a:srgbClr val="660066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676" y="729362"/>
                <a:ext cx="2171877" cy="5052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Группа 13"/>
          <p:cNvGrpSpPr/>
          <p:nvPr/>
        </p:nvGrpSpPr>
        <p:grpSpPr>
          <a:xfrm>
            <a:off x="7324918" y="1146475"/>
            <a:ext cx="3749131" cy="3171437"/>
            <a:chOff x="608071" y="2687440"/>
            <a:chExt cx="2786653" cy="2116558"/>
          </a:xfrm>
        </p:grpSpPr>
        <p:grpSp>
          <p:nvGrpSpPr>
            <p:cNvPr id="15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32779" cy="2035198"/>
              <a:chOff x="5677" y="12778"/>
              <a:chExt cx="3408" cy="3408"/>
            </a:xfrm>
          </p:grpSpPr>
          <p:sp>
            <p:nvSpPr>
              <p:cNvPr id="20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1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2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3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4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5" name="Line 38"/>
              <p:cNvSpPr>
                <a:spLocks noChangeShapeType="1"/>
              </p:cNvSpPr>
              <p:nvPr/>
            </p:nvSpPr>
            <p:spPr bwMode="auto">
              <a:xfrm>
                <a:off x="5677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6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7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9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0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1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2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3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4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5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6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7" name="Line 50"/>
              <p:cNvSpPr>
                <a:spLocks noChangeShapeType="1"/>
              </p:cNvSpPr>
              <p:nvPr/>
            </p:nvSpPr>
            <p:spPr bwMode="auto">
              <a:xfrm>
                <a:off x="681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8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9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0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1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2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3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4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5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</p:grpSp>
        <p:cxnSp>
          <p:nvCxnSpPr>
            <p:cNvPr id="16" name="Прямая со стрелкой 15"/>
            <p:cNvCxnSpPr/>
            <p:nvPr/>
          </p:nvCxnSpPr>
          <p:spPr>
            <a:xfrm flipV="1">
              <a:off x="608071" y="3952148"/>
              <a:ext cx="2786653" cy="38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 flipV="1">
              <a:off x="1289091" y="2720623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Прямоугольник 17"/>
            <p:cNvSpPr/>
            <p:nvPr/>
          </p:nvSpPr>
          <p:spPr>
            <a:xfrm>
              <a:off x="1049535" y="2687440"/>
              <a:ext cx="272732" cy="2670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i="1" dirty="0">
                  <a:solidFill>
                    <a:prstClr val="black"/>
                  </a:solidFill>
                  <a:latin typeface="+mn-lt"/>
                  <a:cs typeface="Times New Roman" panose="02020603050405020304" pitchFamily="18" charset="0"/>
                </a:rPr>
                <a:t>у</a:t>
              </a:r>
              <a:endParaRPr lang="ru-RU" sz="2000" i="1" dirty="0">
                <a:latin typeface="+mn-lt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145871" y="3685122"/>
              <a:ext cx="219471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i="1" dirty="0">
                  <a:solidFill>
                    <a:prstClr val="black"/>
                  </a:solidFill>
                  <a:latin typeface="+mn-lt"/>
                  <a:cs typeface="Times New Roman" panose="02020603050405020304" pitchFamily="18" charset="0"/>
                </a:rPr>
                <a:t>х</a:t>
              </a:r>
              <a:endParaRPr lang="ru-RU" sz="2000" i="1" dirty="0">
                <a:latin typeface="+mn-lt"/>
              </a:endParaRPr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7988722" y="1538442"/>
            <a:ext cx="42593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5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4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3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2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1</a:t>
            </a:r>
            <a:endParaRPr lang="ru-RU" dirty="0">
              <a:latin typeface="+mn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433529" y="2973013"/>
            <a:ext cx="138161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-2  -1</a:t>
            </a:r>
            <a:endParaRPr lang="ru-RU" dirty="0">
              <a:latin typeface="+mn-lt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914428" y="3130820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-1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-2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-3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-4</a:t>
            </a:r>
            <a:endParaRPr lang="ru-RU" dirty="0">
              <a:latin typeface="+mn-lt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9171631" y="427849"/>
            <a:ext cx="3734962" cy="2642033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3" name="Таблица 8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3693474"/>
                  </p:ext>
                </p:extLst>
              </p:nvPr>
            </p:nvGraphicFramePr>
            <p:xfrm>
              <a:off x="748594" y="1225619"/>
              <a:ext cx="5816198" cy="5357551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4221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912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6028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68144">
                    <a:tc>
                      <a:txBody>
                        <a:bodyPr/>
                        <a:lstStyle/>
                        <a:p>
                          <a:pPr algn="ctr"/>
                          <a:endParaRPr lang="ru-RU" sz="2400" b="0" dirty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400" b="0" dirty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2400" b="0" dirty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5527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8100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1800" b="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1800" b="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0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baseline="0" dirty="0">
                              <a:latin typeface="+mn-lt"/>
                              <a:cs typeface="Times New Roman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r>
                                <a:rPr lang="kk-KZ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О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kk-KZ" sz="1800" b="0" baseline="0" dirty="0">
                              <a:latin typeface="+mn-lt"/>
                              <a:cs typeface="Times New Roman" pitchFamily="18" charset="0"/>
                            </a:rPr>
                            <a:t>огу менен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720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dirty="0"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:r>
                            <a:rPr lang="ru-RU" sz="1800" b="0" dirty="0" err="1">
                              <a:latin typeface="+mn-lt"/>
                              <a:cs typeface="Times New Roman" pitchFamily="18" charset="0"/>
                            </a:rPr>
                            <a:t>О</a:t>
                          </a:r>
                          <a:r>
                            <a:rPr lang="ru-RU" sz="1800" b="0" i="1" dirty="0" err="1">
                              <a:latin typeface="+mn-lt"/>
                              <a:cs typeface="Times New Roman" pitchFamily="18" charset="0"/>
                            </a:rPr>
                            <a:t>у</a:t>
                          </a:r>
                          <a:r>
                            <a:rPr lang="ru-RU" sz="1800" b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dirty="0" err="1">
                              <a:latin typeface="+mn-lt"/>
                              <a:cs typeface="Times New Roman" pitchFamily="18" charset="0"/>
                            </a:rPr>
                            <a:t>огу</a:t>
                          </a:r>
                          <a:r>
                            <a:rPr lang="ru-RU" sz="1800" b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dirty="0" err="1">
                              <a:latin typeface="+mn-lt"/>
                              <a:cs typeface="Times New Roman" pitchFamily="18" charset="0"/>
                            </a:rPr>
                            <a:t>менен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68144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)&gt;0</m:t>
                              </m:r>
                            </m:oMath>
                          </a14:m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68144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)&lt;0</m:t>
                              </m:r>
                            </m:oMath>
                          </a14:m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59112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1800" b="0" dirty="0"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50552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1800" b="0" baseline="0" dirty="0" err="1"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baseline="0" dirty="0" err="1"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1800" b="0" baseline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85800">
                    <a:tc>
                      <a:txBody>
                        <a:bodyPr/>
                        <a:lstStyle/>
                        <a:p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f</a:t>
                          </a:r>
                          <a:r>
                            <a:rPr kumimoji="0" lang="kk-KZ" sz="18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1800" b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1800" b="0" u="none" strike="noStrike" kern="0" cap="none" spc="0" normalizeH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533400">
                    <a:tc>
                      <a:txBody>
                        <a:bodyPr/>
                        <a:lstStyle/>
                        <a:p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3" name="Таблица 8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3693474"/>
                  </p:ext>
                </p:extLst>
              </p:nvPr>
            </p:nvGraphicFramePr>
            <p:xfrm>
              <a:off x="748594" y="1225619"/>
              <a:ext cx="5816198" cy="5357551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4221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912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6028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68144">
                    <a:tc>
                      <a:txBody>
                        <a:bodyPr/>
                        <a:lstStyle/>
                        <a:p>
                          <a:pPr algn="ctr"/>
                          <a:endParaRPr lang="ru-RU" sz="2400" b="0" dirty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400" b="0" dirty="0" smtClean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2400" b="0" dirty="0" smtClean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5527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 smtClean="0"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8100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1800" b="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1800" b="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0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5251" t="-309333" r="-93900" b="-77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720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dirty="0" smtClean="0"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:r>
                            <a:rPr lang="ru-RU" sz="1800" b="0" dirty="0" err="1" smtClean="0">
                              <a:latin typeface="+mn-lt"/>
                              <a:cs typeface="Times New Roman" pitchFamily="18" charset="0"/>
                            </a:rPr>
                            <a:t>О</a:t>
                          </a:r>
                          <a:r>
                            <a:rPr lang="ru-RU" sz="1800" b="0" i="1" dirty="0" err="1" smtClean="0">
                              <a:latin typeface="+mn-lt"/>
                              <a:cs typeface="Times New Roman" pitchFamily="18" charset="0"/>
                            </a:rPr>
                            <a:t>у</a:t>
                          </a:r>
                          <a:r>
                            <a:rPr lang="ru-RU" sz="1800" b="0" dirty="0" smtClean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dirty="0" err="1" smtClean="0">
                              <a:latin typeface="+mn-lt"/>
                              <a:cs typeface="Times New Roman" pitchFamily="18" charset="0"/>
                            </a:rPr>
                            <a:t>огу</a:t>
                          </a:r>
                          <a:r>
                            <a:rPr lang="ru-RU" sz="1800" b="0" dirty="0" smtClean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dirty="0" err="1" smtClean="0">
                              <a:latin typeface="+mn-lt"/>
                              <a:cs typeface="Times New Roman" pitchFamily="18" charset="0"/>
                            </a:rPr>
                            <a:t>менен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68144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5251" t="-496104" r="-93900" b="-558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68144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5251" t="-596104" r="-93900" b="-458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6576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 smtClean="0"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1800" b="0" dirty="0" smtClean="0"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50552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 smtClean="0"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1800" b="0" baseline="0" dirty="0" err="1" smtClean="0"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1800" b="0" baseline="0" dirty="0" smtClean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baseline="0" dirty="0" err="1" smtClean="0"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1800" b="0" baseline="0" dirty="0" smtClean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85800">
                    <a:tc>
                      <a:txBody>
                        <a:bodyPr/>
                        <a:lstStyle/>
                        <a:p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f</a:t>
                          </a:r>
                          <a:r>
                            <a:rPr kumimoji="0" lang="kk-KZ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1800" b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1800" b="0" u="none" strike="noStrike" kern="0" cap="none" spc="0" normalizeH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 smtClean="0"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1800" b="0" dirty="0" smtClean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4476168" y="1729369"/>
                <a:ext cx="11729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sz="200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3;</m:t>
                          </m:r>
                        </m:e>
                      </m:d>
                      <m:r>
                        <a:rPr lang="en-US" sz="2000" b="0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+</m:t>
                      </m:r>
                      <m:d>
                        <m:dPr>
                          <m:begChr m:val=""/>
                          <m:ctrlPr>
                            <a:rPr lang="kk-KZ" sz="200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itchFamily="18" charset="0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168" y="1729369"/>
                <a:ext cx="1172950" cy="400110"/>
              </a:xfrm>
              <a:prstGeom prst="rect">
                <a:avLst/>
              </a:prstGeom>
              <a:blipFill>
                <a:blip r:embed="rId4"/>
                <a:stretch>
                  <a:fillRect l="-29534" t="-127692" r="-50259" b="-19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/>
              <p:cNvSpPr/>
              <p:nvPr/>
            </p:nvSpPr>
            <p:spPr>
              <a:xfrm>
                <a:off x="4481998" y="2194724"/>
                <a:ext cx="110171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ru-RU" sz="2000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0;+</m:t>
                          </m:r>
                        </m:e>
                      </m:d>
                      <m:d>
                        <m:dPr>
                          <m:begChr m:val=""/>
                          <m:ctrlPr>
                            <a:rPr lang="ru-RU" sz="2000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998" y="2194724"/>
                <a:ext cx="1101712" cy="400110"/>
              </a:xfrm>
              <a:prstGeom prst="rect">
                <a:avLst/>
              </a:prstGeom>
              <a:blipFill>
                <a:blip r:embed="rId5"/>
                <a:stretch>
                  <a:fillRect l="-32044" t="-125758" r="-53591" b="-189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Прямоугольник 85"/>
          <p:cNvSpPr/>
          <p:nvPr/>
        </p:nvSpPr>
        <p:spPr>
          <a:xfrm>
            <a:off x="4345556" y="2613689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3</a:t>
            </a:r>
            <a:r>
              <a:rPr lang="kk-KZ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;</a:t>
            </a:r>
            <a:r>
              <a:rPr lang="en-US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0</a:t>
            </a:r>
            <a:r>
              <a:rPr lang="kk-KZ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)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197067" y="2987625"/>
            <a:ext cx="253765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0 1   2   </a:t>
            </a:r>
            <a:r>
              <a:rPr lang="en-US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3   4   </a:t>
            </a:r>
            <a:r>
              <a:rPr lang="en-US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5</a:t>
            </a:r>
            <a:r>
              <a:rPr lang="en-US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    6   7</a:t>
            </a:r>
            <a:endParaRPr lang="ru-RU" dirty="0">
              <a:latin typeface="+mn-lt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4074342" y="5403222"/>
            <a:ext cx="11288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0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, </a:t>
            </a:r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0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)=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3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;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4798069" y="5996569"/>
            <a:ext cx="8771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(7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)=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2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;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4037586" y="6001956"/>
            <a:ext cx="8771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4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)=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1;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>
                <a:off x="9396403" y="2094980"/>
                <a:ext cx="1387880" cy="3331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400" b="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kern="0" dirty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sz="1400" b="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US" sz="1400" b="0" i="1" kern="0" dirty="0" smtClean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1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</m:t>
                          </m:r>
                        </m:e>
                      </m:rad>
                    </m:oMath>
                  </m:oMathPara>
                </a14:m>
                <a:endParaRPr lang="ru-RU" sz="1400" dirty="0">
                  <a:solidFill>
                    <a:srgbClr val="660066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6403" y="2094980"/>
                <a:ext cx="1387880" cy="333168"/>
              </a:xfrm>
              <a:prstGeom prst="rect">
                <a:avLst/>
              </a:prstGeom>
              <a:blipFill>
                <a:blip r:embed="rId6"/>
                <a:stretch>
                  <a:fillRect b="-9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олилиния 1"/>
          <p:cNvSpPr/>
          <p:nvPr/>
        </p:nvSpPr>
        <p:spPr>
          <a:xfrm rot="5653220">
            <a:off x="8856103" y="1721908"/>
            <a:ext cx="823727" cy="1953491"/>
          </a:xfrm>
          <a:custGeom>
            <a:avLst/>
            <a:gdLst>
              <a:gd name="connsiteX0" fmla="*/ 0 w 831273"/>
              <a:gd name="connsiteY0" fmla="*/ 0 h 1953491"/>
              <a:gd name="connsiteX1" fmla="*/ 290946 w 831273"/>
              <a:gd name="connsiteY1" fmla="*/ 886691 h 1953491"/>
              <a:gd name="connsiteX2" fmla="*/ 512618 w 831273"/>
              <a:gd name="connsiteY2" fmla="*/ 1537855 h 1953491"/>
              <a:gd name="connsiteX3" fmla="*/ 665018 w 831273"/>
              <a:gd name="connsiteY3" fmla="*/ 1814946 h 1953491"/>
              <a:gd name="connsiteX4" fmla="*/ 831273 w 831273"/>
              <a:gd name="connsiteY4" fmla="*/ 1953491 h 1953491"/>
              <a:gd name="connsiteX5" fmla="*/ 831273 w 831273"/>
              <a:gd name="connsiteY5" fmla="*/ 1953491 h 1953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1273" h="1953491">
                <a:moveTo>
                  <a:pt x="0" y="0"/>
                </a:moveTo>
                <a:cubicBezTo>
                  <a:pt x="102755" y="315191"/>
                  <a:pt x="205510" y="630382"/>
                  <a:pt x="290946" y="886691"/>
                </a:cubicBezTo>
                <a:cubicBezTo>
                  <a:pt x="376382" y="1143000"/>
                  <a:pt x="450273" y="1383146"/>
                  <a:pt x="512618" y="1537855"/>
                </a:cubicBezTo>
                <a:cubicBezTo>
                  <a:pt x="574963" y="1692564"/>
                  <a:pt x="611909" y="1745673"/>
                  <a:pt x="665018" y="1814946"/>
                </a:cubicBezTo>
                <a:cubicBezTo>
                  <a:pt x="718127" y="1884219"/>
                  <a:pt x="831273" y="1953491"/>
                  <a:pt x="831273" y="1953491"/>
                </a:cubicBezTo>
                <a:lnTo>
                  <a:pt x="831273" y="1953491"/>
                </a:lnTo>
              </a:path>
            </a:pathLst>
          </a:custGeom>
          <a:noFill/>
          <a:ln w="381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9090576" y="3012594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9897407" y="2528008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kern="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+</a:t>
            </a:r>
            <a:endParaRPr lang="ru-RU" sz="3600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6937436" y="4349237"/>
                <a:ext cx="2239203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kern="0" dirty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sz="240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US" sz="2400" i="1" kern="0" dirty="0" smtClean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kern="0" dirty="0" smtClean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2400" b="0" i="1" kern="0" dirty="0" smtClean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</m:t>
                          </m:r>
                        </m:e>
                      </m:rad>
                    </m:oMath>
                  </m:oMathPara>
                </a14:m>
                <a:endParaRPr lang="ru-RU" dirty="0">
                  <a:solidFill>
                    <a:srgbClr val="660066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7436" y="4349237"/>
                <a:ext cx="2239203" cy="5052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Прямоугольник 111"/>
              <p:cNvSpPr/>
              <p:nvPr/>
            </p:nvSpPr>
            <p:spPr>
              <a:xfrm>
                <a:off x="4237242" y="3552838"/>
                <a:ext cx="112165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(</m:t>
                      </m:r>
                      <m:r>
                        <a:rPr lang="en-US" sz="2000" b="0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3;+</m:t>
                      </m:r>
                      <m:d>
                        <m:dPr>
                          <m:begChr m:val=""/>
                          <m:ctrlPr>
                            <a:rPr lang="kk-KZ" sz="200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itchFamily="18" charset="0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12" name="Прямоугольник 1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242" y="3552838"/>
                <a:ext cx="1121654" cy="400110"/>
              </a:xfrm>
              <a:prstGeom prst="rect">
                <a:avLst/>
              </a:prstGeom>
              <a:blipFill>
                <a:blip r:embed="rId9"/>
                <a:stretch>
                  <a:fillRect t="-127692" r="-52717" b="-19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Прямоугольник 112"/>
              <p:cNvSpPr/>
              <p:nvPr/>
            </p:nvSpPr>
            <p:spPr>
              <a:xfrm>
                <a:off x="4194123" y="4404378"/>
                <a:ext cx="11729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sz="200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3;</m:t>
                          </m:r>
                        </m:e>
                      </m:d>
                      <m:r>
                        <a:rPr lang="en-US" sz="2000" b="0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+</m:t>
                      </m:r>
                      <m:d>
                        <m:dPr>
                          <m:begChr m:val=""/>
                          <m:ctrlPr>
                            <a:rPr lang="kk-KZ" sz="200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itchFamily="18" charset="0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13" name="Прямоугольник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123" y="4404378"/>
                <a:ext cx="1172950" cy="400110"/>
              </a:xfrm>
              <a:prstGeom prst="rect">
                <a:avLst/>
              </a:prstGeom>
              <a:blipFill>
                <a:blip r:embed="rId10"/>
                <a:stretch>
                  <a:fillRect l="-29688" t="-127692" r="-51042" b="-19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/>
          <p:nvPr/>
        </p:nvCxnSpPr>
        <p:spPr>
          <a:xfrm flipV="1">
            <a:off x="8315963" y="2521066"/>
            <a:ext cx="504445" cy="3545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292814" y="2221837"/>
                <a:ext cx="37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0" dirty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814" y="2221837"/>
                <a:ext cx="37702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Полилиния 79"/>
          <p:cNvSpPr/>
          <p:nvPr/>
        </p:nvSpPr>
        <p:spPr>
          <a:xfrm rot="5653220">
            <a:off x="9737002" y="1747519"/>
            <a:ext cx="823727" cy="1953491"/>
          </a:xfrm>
          <a:custGeom>
            <a:avLst/>
            <a:gdLst>
              <a:gd name="connsiteX0" fmla="*/ 0 w 831273"/>
              <a:gd name="connsiteY0" fmla="*/ 0 h 1953491"/>
              <a:gd name="connsiteX1" fmla="*/ 290946 w 831273"/>
              <a:gd name="connsiteY1" fmla="*/ 886691 h 1953491"/>
              <a:gd name="connsiteX2" fmla="*/ 512618 w 831273"/>
              <a:gd name="connsiteY2" fmla="*/ 1537855 h 1953491"/>
              <a:gd name="connsiteX3" fmla="*/ 665018 w 831273"/>
              <a:gd name="connsiteY3" fmla="*/ 1814946 h 1953491"/>
              <a:gd name="connsiteX4" fmla="*/ 831273 w 831273"/>
              <a:gd name="connsiteY4" fmla="*/ 1953491 h 1953491"/>
              <a:gd name="connsiteX5" fmla="*/ 831273 w 831273"/>
              <a:gd name="connsiteY5" fmla="*/ 1953491 h 1953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1273" h="1953491">
                <a:moveTo>
                  <a:pt x="0" y="0"/>
                </a:moveTo>
                <a:cubicBezTo>
                  <a:pt x="102755" y="315191"/>
                  <a:pt x="205510" y="630382"/>
                  <a:pt x="290946" y="886691"/>
                </a:cubicBezTo>
                <a:cubicBezTo>
                  <a:pt x="376382" y="1143000"/>
                  <a:pt x="450273" y="1383146"/>
                  <a:pt x="512618" y="1537855"/>
                </a:cubicBezTo>
                <a:cubicBezTo>
                  <a:pt x="574963" y="1692564"/>
                  <a:pt x="611909" y="1745673"/>
                  <a:pt x="665018" y="1814946"/>
                </a:cubicBezTo>
                <a:cubicBezTo>
                  <a:pt x="718127" y="1884219"/>
                  <a:pt x="831273" y="1953491"/>
                  <a:pt x="831273" y="1953491"/>
                </a:cubicBezTo>
                <a:lnTo>
                  <a:pt x="831273" y="1953491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9410083" y="2756054"/>
            <a:ext cx="133631" cy="122877"/>
          </a:xfrm>
          <a:prstGeom prst="ellipse">
            <a:avLst/>
          </a:prstGeom>
          <a:solidFill>
            <a:srgbClr val="0000F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10378163" y="2471404"/>
            <a:ext cx="133631" cy="122877"/>
          </a:xfrm>
          <a:prstGeom prst="ellipse">
            <a:avLst/>
          </a:prstGeom>
          <a:solidFill>
            <a:srgbClr val="0000FF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Прямоугольник 88"/>
              <p:cNvSpPr/>
              <p:nvPr/>
            </p:nvSpPr>
            <p:spPr>
              <a:xfrm>
                <a:off x="8221981" y="2006849"/>
                <a:ext cx="1074076" cy="3101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400" b="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kern="0" dirty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sz="1400" b="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US" sz="1400" b="0" i="1" kern="0" dirty="0" smtClean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ru-RU" sz="1400" dirty="0">
                  <a:solidFill>
                    <a:srgbClr val="660066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9" name="Прямоугольник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1981" y="2006849"/>
                <a:ext cx="1074076" cy="310150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264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1.48148E-6 L 0.0733 0.0062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9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0" grpId="0" animBg="1"/>
      <p:bldP spid="50" grpId="1" animBg="1"/>
      <p:bldP spid="84" grpId="0"/>
      <p:bldP spid="85" grpId="0"/>
      <p:bldP spid="86" grpId="0"/>
      <p:bldP spid="91" grpId="0"/>
      <p:bldP spid="93" grpId="0"/>
      <p:bldP spid="94" grpId="0"/>
      <p:bldP spid="81" grpId="0"/>
      <p:bldP spid="2" grpId="0" animBg="1"/>
      <p:bldP spid="2" grpId="1" animBg="1"/>
      <p:bldP spid="78" grpId="0" animBg="1"/>
      <p:bldP spid="52" grpId="0"/>
      <p:bldP spid="92" grpId="0"/>
      <p:bldP spid="112" grpId="0"/>
      <p:bldP spid="113" grpId="0"/>
      <p:bldP spid="8" grpId="0"/>
      <p:bldP spid="8" grpId="1"/>
      <p:bldP spid="80" grpId="0" animBg="1"/>
      <p:bldP spid="80" grpId="1" animBg="1"/>
      <p:bldP spid="82" grpId="0" animBg="1"/>
      <p:bldP spid="87" grpId="0" animBg="1"/>
      <p:bldP spid="89" grpId="0"/>
      <p:bldP spid="8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49"/>
          <p:cNvSpPr/>
          <p:nvPr/>
        </p:nvSpPr>
        <p:spPr>
          <a:xfrm>
            <a:off x="7031460" y="1950142"/>
            <a:ext cx="2923454" cy="2642033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7025767" y="2003359"/>
            <a:ext cx="2805565" cy="1953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32-конечная звезда 2"/>
          <p:cNvSpPr/>
          <p:nvPr/>
        </p:nvSpPr>
        <p:spPr>
          <a:xfrm>
            <a:off x="2184399" y="67586"/>
            <a:ext cx="1066800" cy="914400"/>
          </a:xfrm>
          <a:prstGeom prst="star32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cs typeface="Times New Roman" pitchFamily="18" charset="0"/>
              </a:rPr>
              <a:t>9</a:t>
            </a:r>
            <a:r>
              <a:rPr lang="en-US" sz="2800" dirty="0">
                <a:solidFill>
                  <a:schemeClr val="tx1"/>
                </a:solidFill>
                <a:cs typeface="Times New Roman" pitchFamily="18" charset="0"/>
              </a:rPr>
              <a:t>6</a:t>
            </a:r>
            <a:endParaRPr lang="ru-RU" sz="28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51199" y="293955"/>
            <a:ext cx="7112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Функцияны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изилдегиле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жана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графигин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т</a:t>
            </a:r>
            <a:r>
              <a:rPr lang="kk-KZ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үзгүлө.</a:t>
            </a:r>
            <a:endParaRPr lang="ru-RU" sz="2400" dirty="0">
              <a:solidFill>
                <a:srgbClr val="0000FF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54828" y="755619"/>
                <a:ext cx="2152063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kern="0" dirty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kern="0" dirty="0" smtClean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4−</m:t>
                          </m:r>
                          <m:r>
                            <a:rPr lang="en-US" sz="2400" b="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srgbClr val="660066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828" y="755619"/>
                <a:ext cx="2152063" cy="470000"/>
              </a:xfrm>
              <a:prstGeom prst="rect">
                <a:avLst/>
              </a:prstGeom>
              <a:blipFill>
                <a:blip r:embed="rId2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Группа 13"/>
          <p:cNvGrpSpPr/>
          <p:nvPr/>
        </p:nvGrpSpPr>
        <p:grpSpPr>
          <a:xfrm>
            <a:off x="6692301" y="1152826"/>
            <a:ext cx="3749131" cy="3115881"/>
            <a:chOff x="608071" y="2724517"/>
            <a:chExt cx="2786653" cy="2079481"/>
          </a:xfrm>
        </p:grpSpPr>
        <p:grpSp>
          <p:nvGrpSpPr>
            <p:cNvPr id="15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32779" cy="2035198"/>
              <a:chOff x="5677" y="12778"/>
              <a:chExt cx="3408" cy="3408"/>
            </a:xfrm>
          </p:grpSpPr>
          <p:sp>
            <p:nvSpPr>
              <p:cNvPr id="20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1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2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3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4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5" name="Line 38"/>
              <p:cNvSpPr>
                <a:spLocks noChangeShapeType="1"/>
              </p:cNvSpPr>
              <p:nvPr/>
            </p:nvSpPr>
            <p:spPr bwMode="auto">
              <a:xfrm>
                <a:off x="5677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6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7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29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0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1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2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3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4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5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6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7" name="Line 50"/>
              <p:cNvSpPr>
                <a:spLocks noChangeShapeType="1"/>
              </p:cNvSpPr>
              <p:nvPr/>
            </p:nvSpPr>
            <p:spPr bwMode="auto">
              <a:xfrm>
                <a:off x="681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8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39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0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1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2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3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4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5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</p:grpSp>
        <p:cxnSp>
          <p:nvCxnSpPr>
            <p:cNvPr id="16" name="Прямая со стрелкой 15"/>
            <p:cNvCxnSpPr/>
            <p:nvPr/>
          </p:nvCxnSpPr>
          <p:spPr>
            <a:xfrm flipV="1">
              <a:off x="608071" y="3952148"/>
              <a:ext cx="2786653" cy="38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 flipV="1">
              <a:off x="1761313" y="2791102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Прямоугольник 17"/>
            <p:cNvSpPr/>
            <p:nvPr/>
          </p:nvSpPr>
          <p:spPr>
            <a:xfrm>
              <a:off x="1729970" y="2724517"/>
              <a:ext cx="272732" cy="2670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i="1" dirty="0">
                  <a:solidFill>
                    <a:prstClr val="black"/>
                  </a:solidFill>
                  <a:latin typeface="+mn-lt"/>
                  <a:cs typeface="Times New Roman" panose="02020603050405020304" pitchFamily="18" charset="0"/>
                </a:rPr>
                <a:t>у</a:t>
              </a:r>
              <a:endParaRPr lang="ru-RU" sz="2000" i="1" dirty="0">
                <a:latin typeface="+mn-lt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145871" y="3685122"/>
              <a:ext cx="219471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i="1" dirty="0">
                  <a:solidFill>
                    <a:prstClr val="black"/>
                  </a:solidFill>
                  <a:latin typeface="+mn-lt"/>
                  <a:cs typeface="Times New Roman" panose="02020603050405020304" pitchFamily="18" charset="0"/>
                </a:rPr>
                <a:t>х</a:t>
              </a:r>
              <a:endParaRPr lang="ru-RU" sz="2000" i="1" dirty="0">
                <a:latin typeface="+mn-lt"/>
              </a:endParaRPr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7988722" y="1538442"/>
            <a:ext cx="42593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5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4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3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2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1</a:t>
            </a:r>
            <a:endParaRPr lang="ru-RU" dirty="0">
              <a:latin typeface="+mn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784608" y="2987069"/>
            <a:ext cx="138161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-4  -3  </a:t>
            </a:r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-2  -1</a:t>
            </a:r>
            <a:endParaRPr lang="ru-RU" dirty="0">
              <a:latin typeface="+mn-lt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848319" y="3038127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-1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-2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-3</a:t>
            </a:r>
          </a:p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-4</a:t>
            </a:r>
            <a:endParaRPr lang="ru-RU" dirty="0">
              <a:latin typeface="+mn-lt"/>
            </a:endParaRPr>
          </a:p>
        </p:txBody>
      </p:sp>
      <p:sp>
        <p:nvSpPr>
          <p:cNvPr id="82" name="Freeform 61"/>
          <p:cNvSpPr>
            <a:spLocks/>
          </p:cNvSpPr>
          <p:nvPr/>
        </p:nvSpPr>
        <p:spPr bwMode="auto">
          <a:xfrm rot="10800000">
            <a:off x="7412696" y="1993979"/>
            <a:ext cx="1718167" cy="194007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6" y="888"/>
              </a:cxn>
              <a:cxn ang="0">
                <a:pos x="384" y="2312"/>
              </a:cxn>
              <a:cxn ang="0">
                <a:pos x="629" y="2785"/>
              </a:cxn>
              <a:cxn ang="0">
                <a:pos x="896" y="2320"/>
              </a:cxn>
              <a:cxn ang="0">
                <a:pos x="1152" y="896"/>
              </a:cxn>
              <a:cxn ang="0">
                <a:pos x="1256" y="0"/>
              </a:cxn>
            </a:cxnLst>
            <a:rect l="0" t="0" r="r" b="b"/>
            <a:pathLst>
              <a:path w="1256" h="2786">
                <a:moveTo>
                  <a:pt x="0" y="0"/>
                </a:moveTo>
                <a:cubicBezTo>
                  <a:pt x="24" y="148"/>
                  <a:pt x="72" y="503"/>
                  <a:pt x="136" y="888"/>
                </a:cubicBezTo>
                <a:cubicBezTo>
                  <a:pt x="200" y="1273"/>
                  <a:pt x="302" y="1996"/>
                  <a:pt x="384" y="2312"/>
                </a:cubicBezTo>
                <a:cubicBezTo>
                  <a:pt x="466" y="2628"/>
                  <a:pt x="544" y="2784"/>
                  <a:pt x="629" y="2785"/>
                </a:cubicBezTo>
                <a:cubicBezTo>
                  <a:pt x="714" y="2786"/>
                  <a:pt x="809" y="2635"/>
                  <a:pt x="896" y="2320"/>
                </a:cubicBezTo>
                <a:cubicBezTo>
                  <a:pt x="983" y="2005"/>
                  <a:pt x="1092" y="1283"/>
                  <a:pt x="1152" y="896"/>
                </a:cubicBezTo>
                <a:cubicBezTo>
                  <a:pt x="1212" y="509"/>
                  <a:pt x="1234" y="187"/>
                  <a:pt x="1256" y="0"/>
                </a:cubicBezTo>
              </a:path>
            </a:pathLst>
          </a:custGeom>
          <a:noFill/>
          <a:ln w="28575" cmpd="sng">
            <a:solidFill>
              <a:srgbClr val="2E703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3" name="Таблица 8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3693474"/>
                  </p:ext>
                </p:extLst>
              </p:nvPr>
            </p:nvGraphicFramePr>
            <p:xfrm>
              <a:off x="748594" y="1225619"/>
              <a:ext cx="5816198" cy="5357551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4221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912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6028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68144">
                    <a:tc>
                      <a:txBody>
                        <a:bodyPr/>
                        <a:lstStyle/>
                        <a:p>
                          <a:pPr algn="ctr"/>
                          <a:endParaRPr lang="ru-RU" sz="2400" b="0" dirty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400" b="0" dirty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2400" b="0" dirty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5527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8100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1800" b="0" kern="1200" dirty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1800" b="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0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baseline="0" dirty="0">
                              <a:latin typeface="+mn-lt"/>
                              <a:cs typeface="Times New Roman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r>
                                <a:rPr lang="kk-KZ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О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kk-KZ" sz="1800" b="0" baseline="0" dirty="0">
                              <a:latin typeface="+mn-lt"/>
                              <a:cs typeface="Times New Roman" pitchFamily="18" charset="0"/>
                            </a:rPr>
                            <a:t>огу менен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720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dirty="0"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:r>
                            <a:rPr lang="ru-RU" sz="1800" b="0" dirty="0" err="1">
                              <a:latin typeface="+mn-lt"/>
                              <a:cs typeface="Times New Roman" pitchFamily="18" charset="0"/>
                            </a:rPr>
                            <a:t>О</a:t>
                          </a:r>
                          <a:r>
                            <a:rPr lang="ru-RU" sz="1800" b="0" i="1" dirty="0" err="1">
                              <a:latin typeface="+mn-lt"/>
                              <a:cs typeface="Times New Roman" pitchFamily="18" charset="0"/>
                            </a:rPr>
                            <a:t>у</a:t>
                          </a:r>
                          <a:r>
                            <a:rPr lang="ru-RU" sz="1800" b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dirty="0" err="1">
                              <a:latin typeface="+mn-lt"/>
                              <a:cs typeface="Times New Roman" pitchFamily="18" charset="0"/>
                            </a:rPr>
                            <a:t>огу</a:t>
                          </a:r>
                          <a:r>
                            <a:rPr lang="ru-RU" sz="1800" b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dirty="0" err="1">
                              <a:latin typeface="+mn-lt"/>
                              <a:cs typeface="Times New Roman" pitchFamily="18" charset="0"/>
                            </a:rPr>
                            <a:t>менен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68144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)&gt;0</m:t>
                              </m:r>
                            </m:oMath>
                          </a14:m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68144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1800" b="0" i="1" baseline="0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)&lt;0</m:t>
                              </m:r>
                            </m:oMath>
                          </a14:m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59112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1800" b="0" dirty="0"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50552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1800" b="0" baseline="0" dirty="0" err="1"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1800" b="0" baseline="0" dirty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baseline="0" dirty="0" err="1"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1800" b="0" baseline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85800">
                    <a:tc>
                      <a:txBody>
                        <a:bodyPr/>
                        <a:lstStyle/>
                        <a:p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f</a:t>
                          </a:r>
                          <a:r>
                            <a:rPr kumimoji="0" lang="kk-KZ" sz="18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1800" b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1800" b="0" u="none" strike="noStrike" kern="0" cap="none" spc="0" normalizeH="0" noProof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533400">
                    <a:tc>
                      <a:txBody>
                        <a:bodyPr/>
                        <a:lstStyle/>
                        <a:p>
                          <a:r>
                            <a:rPr lang="kk-KZ" sz="24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3" name="Таблица 8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73693474"/>
                  </p:ext>
                </p:extLst>
              </p:nvPr>
            </p:nvGraphicFramePr>
            <p:xfrm>
              <a:off x="748594" y="1225619"/>
              <a:ext cx="5816198" cy="5357551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4221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7912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6028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68144">
                    <a:tc>
                      <a:txBody>
                        <a:bodyPr/>
                        <a:lstStyle/>
                        <a:p>
                          <a:pPr algn="ctr"/>
                          <a:endParaRPr lang="ru-RU" sz="2400" b="0" dirty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400" b="0" dirty="0" smtClean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2400" b="0" dirty="0" smtClean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5527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 smtClean="0"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8100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1800" b="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1800" b="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0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5251" t="-309333" r="-93900" b="-77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720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dirty="0" smtClean="0"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:r>
                            <a:rPr lang="ru-RU" sz="1800" b="0" dirty="0" err="1" smtClean="0">
                              <a:latin typeface="+mn-lt"/>
                              <a:cs typeface="Times New Roman" pitchFamily="18" charset="0"/>
                            </a:rPr>
                            <a:t>О</a:t>
                          </a:r>
                          <a:r>
                            <a:rPr lang="ru-RU" sz="1800" b="0" i="1" dirty="0" err="1" smtClean="0">
                              <a:latin typeface="+mn-lt"/>
                              <a:cs typeface="Times New Roman" pitchFamily="18" charset="0"/>
                            </a:rPr>
                            <a:t>у</a:t>
                          </a:r>
                          <a:r>
                            <a:rPr lang="ru-RU" sz="1800" b="0" dirty="0" smtClean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dirty="0" err="1" smtClean="0">
                              <a:latin typeface="+mn-lt"/>
                              <a:cs typeface="Times New Roman" pitchFamily="18" charset="0"/>
                            </a:rPr>
                            <a:t>огу</a:t>
                          </a:r>
                          <a:r>
                            <a:rPr lang="ru-RU" sz="1800" b="0" dirty="0" smtClean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dirty="0" err="1" smtClean="0">
                              <a:latin typeface="+mn-lt"/>
                              <a:cs typeface="Times New Roman" pitchFamily="18" charset="0"/>
                            </a:rPr>
                            <a:t>менен</a:t>
                          </a:r>
                          <a:endParaRPr lang="ru-RU" sz="18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68144">
                    <a:tc rowSpan="2">
                      <a:txBody>
                        <a:bodyPr/>
                        <a:lstStyle/>
                        <a:p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5251" t="-496104" r="-93900" b="-558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68144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5251" t="-596104" r="-93900" b="-458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6576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 smtClean="0"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1800" b="0" dirty="0" smtClean="0"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50552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800" b="0" baseline="0" dirty="0" smtClean="0"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1800" b="0" baseline="0" dirty="0" err="1" smtClean="0"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1800" b="0" baseline="0" dirty="0" smtClean="0"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800" b="0" baseline="0" dirty="0" err="1" smtClean="0"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1800" b="0" baseline="0" dirty="0" smtClean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85800">
                    <a:tc>
                      <a:txBody>
                        <a:bodyPr/>
                        <a:lstStyle/>
                        <a:p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f</a:t>
                          </a:r>
                          <a:r>
                            <a:rPr kumimoji="0" lang="kk-KZ" sz="18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1800" b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1800" b="0" u="none" strike="noStrike" kern="0" cap="none" spc="0" normalizeH="0" noProof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kk-KZ" sz="24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sz="24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b="0" dirty="0" smtClean="0"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1800" b="0" dirty="0" smtClean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4776824" y="1849265"/>
                <a:ext cx="139890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  <m:t>∞;+∞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824" y="1849265"/>
                <a:ext cx="1398909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/>
              <p:cNvSpPr/>
              <p:nvPr/>
            </p:nvSpPr>
            <p:spPr>
              <a:xfrm>
                <a:off x="4719956" y="2271209"/>
                <a:ext cx="105894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sz="2000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b="0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∞</m:t>
                          </m:r>
                          <m:r>
                            <a:rPr lang="en-US" sz="2000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ru-RU" sz="2000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b="0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956" y="2271209"/>
                <a:ext cx="1058944" cy="400110"/>
              </a:xfrm>
              <a:prstGeom prst="rect">
                <a:avLst/>
              </a:prstGeom>
              <a:blipFill>
                <a:blip r:embed="rId5"/>
                <a:stretch>
                  <a:fillRect l="-33333" t="-127692" r="-45977" b="-19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Прямоугольник 85"/>
          <p:cNvSpPr/>
          <p:nvPr/>
        </p:nvSpPr>
        <p:spPr>
          <a:xfrm>
            <a:off x="4118097" y="2693153"/>
            <a:ext cx="13612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-2</a:t>
            </a:r>
            <a:r>
              <a:rPr lang="kk-KZ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; 0)</a:t>
            </a:r>
            <a:r>
              <a:rPr lang="ru-RU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;</a:t>
            </a:r>
            <a:r>
              <a:rPr lang="en-US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(2;0)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197067" y="2987625"/>
            <a:ext cx="253765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0 1   2   </a:t>
            </a:r>
            <a:r>
              <a:rPr lang="en-US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3   4   </a:t>
            </a:r>
            <a:r>
              <a:rPr lang="en-US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5</a:t>
            </a:r>
            <a:endParaRPr lang="ru-RU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4054530" y="4076426"/>
                <a:ext cx="214368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kk-KZ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  <m:t>∞;−2</m:t>
                        </m:r>
                      </m:e>
                    </m:d>
                  </m:oMath>
                </a14:m>
                <a:r>
                  <a:rPr lang="ru-RU" dirty="0">
                    <a:solidFill>
                      <a:schemeClr val="tx1"/>
                    </a:solidFill>
                    <a:latin typeface="+mn-lt"/>
                  </a:rPr>
                  <a:t>;</a:t>
                </a: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530" y="4076426"/>
                <a:ext cx="2143688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4085941" y="4948156"/>
                <a:ext cx="117230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sz="200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</m:t>
                          </m:r>
                        </m:e>
                      </m:d>
                      <m:r>
                        <a:rPr lang="en-US" sz="2000" b="0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</m:t>
                      </m:r>
                      <m:r>
                        <a:rPr lang="en-US" sz="2000" b="0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∞)</m:t>
                      </m:r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941" y="4948156"/>
                <a:ext cx="1172308" cy="400110"/>
              </a:xfrm>
              <a:prstGeom prst="rect">
                <a:avLst/>
              </a:prstGeom>
              <a:blipFill>
                <a:blip r:embed="rId7"/>
                <a:stretch>
                  <a:fillRect l="-29534" t="-127692" b="-19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Прямоугольник 89"/>
              <p:cNvSpPr/>
              <p:nvPr/>
            </p:nvSpPr>
            <p:spPr>
              <a:xfrm>
                <a:off x="4054530" y="4440910"/>
                <a:ext cx="105894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sz="2000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∞;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ru-RU" sz="2000" i="1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0" name="Прямоугольник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530" y="4440910"/>
                <a:ext cx="1058944" cy="400110"/>
              </a:xfrm>
              <a:prstGeom prst="rect">
                <a:avLst/>
              </a:prstGeom>
              <a:blipFill>
                <a:blip r:embed="rId8"/>
                <a:stretch>
                  <a:fillRect l="-33333" t="-125758" r="-45977" b="-189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Прямоугольник 90"/>
          <p:cNvSpPr/>
          <p:nvPr/>
        </p:nvSpPr>
        <p:spPr>
          <a:xfrm>
            <a:off x="4074342" y="5403222"/>
            <a:ext cx="11288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0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, </a:t>
            </a:r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0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)=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4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;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4077143" y="6101206"/>
            <a:ext cx="9557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(-1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)=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3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;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5045578" y="6101206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0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)=</a:t>
            </a:r>
            <a:r>
              <a:rPr lang="en-US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2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.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5095683" y="4061037"/>
                <a:ext cx="95227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</m:t>
                          </m:r>
                          <m:r>
                            <a:rPr lang="en-US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  <m:t>∞</m:t>
                          </m:r>
                        </m:e>
                      </m:d>
                      <m:r>
                        <a:rPr lang="en-US" sz="2000" b="0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683" y="4061037"/>
                <a:ext cx="952276" cy="400110"/>
              </a:xfrm>
              <a:prstGeom prst="rect">
                <a:avLst/>
              </a:prstGeom>
              <a:blipFill>
                <a:blip r:embed="rId9"/>
                <a:stretch>
                  <a:fillRect l="-41026" t="-125758" r="-14103" b="-189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Прямоугольник 96"/>
          <p:cNvSpPr/>
          <p:nvPr/>
        </p:nvSpPr>
        <p:spPr>
          <a:xfrm>
            <a:off x="4168168" y="3105092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(0; 4)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Прямоугольник 99"/>
              <p:cNvSpPr/>
              <p:nvPr/>
            </p:nvSpPr>
            <p:spPr>
              <a:xfrm>
                <a:off x="3592593" y="3603521"/>
                <a:ext cx="214368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kk-KZ" sz="2000" i="1" kern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kern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−2</m:t>
                          </m:r>
                          <m:r>
                            <a:rPr lang="en-US" sz="2000" b="0" i="1" kern="0" dirty="0"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  <m:t>;2</m:t>
                          </m:r>
                        </m:e>
                      </m:d>
                    </m:oMath>
                  </m:oMathPara>
                </a14:m>
                <a:endParaRPr lang="ru-RU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00" name="Прямоугольник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593" y="3603521"/>
                <a:ext cx="2143688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>
                <a:off x="8641093" y="1910712"/>
                <a:ext cx="1313821" cy="3125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400" b="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kern="0" dirty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ru-RU" sz="1400" b="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4−</m:t>
                      </m:r>
                      <m:sSup>
                        <m:sSupPr>
                          <m:ctrlPr>
                            <a:rPr lang="en-US" sz="1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400" b="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400" dirty="0">
                  <a:solidFill>
                    <a:srgbClr val="660066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093" y="1910712"/>
                <a:ext cx="1313821" cy="312586"/>
              </a:xfrm>
              <a:prstGeom prst="rect">
                <a:avLst/>
              </a:prstGeom>
              <a:blipFill>
                <a:blip r:embed="rId11"/>
                <a:stretch>
                  <a:fillRect b="-5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олилиния 8"/>
          <p:cNvSpPr/>
          <p:nvPr/>
        </p:nvSpPr>
        <p:spPr>
          <a:xfrm rot="10800000">
            <a:off x="7396132" y="1981561"/>
            <a:ext cx="870857" cy="1910253"/>
          </a:xfrm>
          <a:custGeom>
            <a:avLst/>
            <a:gdLst>
              <a:gd name="connsiteX0" fmla="*/ 0 w 870857"/>
              <a:gd name="connsiteY0" fmla="*/ 1886857 h 1910253"/>
              <a:gd name="connsiteX1" fmla="*/ 159657 w 870857"/>
              <a:gd name="connsiteY1" fmla="*/ 1843314 h 1910253"/>
              <a:gd name="connsiteX2" fmla="*/ 478972 w 870857"/>
              <a:gd name="connsiteY2" fmla="*/ 1320800 h 1910253"/>
              <a:gd name="connsiteX3" fmla="*/ 870857 w 870857"/>
              <a:gd name="connsiteY3" fmla="*/ 0 h 1910253"/>
              <a:gd name="connsiteX4" fmla="*/ 870857 w 870857"/>
              <a:gd name="connsiteY4" fmla="*/ 0 h 191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0857" h="1910253">
                <a:moveTo>
                  <a:pt x="0" y="1886857"/>
                </a:moveTo>
                <a:cubicBezTo>
                  <a:pt x="39914" y="1912257"/>
                  <a:pt x="79828" y="1937657"/>
                  <a:pt x="159657" y="1843314"/>
                </a:cubicBezTo>
                <a:cubicBezTo>
                  <a:pt x="239486" y="1748971"/>
                  <a:pt x="360439" y="1628019"/>
                  <a:pt x="478972" y="1320800"/>
                </a:cubicBezTo>
                <a:cubicBezTo>
                  <a:pt x="597505" y="1013581"/>
                  <a:pt x="870857" y="0"/>
                  <a:pt x="870857" y="0"/>
                </a:cubicBezTo>
                <a:lnTo>
                  <a:pt x="870857" y="0"/>
                </a:lnTo>
              </a:path>
            </a:pathLst>
          </a:custGeom>
          <a:ln w="38100">
            <a:solidFill>
              <a:srgbClr val="6600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олилиния 1"/>
          <p:cNvSpPr/>
          <p:nvPr/>
        </p:nvSpPr>
        <p:spPr>
          <a:xfrm rot="10800000">
            <a:off x="8296708" y="1972727"/>
            <a:ext cx="831273" cy="1953491"/>
          </a:xfrm>
          <a:custGeom>
            <a:avLst/>
            <a:gdLst>
              <a:gd name="connsiteX0" fmla="*/ 0 w 831273"/>
              <a:gd name="connsiteY0" fmla="*/ 0 h 1953491"/>
              <a:gd name="connsiteX1" fmla="*/ 290946 w 831273"/>
              <a:gd name="connsiteY1" fmla="*/ 886691 h 1953491"/>
              <a:gd name="connsiteX2" fmla="*/ 512618 w 831273"/>
              <a:gd name="connsiteY2" fmla="*/ 1537855 h 1953491"/>
              <a:gd name="connsiteX3" fmla="*/ 665018 w 831273"/>
              <a:gd name="connsiteY3" fmla="*/ 1814946 h 1953491"/>
              <a:gd name="connsiteX4" fmla="*/ 831273 w 831273"/>
              <a:gd name="connsiteY4" fmla="*/ 1953491 h 1953491"/>
              <a:gd name="connsiteX5" fmla="*/ 831273 w 831273"/>
              <a:gd name="connsiteY5" fmla="*/ 1953491 h 1953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1273" h="1953491">
                <a:moveTo>
                  <a:pt x="0" y="0"/>
                </a:moveTo>
                <a:cubicBezTo>
                  <a:pt x="102755" y="315191"/>
                  <a:pt x="205510" y="630382"/>
                  <a:pt x="290946" y="886691"/>
                </a:cubicBezTo>
                <a:cubicBezTo>
                  <a:pt x="376382" y="1143000"/>
                  <a:pt x="450273" y="1383146"/>
                  <a:pt x="512618" y="1537855"/>
                </a:cubicBezTo>
                <a:cubicBezTo>
                  <a:pt x="574963" y="1692564"/>
                  <a:pt x="611909" y="1745673"/>
                  <a:pt x="665018" y="1814946"/>
                </a:cubicBezTo>
                <a:cubicBezTo>
                  <a:pt x="718127" y="1884219"/>
                  <a:pt x="831273" y="1953491"/>
                  <a:pt x="831273" y="1953491"/>
                </a:cubicBezTo>
                <a:lnTo>
                  <a:pt x="831273" y="1953491"/>
                </a:lnTo>
              </a:path>
            </a:pathLst>
          </a:custGeom>
          <a:noFill/>
          <a:ln w="381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7587791" y="2925629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8786980" y="2933746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9034652" y="3199014"/>
            <a:ext cx="325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kern="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-</a:t>
            </a:r>
            <a:endParaRPr lang="ru-RU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7086126" y="3127861"/>
            <a:ext cx="338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kern="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-</a:t>
            </a:r>
            <a:endParaRPr lang="ru-RU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7846808" y="2217990"/>
            <a:ext cx="133631" cy="122877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177044" y="1934471"/>
            <a:ext cx="133631" cy="12287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8485696" y="2185254"/>
            <a:ext cx="133631" cy="122877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8067324" y="2315071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kern="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+</a:t>
            </a:r>
            <a:endParaRPr lang="ru-RU" sz="3600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6937436" y="4349237"/>
                <a:ext cx="3157531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kern="0" dirty="0" smtClean="0">
                        <a:solidFill>
                          <a:srgbClr val="660066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 kern="0" dirty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kern="0" dirty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kern="0" dirty="0">
                        <a:solidFill>
                          <a:srgbClr val="660066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 kern="0" dirty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kern="0" dirty="0" smtClean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4−</m:t>
                        </m:r>
                        <m:r>
                          <a:rPr lang="en-US" sz="2400" b="0" i="1" kern="0" dirty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kern="0" dirty="0">
                            <a:solidFill>
                              <a:srgbClr val="660066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kern="0" dirty="0" smtClean="0">
                        <a:solidFill>
                          <a:srgbClr val="660066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,</m:t>
                    </m:r>
                  </m:oMath>
                </a14:m>
                <a:r>
                  <a:rPr lang="ru-RU" dirty="0">
                    <a:solidFill>
                      <a:srgbClr val="660066"/>
                    </a:solidFill>
                    <a:latin typeface="+mn-lt"/>
                  </a:rPr>
                  <a:t>параболла</a:t>
                </a:r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7436" y="4349237"/>
                <a:ext cx="3157531" cy="470000"/>
              </a:xfrm>
              <a:prstGeom prst="rect">
                <a:avLst/>
              </a:prstGeom>
              <a:blipFill>
                <a:blip r:embed="rId12"/>
                <a:stretch>
                  <a:fillRect r="-965"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770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9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0"/>
                            </p:stCondLst>
                            <p:childTnLst>
                              <p:par>
                                <p:cTn id="2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500"/>
                            </p:stCondLst>
                            <p:childTnLst>
                              <p:par>
                                <p:cTn id="21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3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25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9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9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9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1" grpId="0" animBg="1"/>
      <p:bldP spid="51" grpId="1" animBg="1"/>
      <p:bldP spid="82" grpId="0" animBg="1"/>
      <p:bldP spid="84" grpId="0"/>
      <p:bldP spid="85" grpId="0"/>
      <p:bldP spid="86" grpId="0"/>
      <p:bldP spid="87" grpId="0"/>
      <p:bldP spid="88" grpId="0"/>
      <p:bldP spid="90" grpId="0"/>
      <p:bldP spid="91" grpId="0"/>
      <p:bldP spid="93" grpId="0"/>
      <p:bldP spid="94" grpId="0"/>
      <p:bldP spid="95" grpId="0"/>
      <p:bldP spid="97" grpId="0"/>
      <p:bldP spid="100" grpId="0"/>
      <p:bldP spid="81" grpId="0"/>
      <p:bldP spid="9" grpId="0" animBg="1"/>
      <p:bldP spid="9" grpId="1" animBg="1"/>
      <p:bldP spid="2" grpId="0" animBg="1"/>
      <p:bldP spid="2" grpId="1" animBg="1"/>
      <p:bldP spid="77" grpId="0" animBg="1"/>
      <p:bldP spid="77" grpId="1" animBg="1"/>
      <p:bldP spid="77" grpId="2" animBg="1"/>
      <p:bldP spid="77" grpId="3" animBg="1"/>
      <p:bldP spid="77" grpId="4" animBg="1"/>
      <p:bldP spid="77" grpId="5" animBg="1"/>
      <p:bldP spid="78" grpId="0" animBg="1"/>
      <p:bldP spid="78" grpId="1" animBg="1"/>
      <p:bldP spid="78" grpId="2" animBg="1"/>
      <p:bldP spid="78" grpId="3" animBg="1"/>
      <p:bldP spid="78" grpId="4" animBg="1"/>
      <p:bldP spid="78" grpId="5" animBg="1"/>
      <p:bldP spid="78" grpId="6" animBg="1"/>
      <p:bldP spid="78" grpId="7" animBg="1"/>
      <p:bldP spid="78" grpId="8" animBg="1"/>
      <p:bldP spid="98" grpId="0"/>
      <p:bldP spid="98" grpId="1"/>
      <p:bldP spid="99" grpId="0"/>
      <p:bldP spid="99" grpId="1"/>
      <p:bldP spid="57" grpId="0" animBg="1"/>
      <p:bldP spid="57" grpId="1" animBg="1"/>
      <p:bldP spid="57" grpId="2" animBg="1"/>
      <p:bldP spid="57" grpId="3" animBg="1"/>
      <p:bldP spid="57" grpId="4" animBg="1"/>
      <p:bldP spid="63" grpId="0" animBg="1"/>
      <p:bldP spid="63" grpId="1" animBg="1"/>
      <p:bldP spid="63" grpId="2" animBg="1"/>
      <p:bldP spid="63" grpId="3" animBg="1"/>
      <p:bldP spid="63" grpId="4" animBg="1"/>
      <p:bldP spid="63" grpId="5" animBg="1"/>
      <p:bldP spid="79" grpId="0" animBg="1"/>
      <p:bldP spid="79" grpId="1" animBg="1"/>
      <p:bldP spid="52" grpId="0"/>
      <p:bldP spid="52" grpId="1"/>
      <p:bldP spid="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2173788" y="3433770"/>
            <a:ext cx="3749131" cy="3115881"/>
            <a:chOff x="608071" y="2724517"/>
            <a:chExt cx="2786653" cy="2079481"/>
          </a:xfrm>
        </p:grpSpPr>
        <p:grpSp>
          <p:nvGrpSpPr>
            <p:cNvPr id="11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32779" cy="2035198"/>
              <a:chOff x="5677" y="12778"/>
              <a:chExt cx="3408" cy="3408"/>
            </a:xfrm>
          </p:grpSpPr>
          <p:sp>
            <p:nvSpPr>
              <p:cNvPr id="16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Line 38"/>
              <p:cNvSpPr>
                <a:spLocks noChangeShapeType="1"/>
              </p:cNvSpPr>
              <p:nvPr/>
            </p:nvSpPr>
            <p:spPr bwMode="auto">
              <a:xfrm>
                <a:off x="5677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50"/>
              <p:cNvSpPr>
                <a:spLocks noChangeShapeType="1"/>
              </p:cNvSpPr>
              <p:nvPr/>
            </p:nvSpPr>
            <p:spPr bwMode="auto">
              <a:xfrm>
                <a:off x="681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cxnSp>
          <p:nvCxnSpPr>
            <p:cNvPr id="12" name="Прямая со стрелкой 11"/>
            <p:cNvCxnSpPr/>
            <p:nvPr/>
          </p:nvCxnSpPr>
          <p:spPr>
            <a:xfrm flipV="1">
              <a:off x="608071" y="3952148"/>
              <a:ext cx="2786653" cy="38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 flipV="1">
              <a:off x="1761313" y="2791102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Прямоугольник 13"/>
            <p:cNvSpPr/>
            <p:nvPr/>
          </p:nvSpPr>
          <p:spPr>
            <a:xfrm>
              <a:off x="1729970" y="2724517"/>
              <a:ext cx="272732" cy="2670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000" i="1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145871" y="3685122"/>
              <a:ext cx="232577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endParaRPr lang="ru-RU" sz="2000" i="1" dirty="0"/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3470209" y="3819386"/>
            <a:ext cx="42593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2266095" y="5268013"/>
            <a:ext cx="138161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  -3 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  -1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3329806" y="5319071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3678554" y="5268569"/>
            <a:ext cx="253765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0 1   2  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3   4  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/>
          </a:p>
        </p:txBody>
      </p:sp>
      <p:sp>
        <p:nvSpPr>
          <p:cNvPr id="2" name="Полилиния 1"/>
          <p:cNvSpPr/>
          <p:nvPr/>
        </p:nvSpPr>
        <p:spPr>
          <a:xfrm>
            <a:off x="2494030" y="3966812"/>
            <a:ext cx="2743632" cy="2047609"/>
          </a:xfrm>
          <a:custGeom>
            <a:avLst/>
            <a:gdLst>
              <a:gd name="connsiteX0" fmla="*/ 0 w 2675271"/>
              <a:gd name="connsiteY0" fmla="*/ 0 h 2136280"/>
              <a:gd name="connsiteX1" fmla="*/ 435428 w 2675271"/>
              <a:gd name="connsiteY1" fmla="*/ 1146628 h 2136280"/>
              <a:gd name="connsiteX2" fmla="*/ 1248228 w 2675271"/>
              <a:gd name="connsiteY2" fmla="*/ 333828 h 2136280"/>
              <a:gd name="connsiteX3" fmla="*/ 2046514 w 2675271"/>
              <a:gd name="connsiteY3" fmla="*/ 2090057 h 2136280"/>
              <a:gd name="connsiteX4" fmla="*/ 2627085 w 2675271"/>
              <a:gd name="connsiteY4" fmla="*/ 1625600 h 2136280"/>
              <a:gd name="connsiteX5" fmla="*/ 2641600 w 2675271"/>
              <a:gd name="connsiteY5" fmla="*/ 1625600 h 2136280"/>
              <a:gd name="connsiteX6" fmla="*/ 2641600 w 2675271"/>
              <a:gd name="connsiteY6" fmla="*/ 1625600 h 213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5271" h="2136280">
                <a:moveTo>
                  <a:pt x="0" y="0"/>
                </a:moveTo>
                <a:cubicBezTo>
                  <a:pt x="113695" y="545495"/>
                  <a:pt x="227390" y="1090990"/>
                  <a:pt x="435428" y="1146628"/>
                </a:cubicBezTo>
                <a:cubicBezTo>
                  <a:pt x="643466" y="1202266"/>
                  <a:pt x="979714" y="176590"/>
                  <a:pt x="1248228" y="333828"/>
                </a:cubicBezTo>
                <a:cubicBezTo>
                  <a:pt x="1516742" y="491066"/>
                  <a:pt x="1816705" y="1874762"/>
                  <a:pt x="2046514" y="2090057"/>
                </a:cubicBezTo>
                <a:cubicBezTo>
                  <a:pt x="2276324" y="2305352"/>
                  <a:pt x="2527904" y="1703009"/>
                  <a:pt x="2627085" y="1625600"/>
                </a:cubicBezTo>
                <a:cubicBezTo>
                  <a:pt x="2726266" y="1548191"/>
                  <a:pt x="2641600" y="1625600"/>
                  <a:pt x="2641600" y="1625600"/>
                </a:cubicBezTo>
                <a:lnTo>
                  <a:pt x="2641600" y="1625600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388936" y="53065"/>
            <a:ext cx="84233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kern="0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Функциянын графигинин  жардамы менен т</a:t>
            </a:r>
            <a:r>
              <a:rPr lang="kk-KZ" sz="2800" b="1" kern="0" dirty="0">
                <a:solidFill>
                  <a:srgbClr val="660066"/>
                </a:solidFill>
                <a:latin typeface="Times New Roman"/>
                <a:cs typeface="Times New Roman"/>
              </a:rPr>
              <a:t>өмөнкүлөрдү  тапкыла:</a:t>
            </a:r>
            <a:endParaRPr lang="ru-RU" sz="2800" dirty="0">
              <a:solidFill>
                <a:srgbClr val="660066"/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6600613" y="3484453"/>
            <a:ext cx="3749131" cy="3115881"/>
            <a:chOff x="608071" y="2724517"/>
            <a:chExt cx="2786653" cy="2079481"/>
          </a:xfrm>
        </p:grpSpPr>
        <p:grpSp>
          <p:nvGrpSpPr>
            <p:cNvPr id="56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32779" cy="2035198"/>
              <a:chOff x="5677" y="12778"/>
              <a:chExt cx="3408" cy="3408"/>
            </a:xfrm>
          </p:grpSpPr>
          <p:sp>
            <p:nvSpPr>
              <p:cNvPr id="61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" name="Line 38"/>
              <p:cNvSpPr>
                <a:spLocks noChangeShapeType="1"/>
              </p:cNvSpPr>
              <p:nvPr/>
            </p:nvSpPr>
            <p:spPr bwMode="auto">
              <a:xfrm>
                <a:off x="5677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4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" name="Line 50"/>
              <p:cNvSpPr>
                <a:spLocks noChangeShapeType="1"/>
              </p:cNvSpPr>
              <p:nvPr/>
            </p:nvSpPr>
            <p:spPr bwMode="auto">
              <a:xfrm>
                <a:off x="681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9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6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cxnSp>
          <p:nvCxnSpPr>
            <p:cNvPr id="57" name="Прямая со стрелкой 56"/>
            <p:cNvCxnSpPr/>
            <p:nvPr/>
          </p:nvCxnSpPr>
          <p:spPr>
            <a:xfrm flipV="1">
              <a:off x="608071" y="3952148"/>
              <a:ext cx="2786653" cy="38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Прямая со стрелкой 57"/>
            <p:cNvCxnSpPr/>
            <p:nvPr/>
          </p:nvCxnSpPr>
          <p:spPr>
            <a:xfrm flipH="1" flipV="1">
              <a:off x="1761313" y="2791102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Прямоугольник 58"/>
            <p:cNvSpPr/>
            <p:nvPr/>
          </p:nvSpPr>
          <p:spPr>
            <a:xfrm>
              <a:off x="1729970" y="2724517"/>
              <a:ext cx="272732" cy="2670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000" i="1" dirty="0"/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3145871" y="3685122"/>
              <a:ext cx="232577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endParaRPr lang="ru-RU" sz="2000" i="1" dirty="0"/>
            </a:p>
          </p:txBody>
        </p:sp>
      </p:grpSp>
      <p:sp>
        <p:nvSpPr>
          <p:cNvPr id="87" name="Прямоугольник 86"/>
          <p:cNvSpPr/>
          <p:nvPr/>
        </p:nvSpPr>
        <p:spPr>
          <a:xfrm>
            <a:off x="7897034" y="3870069"/>
            <a:ext cx="42593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6692920" y="5318696"/>
            <a:ext cx="138161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  -3 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  -1</a:t>
            </a:r>
            <a:endParaRPr lang="ru-RU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7756631" y="5369754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endParaRPr lang="ru-RU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8105379" y="5319252"/>
            <a:ext cx="253765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0 1   2  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3   4  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5477" y="1031653"/>
            <a:ext cx="7869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kern="0" dirty="0">
                <a:solidFill>
                  <a:srgbClr val="660066"/>
                </a:solidFill>
                <a:latin typeface="Times New Roman"/>
                <a:cs typeface="Times New Roman"/>
              </a:rPr>
              <a:t>1.  </a:t>
            </a:r>
            <a:r>
              <a:rPr lang="kk-KZ" sz="2400" kern="0" dirty="0">
                <a:solidFill>
                  <a:srgbClr val="0000FF"/>
                </a:solidFill>
                <a:latin typeface="Times New Roman"/>
                <a:cs typeface="Times New Roman"/>
              </a:rPr>
              <a:t>Функциянын аныкталуу жана маанилеринин областын;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2174816" y="1505247"/>
            <a:ext cx="3708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kern="0" dirty="0">
                <a:solidFill>
                  <a:srgbClr val="660066"/>
                </a:solidFill>
                <a:latin typeface="Times New Roman"/>
                <a:cs typeface="Times New Roman"/>
              </a:rPr>
              <a:t>2.</a:t>
            </a:r>
            <a:r>
              <a:rPr lang="kk-KZ" sz="2400" kern="0" dirty="0">
                <a:solidFill>
                  <a:srgbClr val="660066"/>
                </a:solidFill>
                <a:latin typeface="Times New Roman"/>
                <a:cs typeface="Times New Roman"/>
              </a:rPr>
              <a:t>  </a:t>
            </a:r>
            <a:r>
              <a:rPr lang="kk-KZ" sz="2400" kern="0" dirty="0">
                <a:solidFill>
                  <a:srgbClr val="0000FF"/>
                </a:solidFill>
                <a:latin typeface="Times New Roman"/>
                <a:cs typeface="Times New Roman"/>
              </a:rPr>
              <a:t>Функциянын нөлдөрүн;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88235" y="1915110"/>
            <a:ext cx="609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kern="0" dirty="0">
                <a:solidFill>
                  <a:srgbClr val="660066"/>
                </a:solidFill>
                <a:latin typeface="Times New Roman"/>
                <a:cs typeface="Times New Roman"/>
              </a:rPr>
              <a:t>3.</a:t>
            </a:r>
            <a:r>
              <a:rPr lang="kk-KZ" sz="2400" b="1" kern="0" dirty="0">
                <a:solidFill>
                  <a:srgbClr val="660066"/>
                </a:solidFill>
                <a:latin typeface="Times New Roman"/>
                <a:cs typeface="Times New Roman"/>
              </a:rPr>
              <a:t>  </a:t>
            </a:r>
            <a:r>
              <a:rPr lang="kk-KZ" sz="2400" kern="0" dirty="0">
                <a:solidFill>
                  <a:srgbClr val="0000FF"/>
                </a:solidFill>
                <a:latin typeface="Times New Roman"/>
                <a:cs typeface="Times New Roman"/>
              </a:rPr>
              <a:t>Функциянын  турактуу аралыктарын ;</a:t>
            </a:r>
            <a:endParaRPr lang="ru-RU" sz="2400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2174817" y="2336866"/>
            <a:ext cx="6863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kern="0" dirty="0">
                <a:solidFill>
                  <a:srgbClr val="660066"/>
                </a:solidFill>
                <a:latin typeface="Times New Roman"/>
                <a:cs typeface="Times New Roman"/>
              </a:rPr>
              <a:t>4.</a:t>
            </a:r>
            <a:r>
              <a:rPr lang="ru-RU" sz="2400" kern="0" dirty="0">
                <a:solidFill>
                  <a:srgbClr val="660066"/>
                </a:solidFill>
                <a:latin typeface="Times New Roman"/>
                <a:cs typeface="Times New Roman"/>
              </a:rPr>
              <a:t> </a:t>
            </a:r>
            <a:r>
              <a:rPr lang="kk-KZ" sz="2400" kern="0" dirty="0">
                <a:solidFill>
                  <a:srgbClr val="0000FF"/>
                </a:solidFill>
                <a:latin typeface="Times New Roman"/>
                <a:cs typeface="Times New Roman"/>
              </a:rPr>
              <a:t>Функциянын  өсүү жана кемүү  аралыктарын;</a:t>
            </a:r>
            <a:endParaRPr lang="ru-RU" sz="2400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188236" y="2736976"/>
            <a:ext cx="6863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kern="0" dirty="0">
                <a:solidFill>
                  <a:srgbClr val="660066"/>
                </a:solidFill>
                <a:latin typeface="Times New Roman"/>
                <a:cs typeface="Times New Roman"/>
              </a:rPr>
              <a:t>5.</a:t>
            </a:r>
            <a:r>
              <a:rPr lang="kk-KZ" sz="2400" b="1" i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kern="0" dirty="0">
                <a:solidFill>
                  <a:srgbClr val="0000FF"/>
                </a:solidFill>
                <a:latin typeface="Times New Roman"/>
                <a:cs typeface="Times New Roman"/>
              </a:rPr>
              <a:t>Функциянын  экстремум чекиттерин .</a:t>
            </a:r>
            <a:endParaRPr lang="ru-RU" sz="2400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7876" y="3433770"/>
            <a:ext cx="510076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kk-KZ" sz="2400" b="1" kern="0" dirty="0">
                <a:solidFill>
                  <a:srgbClr val="C00000"/>
                </a:solidFill>
                <a:latin typeface="Times New Roman"/>
                <a:cs typeface="Times New Roman"/>
              </a:rPr>
              <a:t>А)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6600612" y="3574100"/>
            <a:ext cx="510076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kk-KZ" sz="2400" b="1" kern="0" dirty="0">
                <a:solidFill>
                  <a:srgbClr val="C00000"/>
                </a:solidFill>
                <a:latin typeface="Times New Roman"/>
                <a:cs typeface="Times New Roman"/>
              </a:rPr>
              <a:t>Б)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6907001" y="4821443"/>
            <a:ext cx="612775" cy="1474083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519776" y="4821442"/>
            <a:ext cx="1225549" cy="1524764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V="1">
            <a:off x="8745325" y="4059062"/>
            <a:ext cx="628883" cy="2287145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51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2" grpId="0" animBg="1"/>
      <p:bldP spid="54" grpId="0"/>
      <p:bldP spid="87" grpId="0"/>
      <p:bldP spid="88" grpId="0"/>
      <p:bldP spid="89" grpId="0"/>
      <p:bldP spid="90" grpId="0"/>
      <p:bldP spid="3" grpId="0"/>
      <p:bldP spid="92" grpId="0"/>
      <p:bldP spid="93" grpId="0"/>
      <p:bldP spid="94" grpId="0"/>
      <p:bldP spid="95" grpId="0"/>
      <p:bldP spid="4" grpId="0" animBg="1"/>
      <p:bldP spid="9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83632" y="692696"/>
            <a:ext cx="6840760" cy="2592288"/>
          </a:xfrm>
          <a:prstGeom prst="rect">
            <a:avLst/>
          </a:prstGeom>
        </p:spPr>
        <p:txBody>
          <a:bodyPr wrap="none">
            <a:prstTxWarp prst="textDeflate">
              <a:avLst/>
            </a:prstTxWarp>
            <a:spAutoFit/>
          </a:bodyPr>
          <a:lstStyle/>
          <a:p>
            <a:r>
              <a:rPr lang="ru-RU" sz="6000" b="1" kern="0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Функцияны</a:t>
            </a:r>
            <a:r>
              <a:rPr lang="ru-RU" sz="6000" b="1" kern="0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6000" b="1" kern="0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изилд</a:t>
            </a:r>
            <a:r>
              <a:rPr lang="kk-KZ" sz="6000" b="1" kern="0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өө</a:t>
            </a:r>
            <a:endParaRPr lang="ru-RU" sz="6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3657600"/>
            <a:ext cx="6019800" cy="230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46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5560" y="260648"/>
            <a:ext cx="71449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y-KG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Сабактын максаты:</a:t>
            </a:r>
            <a:endParaRPr lang="ru-RU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99456" y="1700808"/>
            <a:ext cx="97210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Изилдөөнүн  </a:t>
            </a:r>
            <a:r>
              <a:rPr lang="kk-KZ" sz="4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 схемасы боюнча </a:t>
            </a:r>
            <a:endParaRPr lang="kk-KZ" sz="4400" kern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y-KG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ky-KG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ункцияны изилдөөнү,</a:t>
            </a:r>
          </a:p>
          <a:p>
            <a:pPr algn="ctr"/>
            <a:r>
              <a:rPr lang="ru-RU" sz="4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4400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ункциянын</a:t>
            </a:r>
            <a:r>
              <a:rPr lang="ru-RU" sz="4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касиеттери</a:t>
            </a:r>
            <a:r>
              <a:rPr lang="ru-RU" sz="4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44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белгилүү болсо, графигин </a:t>
            </a:r>
            <a:r>
              <a:rPr lang="kk-KZ" sz="44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түзгөндү, функциянын </a:t>
            </a:r>
            <a:r>
              <a:rPr lang="kk-KZ" sz="4400" kern="0" dirty="0">
                <a:latin typeface="Times New Roman" pitchFamily="18" charset="0"/>
                <a:cs typeface="Times New Roman" pitchFamily="18" charset="0"/>
              </a:rPr>
              <a:t>графигинин  жардамы менен </a:t>
            </a:r>
            <a:r>
              <a:rPr lang="kk-KZ" sz="4400" kern="0" dirty="0" smtClean="0">
                <a:latin typeface="Times New Roman" pitchFamily="18" charset="0"/>
                <a:cs typeface="Times New Roman" pitchFamily="18" charset="0"/>
              </a:rPr>
              <a:t>аны изилдөөнү үйрөнөсүңөр.</a:t>
            </a:r>
            <a:endParaRPr lang="ky-KG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44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5042988"/>
              </p:ext>
            </p:extLst>
          </p:nvPr>
        </p:nvGraphicFramePr>
        <p:xfrm>
          <a:off x="1066800" y="717118"/>
          <a:ext cx="10287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779163" y="44624"/>
            <a:ext cx="33249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kern="0" dirty="0" err="1">
                <a:solidFill>
                  <a:srgbClr val="7030A0"/>
                </a:solidFill>
                <a:latin typeface="+mn-lt"/>
                <a:ea typeface="+mj-ea"/>
                <a:cs typeface="Times New Roman" pitchFamily="18" charset="0"/>
              </a:rPr>
              <a:t>Функцияны</a:t>
            </a:r>
            <a:r>
              <a:rPr lang="ru-RU" sz="2800" kern="0" dirty="0">
                <a:solidFill>
                  <a:srgbClr val="7030A0"/>
                </a:solidFill>
                <a:latin typeface="+mn-lt"/>
                <a:ea typeface="+mj-ea"/>
                <a:cs typeface="Times New Roman" pitchFamily="18" charset="0"/>
              </a:rPr>
              <a:t> </a:t>
            </a:r>
            <a:r>
              <a:rPr lang="ru-RU" sz="2800" kern="0" dirty="0" err="1">
                <a:solidFill>
                  <a:srgbClr val="7030A0"/>
                </a:solidFill>
                <a:latin typeface="+mn-lt"/>
                <a:ea typeface="+mj-ea"/>
                <a:cs typeface="Times New Roman" pitchFamily="18" charset="0"/>
              </a:rPr>
              <a:t>изилд</a:t>
            </a:r>
            <a:r>
              <a:rPr lang="kk-KZ" sz="2800" kern="0" dirty="0">
                <a:solidFill>
                  <a:srgbClr val="7030A0"/>
                </a:solidFill>
                <a:latin typeface="+mn-lt"/>
                <a:ea typeface="+mj-ea"/>
                <a:cs typeface="Times New Roman" pitchFamily="18" charset="0"/>
              </a:rPr>
              <a:t>өө</a:t>
            </a:r>
            <a:endParaRPr lang="ru-RU" sz="28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3862" y="1026611"/>
            <a:ext cx="336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1</a:t>
            </a:r>
            <a:endParaRPr lang="ru-RU" sz="24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03862" y="1997506"/>
            <a:ext cx="336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2</a:t>
            </a:r>
            <a:endParaRPr lang="ru-RU" sz="24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03862" y="2890636"/>
            <a:ext cx="336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3</a:t>
            </a:r>
            <a:endParaRPr lang="ru-RU" sz="24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92534" y="3904066"/>
            <a:ext cx="336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4</a:t>
            </a:r>
            <a:endParaRPr lang="ru-RU" sz="24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9606" y="4797196"/>
            <a:ext cx="336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5</a:t>
            </a:r>
            <a:endParaRPr lang="ru-RU" sz="24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21397" y="5760284"/>
            <a:ext cx="302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6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828800" y="838339"/>
            <a:ext cx="975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f</a:t>
            </a:r>
            <a:r>
              <a:rPr lang="kk-KZ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</a:t>
            </a:r>
            <a:r>
              <a:rPr lang="kk-KZ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функциянын</a:t>
            </a:r>
            <a:r>
              <a:rPr lang="kk-KZ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аныкталуу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жана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маанилеринин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областын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табуу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керек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01090" y="1702545"/>
            <a:ext cx="90193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f</a:t>
            </a:r>
            <a:r>
              <a:rPr lang="kk-KZ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</a:t>
            </a:r>
            <a:r>
              <a:rPr lang="kk-KZ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функциянын </a:t>
            </a:r>
            <a:r>
              <a:rPr lang="kk-KZ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жуп  </a:t>
            </a:r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жана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тактыгын,мезгилин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аныктоо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керек</a:t>
            </a: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28800" y="2704305"/>
            <a:ext cx="686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 dirty="0" err="1">
                <a:solidFill>
                  <a:srgbClr val="002060"/>
                </a:solidFill>
                <a:latin typeface="+mn-lt"/>
                <a:cs typeface="Times New Roman" pitchFamily="18" charset="0"/>
              </a:rPr>
              <a:t>Функциянын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н</a:t>
            </a:r>
            <a:r>
              <a:rPr lang="kk-KZ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өлдөрүн табуу керек</a:t>
            </a: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828800" y="3550622"/>
            <a:ext cx="906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f</a:t>
            </a:r>
            <a:r>
              <a:rPr lang="kk-KZ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</a:t>
            </a:r>
            <a:r>
              <a:rPr lang="kk-KZ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функциянын  турактуу аралыктарын табуу  керек</a:t>
            </a: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8800" y="4462417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f</a:t>
            </a:r>
            <a:r>
              <a:rPr lang="kk-KZ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</a:t>
            </a:r>
            <a:r>
              <a:rPr lang="kk-KZ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функциянын  өсүү жана кемүү  аралыктары</a:t>
            </a:r>
            <a:r>
              <a:rPr lang="ru-RU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н</a:t>
            </a:r>
            <a:r>
              <a:rPr lang="kk-KZ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табуу керек</a:t>
            </a: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57400" y="5409167"/>
            <a:ext cx="68634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f</a:t>
            </a:r>
            <a:r>
              <a:rPr lang="kk-KZ" sz="2400" i="1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 </a:t>
            </a:r>
            <a:r>
              <a:rPr lang="kk-KZ" sz="2400" kern="0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функциянын  экстремум чекиттерин табуу керек</a:t>
            </a:r>
            <a:endParaRPr lang="ru-RU" sz="24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A0929C6-83B7-4460-BE1D-D91FFF960B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9A0929C6-83B7-4460-BE1D-D91FFF960B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268724-7F26-49A3-B092-2A29B3BFA8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17268724-7F26-49A3-B092-2A29B3BFA8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69B4B0A-A897-4FCA-9D42-9845D456A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969B4B0A-A897-4FCA-9D42-9845D456A9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7C5779B-CB74-4EC7-B02F-2E14DEB3C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dgm id="{67C5779B-CB74-4EC7-B02F-2E14DEB3C4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DFA5302-95A0-4F74-956E-61CFC1EC1A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">
                                            <p:graphicEl>
                                              <a:dgm id="{1DFA5302-95A0-4F74-956E-61CFC1EC1A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02F865A-847F-43FE-9AA2-6680B274D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graphicEl>
                                              <a:dgm id="{D02F865A-847F-43FE-9AA2-6680B274D0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DAB4919-0660-41D5-9E68-026B2A2564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">
                                            <p:graphicEl>
                                              <a:dgm id="{3DAB4919-0660-41D5-9E68-026B2A2564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BB3C379-1F41-44D3-8504-1DBDE1655B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">
                                            <p:graphicEl>
                                              <a:dgm id="{7BB3C379-1F41-44D3-8504-1DBDE1655B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1CEFACD-4595-4D61-88CD-F35C478418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">
                                            <p:graphicEl>
                                              <a:dgm id="{21CEFACD-4595-4D61-88CD-F35C478418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AFC6165-E48D-4ECD-A0AE-8A35E55AC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">
                                            <p:graphicEl>
                                              <a:dgm id="{2AFC6165-E48D-4ECD-A0AE-8A35E55ACD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0754B39-E994-46A0-82F1-9E1B05ABB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">
                                            <p:graphicEl>
                                              <a:dgm id="{90754B39-E994-46A0-82F1-9E1B05ABB4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23EFF5B-9B5E-4E00-8F77-5BE0902DD8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">
                                            <p:graphicEl>
                                              <a:dgm id="{B23EFF5B-9B5E-4E00-8F77-5BE0902DD8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3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5" name="Таблица 8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1848201"/>
                  </p:ext>
                </p:extLst>
              </p:nvPr>
            </p:nvGraphicFramePr>
            <p:xfrm>
              <a:off x="798398" y="1247568"/>
              <a:ext cx="5800064" cy="5394960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58326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2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4413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ru-RU" sz="20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2000" b="0" dirty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2000" b="0" kern="1200" dirty="0">
                              <a:solidFill>
                                <a:srgbClr val="002060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2000" b="0" kern="1200" dirty="0">
                            <a:solidFill>
                              <a:srgbClr val="002060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а) О</a:t>
                          </a:r>
                          <a:r>
                            <a:rPr lang="kk-KZ" sz="2000" b="0" i="1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kk-KZ" sz="20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огу менен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:r>
                            <a:rPr lang="ru-RU" sz="2000" b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О</a:t>
                          </a:r>
                          <a:r>
                            <a:rPr lang="ru-RU" sz="2000" b="0" i="1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у</a:t>
                          </a:r>
                          <a:r>
                            <a:rPr lang="ru-RU" sz="20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огу</a:t>
                          </a:r>
                          <a:r>
                            <a:rPr lang="ru-RU" sz="20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менен</a:t>
                          </a:r>
                          <a:r>
                            <a:rPr lang="ru-RU" sz="20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кесилишкен</a:t>
                          </a:r>
                          <a:r>
                            <a:rPr lang="ru-RU" sz="20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чекиттер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20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20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20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)&gt;0</m:t>
                              </m:r>
                            </m:oMath>
                          </a14:m>
                          <a:endParaRPr lang="ru-RU" sz="20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20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20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20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)&lt;0</m:t>
                              </m:r>
                            </m:oMath>
                          </a14:m>
                          <a:endParaRPr lang="ru-RU" sz="20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2000" b="0" baseline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20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baseline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2000" b="0" baseline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f</a:t>
                          </a:r>
                          <a:r>
                            <a:rPr kumimoji="0" lang="kk-KZ" sz="20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2000" b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2000" b="0" u="none" strike="noStrike" kern="0" cap="none" spc="0" normalizeH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endParaRPr lang="en-US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20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5" name="Таблица 8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1848201"/>
                  </p:ext>
                </p:extLst>
              </p:nvPr>
            </p:nvGraphicFramePr>
            <p:xfrm>
              <a:off x="798398" y="1247568"/>
              <a:ext cx="5800064" cy="5394960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58326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7266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4413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ru-RU" sz="2000" b="0" dirty="0"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 smtClean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2000" b="0" dirty="0" smtClean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2000" b="0" kern="1200" dirty="0" smtClean="0">
                              <a:solidFill>
                                <a:srgbClr val="002060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2000" b="0" kern="1200" dirty="0">
                            <a:solidFill>
                              <a:srgbClr val="002060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а) О</a:t>
                          </a:r>
                          <a:r>
                            <a:rPr lang="kk-KZ" sz="2000" b="0" i="1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kk-KZ" sz="2000" b="0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огу менен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010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:r>
                            <a:rPr lang="ru-RU" sz="2000" b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О</a:t>
                          </a:r>
                          <a:r>
                            <a:rPr lang="ru-RU" sz="2000" b="0" i="1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у</a:t>
                          </a:r>
                          <a:r>
                            <a:rPr lang="ru-RU" sz="20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огу</a:t>
                          </a:r>
                          <a:r>
                            <a:rPr lang="ru-RU" sz="20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менен</a:t>
                          </a:r>
                          <a:r>
                            <a:rPr lang="ru-RU" sz="20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кесилишкен</a:t>
                          </a:r>
                          <a:r>
                            <a:rPr lang="ru-RU" sz="20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чекиттер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6240"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9208" t="-584615" r="-70297" b="-68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9208" t="-674242" r="-70297" b="-5787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96240">
                    <a:tc rowSpan="2"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20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962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2000" b="0" baseline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2000" b="0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2000" b="0" baseline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2000" b="0" baseline="0" dirty="0" smtClean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f</a:t>
                          </a:r>
                          <a:r>
                            <a:rPr kumimoji="0" lang="kk-KZ" sz="20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2000" b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2000" b="0" u="none" strike="noStrike" kern="0" cap="none" spc="0" normalizeH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endParaRPr lang="en-US" sz="16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kk-KZ" sz="2000" b="0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sz="2000" b="0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20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2000" b="0" dirty="0" smtClean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32-конечная звезда 2"/>
          <p:cNvSpPr/>
          <p:nvPr/>
        </p:nvSpPr>
        <p:spPr>
          <a:xfrm>
            <a:off x="402622" y="303272"/>
            <a:ext cx="1066800" cy="914400"/>
          </a:xfrm>
          <a:prstGeom prst="star32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cs typeface="Times New Roman" pitchFamily="18" charset="0"/>
              </a:rPr>
              <a:t>93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380656"/>
            <a:ext cx="100242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График </a:t>
            </a:r>
            <a:r>
              <a:rPr lang="ru-RU" sz="2400" b="1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менен</a:t>
            </a:r>
            <a:r>
              <a:rPr lang="ru-RU" sz="2400" b="1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b="1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берилген</a:t>
            </a:r>
            <a:r>
              <a:rPr lang="ru-RU" sz="2400" b="1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b="1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функцияны</a:t>
            </a:r>
            <a:r>
              <a:rPr lang="ru-RU" sz="2400" b="1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b="1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изилд</a:t>
            </a:r>
            <a:r>
              <a:rPr lang="kk-KZ" sz="2400" b="1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өөнү,изилдөөнүн жалпы схемасы боюнча жүргүзгүлө.</a:t>
            </a:r>
            <a:endParaRPr lang="ru-RU" sz="2400" dirty="0">
              <a:solidFill>
                <a:srgbClr val="660066"/>
              </a:solidFill>
              <a:latin typeface="+mn-lt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6781801" y="1189754"/>
            <a:ext cx="3822257" cy="3131018"/>
            <a:chOff x="608071" y="2750168"/>
            <a:chExt cx="2841006" cy="2089583"/>
          </a:xfrm>
        </p:grpSpPr>
        <p:grpSp>
          <p:nvGrpSpPr>
            <p:cNvPr id="43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32779" cy="2035198"/>
              <a:chOff x="5677" y="12778"/>
              <a:chExt cx="3408" cy="3408"/>
            </a:xfrm>
          </p:grpSpPr>
          <p:sp>
            <p:nvSpPr>
              <p:cNvPr id="48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49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50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51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52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53" name="Line 38"/>
              <p:cNvSpPr>
                <a:spLocks noChangeShapeType="1"/>
              </p:cNvSpPr>
              <p:nvPr/>
            </p:nvSpPr>
            <p:spPr bwMode="auto">
              <a:xfrm>
                <a:off x="5677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54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55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56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57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58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59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60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61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62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63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64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65" name="Line 50"/>
              <p:cNvSpPr>
                <a:spLocks noChangeShapeType="1"/>
              </p:cNvSpPr>
              <p:nvPr/>
            </p:nvSpPr>
            <p:spPr bwMode="auto">
              <a:xfrm>
                <a:off x="681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66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67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68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69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70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71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72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  <p:sp>
            <p:nvSpPr>
              <p:cNvPr id="73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>
                  <a:latin typeface="+mn-lt"/>
                </a:endParaRPr>
              </a:p>
            </p:txBody>
          </p:sp>
        </p:grpSp>
        <p:cxnSp>
          <p:nvCxnSpPr>
            <p:cNvPr id="44" name="Прямая со стрелкой 43"/>
            <p:cNvCxnSpPr/>
            <p:nvPr/>
          </p:nvCxnSpPr>
          <p:spPr>
            <a:xfrm flipV="1">
              <a:off x="733030" y="3952148"/>
              <a:ext cx="2661694" cy="38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 flipH="1" flipV="1">
              <a:off x="1989312" y="2849157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Прямоугольник 45"/>
            <p:cNvSpPr/>
            <p:nvPr/>
          </p:nvSpPr>
          <p:spPr>
            <a:xfrm>
              <a:off x="1998575" y="2750168"/>
              <a:ext cx="226620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+mn-lt"/>
                  <a:cs typeface="Times New Roman" panose="02020603050405020304" pitchFamily="18" charset="0"/>
                </a:rPr>
                <a:t>у</a:t>
              </a:r>
              <a:endParaRPr lang="ru-RU" sz="2000" i="1" dirty="0">
                <a:latin typeface="+mn-lt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3216500" y="3658200"/>
              <a:ext cx="232577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+mn-lt"/>
                  <a:cs typeface="Times New Roman" panose="02020603050405020304" pitchFamily="18" charset="0"/>
                </a:rPr>
                <a:t>х</a:t>
              </a:r>
              <a:endParaRPr lang="ru-RU" sz="2000" i="1" dirty="0">
                <a:latin typeface="+mn-lt"/>
              </a:endParaRPr>
            </a:p>
          </p:txBody>
        </p:sp>
      </p:grpSp>
      <p:sp>
        <p:nvSpPr>
          <p:cNvPr id="74" name="Прямоугольник 73"/>
          <p:cNvSpPr/>
          <p:nvPr/>
        </p:nvSpPr>
        <p:spPr>
          <a:xfrm>
            <a:off x="8625757" y="1513465"/>
            <a:ext cx="42593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5</a:t>
            </a:r>
          </a:p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4</a:t>
            </a:r>
          </a:p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3</a:t>
            </a:r>
          </a:p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2</a:t>
            </a:r>
          </a:p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1</a:t>
            </a:r>
            <a:endParaRPr lang="ru-RU" dirty="0">
              <a:latin typeface="+mn-lt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718196" y="2933408"/>
            <a:ext cx="1826433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 -5  -4   -3   -2  -1</a:t>
            </a:r>
            <a:endParaRPr lang="ru-RU" dirty="0">
              <a:latin typeface="+mn-lt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8301278" y="3066872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-1</a:t>
            </a:r>
          </a:p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-2</a:t>
            </a:r>
          </a:p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-3</a:t>
            </a:r>
          </a:p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-4</a:t>
            </a:r>
            <a:endParaRPr lang="ru-RU" dirty="0">
              <a:latin typeface="+mn-lt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8635051" y="2913280"/>
            <a:ext cx="1895881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0 1    2    3  4   5</a:t>
            </a:r>
            <a:endParaRPr lang="ru-RU" dirty="0">
              <a:latin typeface="+mn-lt"/>
            </a:endParaRPr>
          </a:p>
        </p:txBody>
      </p:sp>
      <p:sp>
        <p:nvSpPr>
          <p:cNvPr id="83" name="Полилиния 82"/>
          <p:cNvSpPr/>
          <p:nvPr/>
        </p:nvSpPr>
        <p:spPr>
          <a:xfrm>
            <a:off x="7066641" y="1725928"/>
            <a:ext cx="3085422" cy="1778891"/>
          </a:xfrm>
          <a:custGeom>
            <a:avLst/>
            <a:gdLst>
              <a:gd name="connsiteX0" fmla="*/ 0 w 3077029"/>
              <a:gd name="connsiteY0" fmla="*/ 0 h 1814299"/>
              <a:gd name="connsiteX1" fmla="*/ 653143 w 3077029"/>
              <a:gd name="connsiteY1" fmla="*/ 1059543 h 1814299"/>
              <a:gd name="connsiteX2" fmla="*/ 1248229 w 3077029"/>
              <a:gd name="connsiteY2" fmla="*/ 508000 h 1814299"/>
              <a:gd name="connsiteX3" fmla="*/ 1596572 w 3077029"/>
              <a:gd name="connsiteY3" fmla="*/ 754743 h 1814299"/>
              <a:gd name="connsiteX4" fmla="*/ 1901372 w 3077029"/>
              <a:gd name="connsiteY4" fmla="*/ 1306286 h 1814299"/>
              <a:gd name="connsiteX5" fmla="*/ 2481943 w 3077029"/>
              <a:gd name="connsiteY5" fmla="*/ 1814286 h 1814299"/>
              <a:gd name="connsiteX6" fmla="*/ 3077029 w 3077029"/>
              <a:gd name="connsiteY6" fmla="*/ 1291772 h 1814299"/>
              <a:gd name="connsiteX7" fmla="*/ 3077029 w 3077029"/>
              <a:gd name="connsiteY7" fmla="*/ 1291772 h 1814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77029" h="1814299">
                <a:moveTo>
                  <a:pt x="0" y="0"/>
                </a:moveTo>
                <a:cubicBezTo>
                  <a:pt x="222552" y="487438"/>
                  <a:pt x="445105" y="974876"/>
                  <a:pt x="653143" y="1059543"/>
                </a:cubicBezTo>
                <a:cubicBezTo>
                  <a:pt x="861181" y="1144210"/>
                  <a:pt x="1090991" y="558800"/>
                  <a:pt x="1248229" y="508000"/>
                </a:cubicBezTo>
                <a:cubicBezTo>
                  <a:pt x="1405467" y="457200"/>
                  <a:pt x="1487715" y="621695"/>
                  <a:pt x="1596572" y="754743"/>
                </a:cubicBezTo>
                <a:cubicBezTo>
                  <a:pt x="1705429" y="887791"/>
                  <a:pt x="1753810" y="1129696"/>
                  <a:pt x="1901372" y="1306286"/>
                </a:cubicBezTo>
                <a:cubicBezTo>
                  <a:pt x="2048934" y="1482876"/>
                  <a:pt x="2286000" y="1816705"/>
                  <a:pt x="2481943" y="1814286"/>
                </a:cubicBezTo>
                <a:cubicBezTo>
                  <a:pt x="2677886" y="1811867"/>
                  <a:pt x="3077029" y="1291772"/>
                  <a:pt x="3077029" y="1291772"/>
                </a:cubicBezTo>
                <a:lnTo>
                  <a:pt x="3077029" y="1291772"/>
                </a:lnTo>
              </a:path>
            </a:pathLst>
          </a:cu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4629229" y="1586080"/>
                <a:ext cx="10449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kk-KZ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ru-RU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</m:t>
                          </m:r>
                          <m:r>
                            <a:rPr lang="ru-RU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229" y="1586080"/>
                <a:ext cx="104496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4632013" y="1968969"/>
                <a:ext cx="10449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ru-RU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</m:t>
                          </m:r>
                          <m:r>
                            <a:rPr lang="ru-RU" sz="2000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013" y="1968969"/>
                <a:ext cx="104496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Прямоугольник 88"/>
          <p:cNvSpPr/>
          <p:nvPr/>
        </p:nvSpPr>
        <p:spPr>
          <a:xfrm>
            <a:off x="4527631" y="2340051"/>
            <a:ext cx="7601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(1;0)</a:t>
            </a:r>
            <a:r>
              <a:rPr lang="en-US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,</a:t>
            </a:r>
            <a:endParaRPr lang="ru-RU" dirty="0">
              <a:solidFill>
                <a:srgbClr val="0033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Прямоугольник 89"/>
              <p:cNvSpPr/>
              <p:nvPr/>
            </p:nvSpPr>
            <p:spPr>
              <a:xfrm>
                <a:off x="4633933" y="2718425"/>
                <a:ext cx="87184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000" b="1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(</m:t>
                      </m:r>
                      <m:r>
                        <a:rPr lang="kk-KZ" sz="2000" b="1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𝟎</m:t>
                      </m:r>
                      <m:r>
                        <a:rPr lang="kk-KZ" sz="2000" b="1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  <m:r>
                        <a:rPr lang="kk-KZ" sz="2000" b="1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𝟐</m:t>
                      </m:r>
                      <m:r>
                        <a:rPr lang="kk-KZ" sz="2000" b="1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0" name="Прямоугольник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933" y="2718425"/>
                <a:ext cx="871842" cy="400110"/>
              </a:xfrm>
              <a:prstGeom prst="rect">
                <a:avLst/>
              </a:prstGeom>
              <a:blipFill>
                <a:blip r:embed="rId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>
                <a:off x="4743516" y="3562937"/>
                <a:ext cx="9736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</m:t>
                          </m:r>
                          <m:d>
                            <m:dPr>
                              <m:begChr m:val=""/>
                              <m:ctrlPr>
                                <a:rPr lang="ru-RU" b="1" i="1" kern="0" dirty="0" smtClean="0">
                                  <a:solidFill>
                                    <a:srgbClr val="0033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ru-RU" b="1" i="1" kern="0" dirty="0" smtClean="0">
                                  <a:solidFill>
                                    <a:srgbClr val="0033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ru-RU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516" y="3562937"/>
                <a:ext cx="973600" cy="369332"/>
              </a:xfrm>
              <a:prstGeom prst="rect">
                <a:avLst/>
              </a:prstGeom>
              <a:blipFill>
                <a:blip r:embed="rId6"/>
                <a:stretch>
                  <a:fillRect l="-31875" t="-126230" r="-51875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4806616" y="3899356"/>
                <a:ext cx="7620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616" y="3899356"/>
                <a:ext cx="762003" cy="369332"/>
              </a:xfrm>
              <a:prstGeom prst="rect">
                <a:avLst/>
              </a:prstGeom>
              <a:blipFill>
                <a:blip r:embed="rId7"/>
                <a:stretch>
                  <a:fillRect l="-39200" t="-128333" r="-57600" b="-19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Прямоугольник 92"/>
              <p:cNvSpPr/>
              <p:nvPr/>
            </p:nvSpPr>
            <p:spPr>
              <a:xfrm>
                <a:off x="4610723" y="4367545"/>
                <a:ext cx="11942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e>
                      </m:d>
                      <m:r>
                        <a:rPr lang="en-US" b="1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3" name="Прямоугольник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723" y="4367545"/>
                <a:ext cx="1194238" cy="369332"/>
              </a:xfrm>
              <a:prstGeom prst="rect">
                <a:avLst/>
              </a:prstGeom>
              <a:blipFill>
                <a:blip r:embed="rId8"/>
                <a:stretch>
                  <a:fillRect l="-26531" t="-126230" r="-31633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Прямоугольник 93"/>
              <p:cNvSpPr/>
              <p:nvPr/>
            </p:nvSpPr>
            <p:spPr>
              <a:xfrm>
                <a:off x="5692635" y="4362486"/>
                <a:ext cx="7982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4" name="Прямоугольник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635" y="4362486"/>
                <a:ext cx="798295" cy="369332"/>
              </a:xfrm>
              <a:prstGeom prst="rect">
                <a:avLst/>
              </a:prstGeom>
              <a:blipFill>
                <a:blip r:embed="rId9"/>
                <a:stretch>
                  <a:fillRect l="-39695" t="-128333" r="-54198" b="-19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4486331" y="4742743"/>
                <a:ext cx="11942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e>
                      </m:d>
                      <m:r>
                        <a:rPr lang="en-US" b="1" i="1" kern="0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331" y="4742743"/>
                <a:ext cx="1194238" cy="369332"/>
              </a:xfrm>
              <a:prstGeom prst="rect">
                <a:avLst/>
              </a:prstGeom>
              <a:blipFill>
                <a:blip r:embed="rId10"/>
                <a:stretch>
                  <a:fillRect l="-27041" t="-126230" r="-31122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Прямоугольник 95"/>
              <p:cNvSpPr/>
              <p:nvPr/>
            </p:nvSpPr>
            <p:spPr>
              <a:xfrm>
                <a:off x="5523193" y="4732687"/>
                <a:ext cx="9714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6" name="Прямоугольник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193" y="4732687"/>
                <a:ext cx="971420" cy="369332"/>
              </a:xfrm>
              <a:prstGeom prst="rect">
                <a:avLst/>
              </a:prstGeom>
              <a:blipFill>
                <a:blip r:embed="rId11"/>
                <a:stretch>
                  <a:fillRect l="-32075" t="-126230" r="-45283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Прямоугольник 97"/>
          <p:cNvSpPr/>
          <p:nvPr/>
        </p:nvSpPr>
        <p:spPr>
          <a:xfrm>
            <a:off x="4610723" y="5581614"/>
            <a:ext cx="1106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3,</a:t>
            </a:r>
            <a:r>
              <a:rPr lang="en-US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</a:t>
            </a:r>
            <a:r>
              <a:rPr lang="en-US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3</a:t>
            </a:r>
            <a:r>
              <a:rPr lang="ru-RU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)=</a:t>
            </a:r>
            <a:r>
              <a:rPr lang="en-US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-2</a:t>
            </a:r>
            <a:r>
              <a:rPr lang="ru-RU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;</a:t>
            </a:r>
            <a:endParaRPr lang="ru-RU" dirty="0">
              <a:solidFill>
                <a:srgbClr val="0033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Прямоугольник 98"/>
              <p:cNvSpPr/>
              <p:nvPr/>
            </p:nvSpPr>
            <p:spPr>
              <a:xfrm>
                <a:off x="4515673" y="5042478"/>
                <a:ext cx="17431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−3,</m:t>
                      </m:r>
                      <m:r>
                        <a:rPr lang="en-US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 </m:t>
                      </m:r>
                      <m:r>
                        <a:rPr lang="en-US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𝑓</m:t>
                      </m:r>
                      <m:r>
                        <a:rPr lang="ru-RU" i="1" dirty="0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(−3)=1;</m:t>
                      </m:r>
                    </m:oMath>
                  </m:oMathPara>
                </a14:m>
                <a:endParaRPr lang="ru-RU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9" name="Прямоугольник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673" y="5042478"/>
                <a:ext cx="1743106" cy="369332"/>
              </a:xfrm>
              <a:prstGeom prst="rect">
                <a:avLst/>
              </a:prstGeom>
              <a:blipFill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Прямоугольник 99"/>
          <p:cNvSpPr/>
          <p:nvPr/>
        </p:nvSpPr>
        <p:spPr>
          <a:xfrm>
            <a:off x="4595310" y="5260298"/>
            <a:ext cx="1162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-1,</a:t>
            </a:r>
            <a:r>
              <a:rPr lang="en-US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(-1)=3.</a:t>
            </a:r>
            <a:endParaRPr lang="ru-RU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4547003" y="5853418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(-5)=5;</a:t>
            </a:r>
            <a:endParaRPr lang="ru-RU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4572650" y="6126718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(5)=0.</a:t>
            </a:r>
            <a:endParaRPr lang="ru-RU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105" name="Полилиния 104"/>
          <p:cNvSpPr/>
          <p:nvPr/>
        </p:nvSpPr>
        <p:spPr>
          <a:xfrm>
            <a:off x="7082972" y="1741715"/>
            <a:ext cx="653143" cy="1030515"/>
          </a:xfrm>
          <a:custGeom>
            <a:avLst/>
            <a:gdLst>
              <a:gd name="connsiteX0" fmla="*/ 0 w 653143"/>
              <a:gd name="connsiteY0" fmla="*/ 0 h 1030515"/>
              <a:gd name="connsiteX1" fmla="*/ 290286 w 653143"/>
              <a:gd name="connsiteY1" fmla="*/ 595086 h 1030515"/>
              <a:gd name="connsiteX2" fmla="*/ 522515 w 653143"/>
              <a:gd name="connsiteY2" fmla="*/ 957943 h 1030515"/>
              <a:gd name="connsiteX3" fmla="*/ 653143 w 653143"/>
              <a:gd name="connsiteY3" fmla="*/ 1030515 h 1030515"/>
              <a:gd name="connsiteX4" fmla="*/ 653143 w 653143"/>
              <a:gd name="connsiteY4" fmla="*/ 1030515 h 1030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143" h="1030515">
                <a:moveTo>
                  <a:pt x="0" y="0"/>
                </a:moveTo>
                <a:cubicBezTo>
                  <a:pt x="101600" y="217714"/>
                  <a:pt x="203200" y="435429"/>
                  <a:pt x="290286" y="595086"/>
                </a:cubicBezTo>
                <a:cubicBezTo>
                  <a:pt x="377372" y="754743"/>
                  <a:pt x="462039" y="885371"/>
                  <a:pt x="522515" y="957943"/>
                </a:cubicBezTo>
                <a:cubicBezTo>
                  <a:pt x="582991" y="1030515"/>
                  <a:pt x="653143" y="1030515"/>
                  <a:pt x="653143" y="1030515"/>
                </a:cubicBezTo>
                <a:lnTo>
                  <a:pt x="653143" y="1030515"/>
                </a:ln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олилиния 105"/>
          <p:cNvSpPr/>
          <p:nvPr/>
        </p:nvSpPr>
        <p:spPr>
          <a:xfrm>
            <a:off x="8345715" y="2179268"/>
            <a:ext cx="1193573" cy="1325551"/>
          </a:xfrm>
          <a:custGeom>
            <a:avLst/>
            <a:gdLst>
              <a:gd name="connsiteX0" fmla="*/ 0 w 1213753"/>
              <a:gd name="connsiteY0" fmla="*/ 22346 h 1328108"/>
              <a:gd name="connsiteX1" fmla="*/ 72572 w 1213753"/>
              <a:gd name="connsiteY1" fmla="*/ 22346 h 1328108"/>
              <a:gd name="connsiteX2" fmla="*/ 319315 w 1213753"/>
              <a:gd name="connsiteY2" fmla="*/ 254574 h 1328108"/>
              <a:gd name="connsiteX3" fmla="*/ 624115 w 1213753"/>
              <a:gd name="connsiteY3" fmla="*/ 791603 h 1328108"/>
              <a:gd name="connsiteX4" fmla="*/ 899886 w 1213753"/>
              <a:gd name="connsiteY4" fmla="*/ 1125431 h 1328108"/>
              <a:gd name="connsiteX5" fmla="*/ 1190172 w 1213753"/>
              <a:gd name="connsiteY5" fmla="*/ 1314117 h 1328108"/>
              <a:gd name="connsiteX6" fmla="*/ 1175657 w 1213753"/>
              <a:gd name="connsiteY6" fmla="*/ 1299603 h 1328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3753" h="1328108">
                <a:moveTo>
                  <a:pt x="0" y="22346"/>
                </a:moveTo>
                <a:cubicBezTo>
                  <a:pt x="9676" y="2993"/>
                  <a:pt x="19353" y="-16359"/>
                  <a:pt x="72572" y="22346"/>
                </a:cubicBezTo>
                <a:cubicBezTo>
                  <a:pt x="125791" y="61051"/>
                  <a:pt x="227391" y="126365"/>
                  <a:pt x="319315" y="254574"/>
                </a:cubicBezTo>
                <a:cubicBezTo>
                  <a:pt x="411239" y="382784"/>
                  <a:pt x="527353" y="646460"/>
                  <a:pt x="624115" y="791603"/>
                </a:cubicBezTo>
                <a:cubicBezTo>
                  <a:pt x="720877" y="936746"/>
                  <a:pt x="805543" y="1038345"/>
                  <a:pt x="899886" y="1125431"/>
                </a:cubicBezTo>
                <a:cubicBezTo>
                  <a:pt x="994229" y="1212517"/>
                  <a:pt x="1144210" y="1285088"/>
                  <a:pt x="1190172" y="1314117"/>
                </a:cubicBezTo>
                <a:cubicBezTo>
                  <a:pt x="1236134" y="1343146"/>
                  <a:pt x="1205895" y="1321374"/>
                  <a:pt x="1175657" y="1299603"/>
                </a:cubicBez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олилиния 107"/>
          <p:cNvSpPr/>
          <p:nvPr/>
        </p:nvSpPr>
        <p:spPr>
          <a:xfrm>
            <a:off x="7722367" y="2204399"/>
            <a:ext cx="609600" cy="580572"/>
          </a:xfrm>
          <a:custGeom>
            <a:avLst/>
            <a:gdLst>
              <a:gd name="connsiteX0" fmla="*/ 609600 w 609600"/>
              <a:gd name="connsiteY0" fmla="*/ 0 h 580572"/>
              <a:gd name="connsiteX1" fmla="*/ 522514 w 609600"/>
              <a:gd name="connsiteY1" fmla="*/ 87086 h 580572"/>
              <a:gd name="connsiteX2" fmla="*/ 362857 w 609600"/>
              <a:gd name="connsiteY2" fmla="*/ 290286 h 580572"/>
              <a:gd name="connsiteX3" fmla="*/ 159657 w 609600"/>
              <a:gd name="connsiteY3" fmla="*/ 508000 h 580572"/>
              <a:gd name="connsiteX4" fmla="*/ 0 w 609600"/>
              <a:gd name="connsiteY4" fmla="*/ 580572 h 580572"/>
              <a:gd name="connsiteX5" fmla="*/ 0 w 609600"/>
              <a:gd name="connsiteY5" fmla="*/ 580572 h 580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" h="580572">
                <a:moveTo>
                  <a:pt x="609600" y="0"/>
                </a:moveTo>
                <a:cubicBezTo>
                  <a:pt x="586619" y="19352"/>
                  <a:pt x="563638" y="38705"/>
                  <a:pt x="522514" y="87086"/>
                </a:cubicBezTo>
                <a:cubicBezTo>
                  <a:pt x="481390" y="135467"/>
                  <a:pt x="423333" y="220134"/>
                  <a:pt x="362857" y="290286"/>
                </a:cubicBezTo>
                <a:cubicBezTo>
                  <a:pt x="302381" y="360438"/>
                  <a:pt x="220133" y="459619"/>
                  <a:pt x="159657" y="508000"/>
                </a:cubicBezTo>
                <a:cubicBezTo>
                  <a:pt x="99181" y="556381"/>
                  <a:pt x="0" y="580572"/>
                  <a:pt x="0" y="580572"/>
                </a:cubicBezTo>
                <a:lnTo>
                  <a:pt x="0" y="580572"/>
                </a:lnTo>
              </a:path>
            </a:pathLst>
          </a:custGeom>
          <a:ln w="381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олилиния 108"/>
          <p:cNvSpPr/>
          <p:nvPr/>
        </p:nvSpPr>
        <p:spPr>
          <a:xfrm>
            <a:off x="9520926" y="3004012"/>
            <a:ext cx="638628" cy="488065"/>
          </a:xfrm>
          <a:custGeom>
            <a:avLst/>
            <a:gdLst>
              <a:gd name="connsiteX0" fmla="*/ 0 w 638628"/>
              <a:gd name="connsiteY0" fmla="*/ 464458 h 488065"/>
              <a:gd name="connsiteX1" fmla="*/ 188685 w 638628"/>
              <a:gd name="connsiteY1" fmla="*/ 435429 h 488065"/>
              <a:gd name="connsiteX2" fmla="*/ 638628 w 638628"/>
              <a:gd name="connsiteY2" fmla="*/ 0 h 488065"/>
              <a:gd name="connsiteX3" fmla="*/ 638628 w 638628"/>
              <a:gd name="connsiteY3" fmla="*/ 0 h 48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8628" h="488065">
                <a:moveTo>
                  <a:pt x="0" y="464458"/>
                </a:moveTo>
                <a:cubicBezTo>
                  <a:pt x="41123" y="488648"/>
                  <a:pt x="82247" y="512839"/>
                  <a:pt x="188685" y="435429"/>
                </a:cubicBezTo>
                <a:cubicBezTo>
                  <a:pt x="295123" y="358019"/>
                  <a:pt x="638628" y="0"/>
                  <a:pt x="638628" y="0"/>
                </a:cubicBezTo>
                <a:lnTo>
                  <a:pt x="638628" y="0"/>
                </a:lnTo>
              </a:path>
            </a:pathLst>
          </a:custGeom>
          <a:ln w="38100"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7118222" y="1735363"/>
            <a:ext cx="3099804" cy="1749185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7090254" y="1338472"/>
            <a:ext cx="3068056" cy="2553801"/>
          </a:xfrm>
          <a:prstGeom prst="rect">
            <a:avLst/>
          </a:prstGeom>
          <a:gradFill flip="none" rotWithShape="1">
            <a:gsLst>
              <a:gs pos="93000">
                <a:srgbClr val="7030A0">
                  <a:tint val="66000"/>
                  <a:satMod val="160000"/>
                  <a:lumMod val="49000"/>
                  <a:lumOff val="51000"/>
                  <a:alpha val="63000"/>
                </a:srgbClr>
              </a:gs>
              <a:gs pos="96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8157352" y="2391229"/>
            <a:ext cx="4908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kern="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+</a:t>
            </a:r>
            <a:endParaRPr lang="ru-RU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9388065" y="2743283"/>
            <a:ext cx="3738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kern="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-</a:t>
            </a:r>
            <a:endParaRPr lang="ru-RU" sz="4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9505044" y="3431940"/>
            <a:ext cx="96157" cy="7326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6997632" y="1710729"/>
            <a:ext cx="118608" cy="7229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10099449" y="2959933"/>
            <a:ext cx="96157" cy="7326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10132299" y="2948405"/>
            <a:ext cx="133631" cy="122877"/>
          </a:xfrm>
          <a:prstGeom prst="ellipse">
            <a:avLst/>
          </a:prstGeom>
          <a:solidFill>
            <a:srgbClr val="FF993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8910271" y="2925544"/>
            <a:ext cx="133631" cy="122877"/>
          </a:xfrm>
          <a:prstGeom prst="ellipse">
            <a:avLst/>
          </a:prstGeom>
          <a:solidFill>
            <a:srgbClr val="FF993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5143898" y="2351802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5</a:t>
            </a:r>
            <a:r>
              <a:rPr lang="kk-KZ" sz="2000" b="1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;0)</a:t>
            </a:r>
            <a:endParaRPr lang="ru-RU" dirty="0">
              <a:solidFill>
                <a:srgbClr val="003300"/>
              </a:solidFill>
              <a:latin typeface="+mn-lt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7082972" y="1800838"/>
            <a:ext cx="0" cy="1208739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 flipV="1">
            <a:off x="7743371" y="2776971"/>
            <a:ext cx="2382" cy="213822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endCxn id="108" idx="0"/>
          </p:cNvCxnSpPr>
          <p:nvPr/>
        </p:nvCxnSpPr>
        <p:spPr>
          <a:xfrm flipV="1">
            <a:off x="8308949" y="2204400"/>
            <a:ext cx="23018" cy="798023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4" name="Овал 113"/>
          <p:cNvSpPr/>
          <p:nvPr/>
        </p:nvSpPr>
        <p:spPr>
          <a:xfrm>
            <a:off x="7700963" y="2714255"/>
            <a:ext cx="118608" cy="7229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8596087" y="2391229"/>
            <a:ext cx="133631" cy="12287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 flipV="1">
            <a:off x="8305800" y="2179268"/>
            <a:ext cx="119414" cy="7876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9" name="Прямая соединительная линия 118"/>
          <p:cNvCxnSpPr/>
          <p:nvPr/>
        </p:nvCxnSpPr>
        <p:spPr>
          <a:xfrm flipV="1">
            <a:off x="9534027" y="2996564"/>
            <a:ext cx="11509" cy="399010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8278899" y="2172743"/>
            <a:ext cx="133631" cy="122877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7671426" y="2696277"/>
            <a:ext cx="133631" cy="122877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9478720" y="3401798"/>
            <a:ext cx="133631" cy="122877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6990518" y="1680811"/>
            <a:ext cx="133631" cy="122877"/>
          </a:xfrm>
          <a:prstGeom prst="ellipse">
            <a:avLst/>
          </a:prstGeom>
          <a:solidFill>
            <a:srgbClr val="FF993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90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000"/>
                            </p:stCondLst>
                            <p:childTnLst>
                              <p:par>
                                <p:cTn id="2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500"/>
                            </p:stCondLst>
                            <p:childTnLst>
                              <p:par>
                                <p:cTn id="24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500"/>
                            </p:stCondLst>
                            <p:childTnLst>
                              <p:par>
                                <p:cTn id="243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1000"/>
                            </p:stCondLst>
                            <p:childTnLst>
                              <p:par>
                                <p:cTn id="2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500"/>
                            </p:stCondLst>
                            <p:childTnLst>
                              <p:par>
                                <p:cTn id="25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500"/>
                            </p:stCondLst>
                            <p:childTnLst>
                              <p:par>
                                <p:cTn id="260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1000"/>
                            </p:stCondLst>
                            <p:childTnLst>
                              <p:par>
                                <p:cTn id="28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2000"/>
                            </p:stCondLst>
                            <p:childTnLst>
                              <p:par>
                                <p:cTn id="28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3000"/>
                            </p:stCondLst>
                            <p:childTnLst>
                              <p:par>
                                <p:cTn id="2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9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500"/>
                            </p:stCondLst>
                            <p:childTnLst>
                              <p:par>
                                <p:cTn id="296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9" presetID="35" presetClass="emp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2500"/>
                            </p:stCondLst>
                            <p:childTnLst>
                              <p:par>
                                <p:cTn id="3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8" grpId="0"/>
      <p:bldP spid="99" grpId="0"/>
      <p:bldP spid="100" grpId="0"/>
      <p:bldP spid="101" grpId="0"/>
      <p:bldP spid="102" grpId="0"/>
      <p:bldP spid="105" grpId="0" animBg="1"/>
      <p:bldP spid="105" grpId="1" animBg="1"/>
      <p:bldP spid="106" grpId="0" animBg="1"/>
      <p:bldP spid="106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/>
      <p:bldP spid="112" grpId="1"/>
      <p:bldP spid="113" grpId="0"/>
      <p:bldP spid="113" grpId="1"/>
      <p:bldP spid="115" grpId="0" animBg="1"/>
      <p:bldP spid="78" grpId="0" animBg="1"/>
      <p:bldP spid="78" grpId="1" animBg="1"/>
      <p:bldP spid="78" grpId="2" animBg="1"/>
      <p:bldP spid="78" grpId="3" animBg="1"/>
      <p:bldP spid="78" grpId="4" animBg="1"/>
      <p:bldP spid="78" grpId="5" animBg="1"/>
      <p:bldP spid="78" grpId="6" animBg="1"/>
      <p:bldP spid="79" grpId="0" animBg="1"/>
      <p:bldP spid="79" grpId="1" animBg="1"/>
      <p:bldP spid="79" grpId="2" animBg="1"/>
      <p:bldP spid="79" grpId="3" animBg="1"/>
      <p:bldP spid="79" grpId="4" animBg="1"/>
      <p:bldP spid="79" grpId="5" animBg="1"/>
      <p:bldP spid="80" grpId="0"/>
      <p:bldP spid="114" grpId="0" animBg="1"/>
      <p:bldP spid="81" grpId="0" animBg="1"/>
      <p:bldP spid="81" grpId="1" animBg="1"/>
      <p:bldP spid="81" grpId="2" animBg="1"/>
      <p:bldP spid="81" grpId="4" animBg="1"/>
      <p:bldP spid="116" grpId="0" animBg="1"/>
      <p:bldP spid="86" grpId="0" animBg="1"/>
      <p:bldP spid="86" grpId="1" animBg="1"/>
      <p:bldP spid="86" grpId="2" animBg="1"/>
      <p:bldP spid="86" grpId="3" animBg="1"/>
      <p:bldP spid="97" grpId="0" animBg="1"/>
      <p:bldP spid="97" grpId="1" animBg="1"/>
      <p:bldP spid="97" grpId="2" animBg="1"/>
      <p:bldP spid="97" grpId="3" animBg="1"/>
      <p:bldP spid="103" grpId="0" animBg="1"/>
      <p:bldP spid="103" grpId="1" animBg="1"/>
      <p:bldP spid="103" grpId="2" animBg="1"/>
      <p:bldP spid="103" grpId="3" animBg="1"/>
      <p:bldP spid="104" grpId="0" animBg="1"/>
      <p:bldP spid="104" grpId="1" animBg="1"/>
      <p:bldP spid="104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2-конечная звезда 2"/>
          <p:cNvSpPr/>
          <p:nvPr/>
        </p:nvSpPr>
        <p:spPr>
          <a:xfrm>
            <a:off x="533400" y="264836"/>
            <a:ext cx="1066800" cy="914400"/>
          </a:xfrm>
          <a:prstGeom prst="star32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11480" y="314596"/>
            <a:ext cx="76381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График </a:t>
            </a:r>
            <a:r>
              <a:rPr lang="ru-RU" sz="2000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менен</a:t>
            </a:r>
            <a:r>
              <a:rPr lang="ru-RU" sz="20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000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берилген</a:t>
            </a:r>
            <a:r>
              <a:rPr lang="ru-RU" sz="20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000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функцияны</a:t>
            </a:r>
            <a:r>
              <a:rPr lang="ru-RU" sz="20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000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изилд</a:t>
            </a:r>
            <a:r>
              <a:rPr lang="kk-KZ" sz="20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өөнү,изилдөөнүн жалпы схемасы боюнча жүргүзгүлө.</a:t>
            </a:r>
            <a:endParaRPr lang="ru-RU" sz="2000" dirty="0">
              <a:solidFill>
                <a:srgbClr val="660066"/>
              </a:solidFill>
              <a:latin typeface="+mn-lt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6726381" y="1189754"/>
            <a:ext cx="4017805" cy="3131018"/>
            <a:chOff x="608071" y="2750168"/>
            <a:chExt cx="2986353" cy="2089583"/>
          </a:xfrm>
        </p:grpSpPr>
        <p:grpSp>
          <p:nvGrpSpPr>
            <p:cNvPr id="43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32779" cy="2035198"/>
              <a:chOff x="5677" y="12778"/>
              <a:chExt cx="3408" cy="3408"/>
            </a:xfrm>
          </p:grpSpPr>
          <p:sp>
            <p:nvSpPr>
              <p:cNvPr id="48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Line 38"/>
              <p:cNvSpPr>
                <a:spLocks noChangeShapeType="1"/>
              </p:cNvSpPr>
              <p:nvPr/>
            </p:nvSpPr>
            <p:spPr bwMode="auto">
              <a:xfrm>
                <a:off x="5677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" name="Line 50"/>
              <p:cNvSpPr>
                <a:spLocks noChangeShapeType="1"/>
              </p:cNvSpPr>
              <p:nvPr/>
            </p:nvSpPr>
            <p:spPr bwMode="auto">
              <a:xfrm>
                <a:off x="681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cxnSp>
          <p:nvCxnSpPr>
            <p:cNvPr id="44" name="Прямая со стрелкой 43"/>
            <p:cNvCxnSpPr/>
            <p:nvPr/>
          </p:nvCxnSpPr>
          <p:spPr>
            <a:xfrm flipV="1">
              <a:off x="631762" y="3953589"/>
              <a:ext cx="2906035" cy="240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 flipH="1" flipV="1">
              <a:off x="1989312" y="2849157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Прямоугольник 45"/>
            <p:cNvSpPr/>
            <p:nvPr/>
          </p:nvSpPr>
          <p:spPr>
            <a:xfrm>
              <a:off x="1998575" y="2750168"/>
              <a:ext cx="221854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000" i="1" dirty="0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3361847" y="3879617"/>
              <a:ext cx="232577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endParaRPr lang="ru-RU" sz="2000" i="1" dirty="0"/>
            </a:p>
          </p:txBody>
        </p:sp>
      </p:grpSp>
      <p:sp>
        <p:nvSpPr>
          <p:cNvPr id="74" name="Прямоугольник 73"/>
          <p:cNvSpPr/>
          <p:nvPr/>
        </p:nvSpPr>
        <p:spPr>
          <a:xfrm>
            <a:off x="8570337" y="1513465"/>
            <a:ext cx="42593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6687417" y="2963602"/>
            <a:ext cx="1826433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-5  -4   -3   -2  -1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8245858" y="3066872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8579630" y="2913280"/>
            <a:ext cx="203295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0 1   2   3   4   5   6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5" name="Таблица 8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8819470"/>
                  </p:ext>
                </p:extLst>
              </p:nvPr>
            </p:nvGraphicFramePr>
            <p:xfrm>
              <a:off x="605425" y="1189754"/>
              <a:ext cx="5734647" cy="5134846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41621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0735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1107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600" b="0" dirty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1600" b="0" dirty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6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16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1600" b="0" kern="1200" dirty="0">
                              <a:solidFill>
                                <a:srgbClr val="002060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1600" b="0" kern="1200" dirty="0">
                            <a:solidFill>
                              <a:srgbClr val="002060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6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а) О</a:t>
                          </a:r>
                          <a:r>
                            <a:rPr lang="kk-KZ" sz="1600" b="0" i="1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kk-KZ" sz="16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огу менен</a:t>
                          </a:r>
                        </a:p>
                        <a:p>
                          <a:endParaRPr lang="ru-RU" sz="16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6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:r>
                            <a:rPr lang="ru-RU" sz="1600" b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О</a:t>
                          </a:r>
                          <a:r>
                            <a:rPr lang="ru-RU" sz="1600" b="0" i="1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у</a:t>
                          </a:r>
                          <a:r>
                            <a:rPr lang="ru-RU" sz="16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600" b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огу</a:t>
                          </a:r>
                          <a:r>
                            <a:rPr lang="ru-RU" sz="16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600" b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менен</a:t>
                          </a:r>
                          <a:endParaRPr lang="ru-RU" sz="16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56166">
                    <a:tc rowSpan="2"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6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16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16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16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)&gt;0</m:t>
                              </m:r>
                            </m:oMath>
                          </a14:m>
                          <a:endParaRPr lang="ru-RU" sz="16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6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𝑓</m:t>
                              </m:r>
                              <m:r>
                                <a:rPr lang="ru-RU" sz="16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(</m:t>
                              </m:r>
                              <m:r>
                                <a:rPr lang="en-US" sz="16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1600" b="0" i="1" baseline="0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)&lt;0</m:t>
                              </m:r>
                            </m:oMath>
                          </a14:m>
                          <a:endParaRPr lang="ru-RU" sz="16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6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16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6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1600" b="0" baseline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1600" b="0" baseline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600" b="0" baseline="0" dirty="0" err="1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1600" b="0" baseline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899160">
                    <a:tc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f</a:t>
                          </a:r>
                          <a:r>
                            <a:rPr kumimoji="0" lang="kk-KZ" sz="1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1600" b="0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1600" b="0" u="none" strike="noStrike" kern="0" cap="none" spc="0" normalizeH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b="1" dirty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600" b="0" dirty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16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5" name="Таблица 8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8819470"/>
                  </p:ext>
                </p:extLst>
              </p:nvPr>
            </p:nvGraphicFramePr>
            <p:xfrm>
              <a:off x="605425" y="1189754"/>
              <a:ext cx="5734647" cy="5134846"/>
            </p:xfrm>
            <a:graphic>
              <a:graphicData uri="http://schemas.openxmlformats.org/drawingml/2006/table">
                <a:tbl>
                  <a:tblPr firstRow="1" bandRow="1">
                    <a:tableStyleId>{E8B1032C-EA38-4F05-BA0D-38AFFFC7BED3}</a:tableStyleId>
                  </a:tblPr>
                  <a:tblGrid>
                    <a:gridCol w="41621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0735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1107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ru-RU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600" b="0" dirty="0" smtClean="0">
                              <a:solidFill>
                                <a:srgbClr val="0000FF"/>
                              </a:solidFill>
                              <a:latin typeface="+mn-lt"/>
                              <a:cs typeface="Times New Roman" pitchFamily="18" charset="0"/>
                            </a:rPr>
                            <a:t>Функциянын касиеттери</a:t>
                          </a:r>
                          <a:endParaRPr lang="ru-RU" sz="1600" b="0" dirty="0" smtClean="0">
                            <a:solidFill>
                              <a:srgbClr val="0000FF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1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6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Аныкталуу областы</a:t>
                          </a:r>
                          <a:endParaRPr lang="ru-RU" sz="16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algn="l" defTabSz="914400" rtl="0" eaLnBrk="1" latinLnBrk="0" hangingPunct="1"/>
                          <a:r>
                            <a:rPr lang="kk-KZ" sz="1600" b="0" kern="1200" dirty="0" smtClean="0">
                              <a:solidFill>
                                <a:srgbClr val="002060"/>
                              </a:solidFill>
                              <a:latin typeface="+mn-lt"/>
                              <a:ea typeface="+mn-ea"/>
                              <a:cs typeface="Times New Roman" pitchFamily="18" charset="0"/>
                            </a:rPr>
                            <a:t>Маанилеринин  областы</a:t>
                          </a:r>
                          <a:endParaRPr lang="ru-RU" sz="1600" b="0" kern="1200" dirty="0">
                            <a:solidFill>
                              <a:srgbClr val="002060"/>
                            </a:solidFill>
                            <a:latin typeface="+mn-lt"/>
                            <a:ea typeface="+mn-ea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9120">
                    <a:tc rowSpan="2"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2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600" b="0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а) О</a:t>
                          </a:r>
                          <a:r>
                            <a:rPr lang="kk-KZ" sz="1600" b="0" i="1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х</a:t>
                          </a:r>
                          <a:r>
                            <a:rPr lang="kk-KZ" sz="1600" b="0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огу менен</a:t>
                          </a:r>
                        </a:p>
                        <a:p>
                          <a:endParaRPr lang="ru-RU" sz="16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6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б) </a:t>
                          </a:r>
                          <a:r>
                            <a:rPr lang="ru-RU" sz="1600" b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О</a:t>
                          </a:r>
                          <a:r>
                            <a:rPr lang="ru-RU" sz="1600" b="0" i="1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у</a:t>
                          </a:r>
                          <a:r>
                            <a:rPr lang="ru-RU" sz="16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600" b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огу</a:t>
                          </a:r>
                          <a:r>
                            <a:rPr lang="ru-RU" sz="16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600" b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менен</a:t>
                          </a:r>
                          <a:endParaRPr lang="ru-RU" sz="1600" b="0" dirty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56166">
                    <a:tc rowSpan="2"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3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7424" t="-461333" r="-121465" b="-56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7424" t="-690164" r="-121465" b="-6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4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600" b="0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а)</a:t>
                          </a:r>
                          <a:r>
                            <a:rPr lang="kk-KZ" sz="16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Өсүү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600" b="0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б)</a:t>
                          </a:r>
                          <a:r>
                            <a:rPr lang="ru-RU" sz="1600" b="0" baseline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Кемүү</a:t>
                          </a:r>
                          <a:r>
                            <a:rPr lang="ru-RU" sz="1600" b="0" baseline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600" b="0" baseline="0" dirty="0" err="1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аралыктары</a:t>
                          </a:r>
                          <a:endParaRPr lang="ru-RU" sz="1600" b="0" baseline="0" dirty="0" smtClean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899160">
                    <a:tc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5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f</a:t>
                          </a:r>
                          <a:r>
                            <a:rPr kumimoji="0" lang="kk-KZ" sz="1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 </a:t>
                          </a:r>
                          <a:r>
                            <a:rPr kumimoji="0" lang="kk-KZ" sz="1600" b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функциянын </a:t>
                          </a:r>
                          <a:r>
                            <a:rPr kumimoji="0" lang="kk-KZ" sz="1600" b="0" u="none" strike="noStrike" kern="0" cap="none" spc="0" normalizeH="0" noProof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+mn-lt"/>
                              <a:cs typeface="Times New Roman" pitchFamily="18" charset="0"/>
                            </a:rPr>
                            <a:t> экстремум чекиттерин табуу</a:t>
                          </a: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kk-KZ" b="1" dirty="0" smtClean="0">
                              <a:solidFill>
                                <a:srgbClr val="C00000"/>
                              </a:solidFill>
                              <a:latin typeface="+mn-lt"/>
                              <a:cs typeface="Times New Roman" pitchFamily="18" charset="0"/>
                            </a:rPr>
                            <a:t>6</a:t>
                          </a:r>
                          <a:endParaRPr lang="ru-RU" b="1" dirty="0">
                            <a:solidFill>
                              <a:srgbClr val="C0000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600" b="0" dirty="0" smtClean="0">
                              <a:solidFill>
                                <a:srgbClr val="002060"/>
                              </a:solidFill>
                              <a:latin typeface="+mn-lt"/>
                              <a:cs typeface="Times New Roman" pitchFamily="18" charset="0"/>
                            </a:rPr>
                            <a:t>Кошумча чекиттери</a:t>
                          </a:r>
                        </a:p>
                        <a:p>
                          <a:endParaRPr lang="kk-KZ" sz="1600" b="0" dirty="0" smtClean="0">
                            <a:solidFill>
                              <a:srgbClr val="002060"/>
                            </a:solidFill>
                            <a:latin typeface="+mn-lt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16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1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3934711" y="1556142"/>
                <a:ext cx="10449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−5</m:t>
                          </m:r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;6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711" y="1556142"/>
                <a:ext cx="104496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3914731" y="1944216"/>
                <a:ext cx="10449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2;4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731" y="1944216"/>
                <a:ext cx="104496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Прямоугольник 88"/>
          <p:cNvSpPr/>
          <p:nvPr/>
        </p:nvSpPr>
        <p:spPr>
          <a:xfrm>
            <a:off x="3420163" y="2288460"/>
            <a:ext cx="8178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(-4;0);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3572176" y="2875543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(0;1)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>
                <a:off x="3389417" y="3222120"/>
                <a:ext cx="214368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−5;</m:t>
                          </m:r>
                          <m:d>
                            <m:dPr>
                              <m:begChr m:val=""/>
                              <m:ctrlPr>
                                <a:rPr lang="ru-RU" sz="2000" i="1" kern="0" dirty="0">
                                  <a:solidFill>
                                    <a:srgbClr val="0033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000" b="0" i="1" kern="0" dirty="0">
                                  <a:solidFill>
                                    <a:srgbClr val="00330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</m:d>
                      <m:r>
                        <a:rPr lang="ru-RU" sz="2000" b="0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  <m:d>
                        <m:dPr>
                          <m:ctrlPr>
                            <a:rPr lang="ru-RU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−1;1</m:t>
                          </m:r>
                        </m:e>
                      </m:d>
                      <m:r>
                        <a:rPr lang="ru-RU" sz="2000" b="0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417" y="3222120"/>
                <a:ext cx="2143688" cy="400110"/>
              </a:xfrm>
              <a:prstGeom prst="rect">
                <a:avLst/>
              </a:prstGeom>
              <a:blipFill>
                <a:blip r:embed="rId5"/>
                <a:stretch>
                  <a:fillRect l="-17330" t="-127692" b="-19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3360113" y="3726481"/>
                <a:ext cx="208210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−4;</m:t>
                          </m:r>
                        </m:e>
                      </m:d>
                      <m:r>
                        <a:rPr lang="ru-RU" sz="2000" b="0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−1);</m:t>
                      </m:r>
                      <m:d>
                        <m:dPr>
                          <m:ctrlPr>
                            <a:rPr lang="ru-RU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1;4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113" y="3726481"/>
                <a:ext cx="2082108" cy="400110"/>
              </a:xfrm>
              <a:prstGeom prst="rect">
                <a:avLst/>
              </a:prstGeom>
              <a:blipFill>
                <a:blip r:embed="rId6"/>
                <a:stretch>
                  <a:fillRect l="-15205" t="-125758" b="-189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Прямоугольник 92"/>
              <p:cNvSpPr/>
              <p:nvPr/>
            </p:nvSpPr>
            <p:spPr>
              <a:xfrm>
                <a:off x="3378689" y="4073916"/>
                <a:ext cx="112562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e>
                      </m:d>
                      <m:r>
                        <a:rPr lang="ru-RU" sz="2000" b="0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3" name="Прямоугольник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689" y="4073916"/>
                <a:ext cx="1125629" cy="400110"/>
              </a:xfrm>
              <a:prstGeom prst="rect">
                <a:avLst/>
              </a:prstGeom>
              <a:blipFill>
                <a:blip r:embed="rId7"/>
                <a:stretch>
                  <a:fillRect l="-29730" t="-125758" r="-35135" b="-189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Прямоугольник 93"/>
              <p:cNvSpPr/>
              <p:nvPr/>
            </p:nvSpPr>
            <p:spPr>
              <a:xfrm>
                <a:off x="4261865" y="4097243"/>
                <a:ext cx="8306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4" name="Прямоугольник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865" y="4097243"/>
                <a:ext cx="830676" cy="400110"/>
              </a:xfrm>
              <a:prstGeom prst="rect">
                <a:avLst/>
              </a:prstGeom>
              <a:blipFill>
                <a:blip r:embed="rId8"/>
                <a:stretch>
                  <a:fillRect l="-42647" t="-125758" r="-58824" b="-189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3451168" y="4467289"/>
                <a:ext cx="12650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kk-KZ" sz="2000" i="1" kern="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sz="2000" b="0" i="1" kern="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−5; 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kk-KZ" sz="2000" i="1" kern="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sz="2000" b="0" i="1" kern="0" dirty="0">
                            <a:solidFill>
                              <a:srgbClr val="00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ru-RU" sz="2000" dirty="0">
                    <a:solidFill>
                      <a:srgbClr val="003300"/>
                    </a:solidFill>
                    <a:latin typeface="+mn-lt"/>
                  </a:rPr>
                  <a:t>;</a:t>
                </a: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168" y="4467289"/>
                <a:ext cx="1265090" cy="400110"/>
              </a:xfrm>
              <a:prstGeom prst="rect">
                <a:avLst/>
              </a:prstGeom>
              <a:blipFill>
                <a:blip r:embed="rId9"/>
                <a:stretch>
                  <a:fillRect l="-30288" t="-127692" r="-31250" b="-19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Прямоугольник 97"/>
          <p:cNvSpPr/>
          <p:nvPr/>
        </p:nvSpPr>
        <p:spPr>
          <a:xfrm>
            <a:off x="3479606" y="5098243"/>
            <a:ext cx="10711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0,</a:t>
            </a:r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(0)=1;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3420163" y="4798460"/>
            <a:ext cx="13067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-3,</a:t>
            </a:r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(-3)=-2;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3470863" y="5385657"/>
            <a:ext cx="11833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3,</a:t>
            </a:r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(3)=-2.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3508137" y="5805862"/>
            <a:ext cx="9557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(-5)=2;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4400256" y="5830156"/>
            <a:ext cx="906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sz="2000" dirty="0">
                <a:solidFill>
                  <a:srgbClr val="003300"/>
                </a:solidFill>
                <a:latin typeface="+mn-lt"/>
                <a:ea typeface="Cambria Math"/>
                <a:cs typeface="Times New Roman" pitchFamily="18" charset="0"/>
              </a:rPr>
              <a:t>(6)=4.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7063701" y="1994621"/>
            <a:ext cx="3297980" cy="1540185"/>
          </a:xfrm>
          <a:prstGeom prst="rect">
            <a:avLst/>
          </a:prstGeom>
          <a:solidFill>
            <a:srgbClr val="00B0F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7034676" y="1879113"/>
            <a:ext cx="3353714" cy="1752353"/>
          </a:xfrm>
          <a:prstGeom prst="rect">
            <a:avLst/>
          </a:prstGeom>
          <a:gradFill flip="none" rotWithShape="1">
            <a:gsLst>
              <a:gs pos="93000">
                <a:srgbClr val="7030A0">
                  <a:tint val="66000"/>
                  <a:satMod val="160000"/>
                  <a:lumMod val="49000"/>
                  <a:lumOff val="51000"/>
                  <a:alpha val="63000"/>
                </a:srgbClr>
              </a:gs>
              <a:gs pos="96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6946617" y="2586872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9254698" y="2743283"/>
            <a:ext cx="3898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4800" dirty="0">
              <a:solidFill>
                <a:srgbClr val="C0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003741" y="2502823"/>
            <a:ext cx="672079" cy="9802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7661306" y="2728346"/>
            <a:ext cx="918325" cy="7764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550871" y="2722885"/>
            <a:ext cx="932997" cy="7768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V="1">
            <a:off x="9483868" y="1980054"/>
            <a:ext cx="918325" cy="15030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4109761" y="2559121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(4;0)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7513179" y="2783858"/>
            <a:ext cx="3898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8366748" y="2639852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9964369" y="2446368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2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5389904" y="3218080"/>
                <a:ext cx="73132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4;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ru-RU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e>
                      </m:d>
                      <m:r>
                        <a:rPr lang="ru-RU" sz="2000" b="0" i="1" kern="0" dirty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904" y="3218080"/>
                <a:ext cx="731322" cy="400110"/>
              </a:xfrm>
              <a:prstGeom prst="rect">
                <a:avLst/>
              </a:prstGeom>
              <a:blipFill>
                <a:blip r:embed="rId10"/>
                <a:stretch>
                  <a:fillRect l="-52500" t="-125758" r="-70000" b="-189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>
                <a:off x="4522894" y="4464570"/>
                <a:ext cx="84350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sz="200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0" i="1" kern="0" dirty="0">
                              <a:solidFill>
                                <a:srgbClr val="00330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0033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2894" y="4464570"/>
                <a:ext cx="843501" cy="400110"/>
              </a:xfrm>
              <a:prstGeom prst="rect">
                <a:avLst/>
              </a:prstGeom>
              <a:blipFill>
                <a:blip r:embed="rId11"/>
                <a:stretch>
                  <a:fillRect l="-42029" t="-125758" r="-56522" b="-189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Овал 83"/>
          <p:cNvSpPr/>
          <p:nvPr/>
        </p:nvSpPr>
        <p:spPr>
          <a:xfrm>
            <a:off x="9723440" y="2932240"/>
            <a:ext cx="133631" cy="122877"/>
          </a:xfrm>
          <a:prstGeom prst="ellipse">
            <a:avLst/>
          </a:prstGeom>
          <a:solidFill>
            <a:srgbClr val="FF993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8854851" y="2925544"/>
            <a:ext cx="133631" cy="122877"/>
          </a:xfrm>
          <a:prstGeom prst="ellipse">
            <a:avLst/>
          </a:prstGeom>
          <a:solidFill>
            <a:srgbClr val="FF993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8182885" y="2963983"/>
            <a:ext cx="133631" cy="122877"/>
          </a:xfrm>
          <a:prstGeom prst="ellipse">
            <a:avLst/>
          </a:prstGeom>
          <a:solidFill>
            <a:srgbClr val="FF993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7278550" y="2957287"/>
            <a:ext cx="133631" cy="122877"/>
          </a:xfrm>
          <a:prstGeom prst="ellipse">
            <a:avLst/>
          </a:prstGeom>
          <a:solidFill>
            <a:srgbClr val="FF993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145405" y="2261249"/>
            <a:ext cx="8178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k-KZ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(-1;0);</a:t>
            </a:r>
            <a:endParaRPr lang="ru-RU" sz="200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63498" y="2555235"/>
            <a:ext cx="7393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solidFill>
                  <a:srgbClr val="003300"/>
                </a:solidFill>
                <a:latin typeface="+mn-lt"/>
                <a:cs typeface="Times New Roman" pitchFamily="18" charset="0"/>
              </a:rPr>
              <a:t>(1;0);</a:t>
            </a:r>
            <a:endParaRPr lang="ru-RU" dirty="0">
              <a:latin typeface="+mn-l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7032768" y="2551098"/>
            <a:ext cx="0" cy="429805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V="1">
            <a:off x="10386482" y="2039947"/>
            <a:ext cx="16961" cy="918238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7038481" y="2554546"/>
            <a:ext cx="672079" cy="980260"/>
          </a:xfrm>
          <a:prstGeom prst="line">
            <a:avLst/>
          </a:prstGeom>
          <a:ln>
            <a:solidFill>
              <a:srgbClr val="00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8550871" y="2727964"/>
            <a:ext cx="932997" cy="776855"/>
          </a:xfrm>
          <a:prstGeom prst="line">
            <a:avLst/>
          </a:prstGeom>
          <a:ln>
            <a:solidFill>
              <a:srgbClr val="00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V="1">
            <a:off x="9471728" y="2026649"/>
            <a:ext cx="918325" cy="150303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7686495" y="2721641"/>
            <a:ext cx="918325" cy="776475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8" name="Овал 117"/>
          <p:cNvSpPr/>
          <p:nvPr/>
        </p:nvSpPr>
        <p:spPr>
          <a:xfrm>
            <a:off x="10334996" y="1966687"/>
            <a:ext cx="148345" cy="141704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7641289" y="3414566"/>
            <a:ext cx="133631" cy="122877"/>
          </a:xfrm>
          <a:prstGeom prst="ellipse">
            <a:avLst/>
          </a:prstGeom>
          <a:solidFill>
            <a:srgbClr val="CC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8497890" y="2672157"/>
            <a:ext cx="133631" cy="122877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9396475" y="3452309"/>
            <a:ext cx="133631" cy="122877"/>
          </a:xfrm>
          <a:prstGeom prst="ellipse">
            <a:avLst/>
          </a:prstGeom>
          <a:solidFill>
            <a:srgbClr val="CC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6973464" y="2488310"/>
            <a:ext cx="122206" cy="10235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65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35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35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5" presetClass="emph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5" presetClass="emph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9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9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9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00"/>
                            </p:stCondLst>
                            <p:childTnLst>
                              <p:par>
                                <p:cTn id="24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1000"/>
                            </p:stCondLst>
                            <p:childTnLst>
                              <p:par>
                                <p:cTn id="24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"/>
                            </p:stCondLst>
                            <p:childTnLst>
                              <p:par>
                                <p:cTn id="2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000"/>
                            </p:stCondLst>
                            <p:childTnLst>
                              <p:par>
                                <p:cTn id="268" presetID="9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500"/>
                            </p:stCondLst>
                            <p:childTnLst>
                              <p:par>
                                <p:cTn id="2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500"/>
                            </p:stCondLst>
                            <p:childTnLst>
                              <p:par>
                                <p:cTn id="3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500"/>
                            </p:stCondLst>
                            <p:childTnLst>
                              <p:par>
                                <p:cTn id="3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500"/>
                            </p:stCondLst>
                            <p:childTnLst>
                              <p:par>
                                <p:cTn id="33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3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36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500"/>
                            </p:stCondLst>
                            <p:childTnLst>
                              <p:par>
                                <p:cTn id="344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1500"/>
                            </p:stCondLst>
                            <p:childTnLst>
                              <p:par>
                                <p:cTn id="347" presetID="35" presetClass="emp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2500"/>
                            </p:stCondLst>
                            <p:childTnLst>
                              <p:par>
                                <p:cTn id="350" presetID="35" presetClass="emph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500"/>
                            </p:stCondLst>
                            <p:childTnLst>
                              <p:par>
                                <p:cTn id="35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1500"/>
                            </p:stCondLst>
                            <p:childTnLst>
                              <p:par>
                                <p:cTn id="361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2500"/>
                            </p:stCondLst>
                            <p:childTnLst>
                              <p:par>
                                <p:cTn id="364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500"/>
                            </p:stCondLst>
                            <p:childTnLst>
                              <p:par>
                                <p:cTn id="372" presetID="2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1000"/>
                            </p:stCondLst>
                            <p:childTnLst>
                              <p:par>
                                <p:cTn id="3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500"/>
                            </p:stCondLst>
                            <p:childTnLst>
                              <p:par>
                                <p:cTn id="385" presetID="2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1000"/>
                            </p:stCondLst>
                            <p:childTnLst>
                              <p:par>
                                <p:cTn id="3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8" grpId="0"/>
      <p:bldP spid="99" grpId="0"/>
      <p:bldP spid="100" grpId="0"/>
      <p:bldP spid="101" grpId="0"/>
      <p:bldP spid="102" grpId="0"/>
      <p:bldP spid="110" grpId="0" animBg="1"/>
      <p:bldP spid="110" grpId="1" animBg="1"/>
      <p:bldP spid="111" grpId="0" animBg="1"/>
      <p:bldP spid="111" grpId="1" animBg="1"/>
      <p:bldP spid="112" grpId="0"/>
      <p:bldP spid="112" grpId="1"/>
      <p:bldP spid="113" grpId="0"/>
      <p:bldP spid="113" grpId="1"/>
      <p:bldP spid="78" grpId="0"/>
      <p:bldP spid="79" grpId="0"/>
      <p:bldP spid="79" grpId="1"/>
      <p:bldP spid="80" grpId="0"/>
      <p:bldP spid="80" grpId="1"/>
      <p:bldP spid="81" grpId="0"/>
      <p:bldP spid="81" grpId="1"/>
      <p:bldP spid="82" grpId="0"/>
      <p:bldP spid="83" grpId="0"/>
      <p:bldP spid="84" grpId="0" animBg="1"/>
      <p:bldP spid="84" grpId="1" animBg="1"/>
      <p:bldP spid="84" grpId="2" animBg="1"/>
      <p:bldP spid="84" grpId="3" animBg="1"/>
      <p:bldP spid="84" grpId="5" animBg="1"/>
      <p:bldP spid="84" grpId="6" animBg="1"/>
      <p:bldP spid="84" grpId="7" animBg="1"/>
      <p:bldP spid="84" grpId="8" animBg="1"/>
      <p:bldP spid="86" grpId="0" animBg="1"/>
      <p:bldP spid="86" grpId="1" animBg="1"/>
      <p:bldP spid="86" grpId="2" animBg="1"/>
      <p:bldP spid="86" grpId="3" animBg="1"/>
      <p:bldP spid="86" grpId="4" animBg="1"/>
      <p:bldP spid="86" grpId="5" animBg="1"/>
      <p:bldP spid="96" grpId="0" animBg="1"/>
      <p:bldP spid="96" grpId="1" animBg="1"/>
      <p:bldP spid="96" grpId="2" animBg="1"/>
      <p:bldP spid="96" grpId="3" animBg="1"/>
      <p:bldP spid="96" grpId="5" animBg="1"/>
      <p:bldP spid="96" grpId="6" animBg="1"/>
      <p:bldP spid="96" grpId="7" animBg="1"/>
      <p:bldP spid="96" grpId="8" animBg="1"/>
      <p:bldP spid="103" grpId="0" animBg="1"/>
      <p:bldP spid="103" grpId="1" animBg="1"/>
      <p:bldP spid="103" grpId="2" animBg="1"/>
      <p:bldP spid="103" grpId="3" animBg="1"/>
      <p:bldP spid="103" grpId="4" animBg="1"/>
      <p:bldP spid="103" grpId="5" animBg="1"/>
      <p:bldP spid="2" grpId="0"/>
      <p:bldP spid="6" grpId="0"/>
      <p:bldP spid="118" grpId="0" animBg="1"/>
      <p:bldP spid="118" grpId="1" animBg="1"/>
      <p:bldP spid="118" grpId="4" animBg="1"/>
      <p:bldP spid="115" grpId="0" animBg="1"/>
      <p:bldP spid="115" grpId="1" animBg="1"/>
      <p:bldP spid="115" grpId="2" animBg="1"/>
      <p:bldP spid="115" grpId="3" animBg="1"/>
      <p:bldP spid="105" grpId="0" animBg="1"/>
      <p:bldP spid="105" grpId="1" animBg="1"/>
      <p:bldP spid="105" grpId="2" animBg="1"/>
      <p:bldP spid="105" grpId="3" animBg="1"/>
      <p:bldP spid="105" grpId="4" animBg="1"/>
      <p:bldP spid="105" grpId="5" animBg="1"/>
      <p:bldP spid="105" grpId="6" animBg="1"/>
      <p:bldP spid="105" grpId="7" animBg="1"/>
      <p:bldP spid="116" grpId="0" animBg="1"/>
      <p:bldP spid="116" grpId="1" animBg="1"/>
      <p:bldP spid="116" grpId="2" animBg="1"/>
      <p:bldP spid="116" grpId="3" animBg="1"/>
      <p:bldP spid="117" grpId="0" animBg="1"/>
      <p:bldP spid="117" grpId="1" animBg="1"/>
      <p:bldP spid="117" grpId="4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2-конечная звезда 2"/>
          <p:cNvSpPr/>
          <p:nvPr/>
        </p:nvSpPr>
        <p:spPr>
          <a:xfrm>
            <a:off x="990600" y="262739"/>
            <a:ext cx="1066800" cy="914400"/>
          </a:xfrm>
          <a:prstGeom prst="star32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94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70535" y="469733"/>
            <a:ext cx="86297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Функциянын</a:t>
            </a:r>
            <a:r>
              <a:rPr lang="ru-RU" sz="24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касиеттери</a:t>
            </a:r>
            <a:r>
              <a:rPr lang="ru-RU" sz="24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 </a:t>
            </a:r>
            <a:r>
              <a:rPr lang="kk-KZ" sz="24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белгилүү болсо, графигин түзгүлө.</a:t>
            </a:r>
            <a:endParaRPr lang="ru-RU" sz="2400" dirty="0">
              <a:solidFill>
                <a:srgbClr val="660066"/>
              </a:solidFill>
              <a:latin typeface="+mn-lt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6751191" y="1205274"/>
            <a:ext cx="3949474" cy="3131018"/>
            <a:chOff x="608071" y="2750168"/>
            <a:chExt cx="2935564" cy="2089583"/>
          </a:xfrm>
        </p:grpSpPr>
        <p:grpSp>
          <p:nvGrpSpPr>
            <p:cNvPr id="43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64052" cy="2035198"/>
              <a:chOff x="5677" y="12778"/>
              <a:chExt cx="3447" cy="3408"/>
            </a:xfrm>
          </p:grpSpPr>
          <p:sp>
            <p:nvSpPr>
              <p:cNvPr id="48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Line 38"/>
              <p:cNvSpPr>
                <a:spLocks noChangeShapeType="1"/>
              </p:cNvSpPr>
              <p:nvPr/>
            </p:nvSpPr>
            <p:spPr bwMode="auto">
              <a:xfrm>
                <a:off x="5716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" name="Line 50"/>
              <p:cNvSpPr>
                <a:spLocks noChangeShapeType="1"/>
              </p:cNvSpPr>
              <p:nvPr/>
            </p:nvSpPr>
            <p:spPr bwMode="auto">
              <a:xfrm>
                <a:off x="683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cxnSp>
          <p:nvCxnSpPr>
            <p:cNvPr id="44" name="Прямая со стрелкой 43"/>
            <p:cNvCxnSpPr/>
            <p:nvPr/>
          </p:nvCxnSpPr>
          <p:spPr>
            <a:xfrm flipV="1">
              <a:off x="608071" y="3952148"/>
              <a:ext cx="2786653" cy="38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 flipH="1" flipV="1">
              <a:off x="1989312" y="2849157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Прямоугольник 45"/>
            <p:cNvSpPr/>
            <p:nvPr/>
          </p:nvSpPr>
          <p:spPr>
            <a:xfrm>
              <a:off x="1998575" y="2750168"/>
              <a:ext cx="221854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000" i="1" dirty="0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3311058" y="3853211"/>
              <a:ext cx="232577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endParaRPr lang="ru-RU" sz="2000" i="1" dirty="0"/>
            </a:p>
          </p:txBody>
        </p:sp>
      </p:grpSp>
      <p:sp>
        <p:nvSpPr>
          <p:cNvPr id="74" name="Прямоугольник 73"/>
          <p:cNvSpPr/>
          <p:nvPr/>
        </p:nvSpPr>
        <p:spPr>
          <a:xfrm>
            <a:off x="8625757" y="1513465"/>
            <a:ext cx="42593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6499345" y="2943638"/>
            <a:ext cx="2195654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-6 -5  -4   -3   -2  -1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8301278" y="3066872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8607299" y="2928718"/>
            <a:ext cx="203295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0 1   2   3   4   5   6</a:t>
            </a:r>
            <a:endParaRPr lang="ru-RU" dirty="0"/>
          </a:p>
        </p:txBody>
      </p:sp>
      <p:graphicFrame>
        <p:nvGraphicFramePr>
          <p:cNvPr id="85" name="Таблица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808775"/>
              </p:ext>
            </p:extLst>
          </p:nvPr>
        </p:nvGraphicFramePr>
        <p:xfrm>
          <a:off x="533400" y="1158306"/>
          <a:ext cx="5781415" cy="517227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19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0" dirty="0">
                          <a:solidFill>
                            <a:srgbClr val="0000FF"/>
                          </a:solidFill>
                          <a:latin typeface="+mn-lt"/>
                          <a:cs typeface="Times New Roman" pitchFamily="18" charset="0"/>
                        </a:rPr>
                        <a:t>Функциянын касиеттери</a:t>
                      </a:r>
                      <a:endParaRPr lang="ru-RU" sz="2000" b="0" dirty="0">
                        <a:solidFill>
                          <a:srgbClr val="0000FF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kk-KZ" b="1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Аныкталуу областы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kk-KZ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Маанилеринин  областы</a:t>
                      </a:r>
                      <a:endParaRPr lang="ru-RU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kk-KZ" b="1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а) О</a:t>
                      </a:r>
                      <a:r>
                        <a:rPr lang="kk-KZ" sz="2000" b="0" i="1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х</a:t>
                      </a:r>
                      <a:r>
                        <a:rPr lang="kk-KZ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 огу менен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б) </a:t>
                      </a:r>
                      <a:r>
                        <a:rPr lang="ru-RU" sz="2000" b="0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О</a:t>
                      </a:r>
                      <a:r>
                        <a:rPr lang="ru-RU" sz="2000" b="0" i="1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у</a:t>
                      </a:r>
                      <a:r>
                        <a:rPr lang="ru-RU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огу</a:t>
                      </a:r>
                      <a:r>
                        <a:rPr lang="ru-RU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менен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156">
                <a:tc rowSpan="2">
                  <a:txBody>
                    <a:bodyPr/>
                    <a:lstStyle/>
                    <a:p>
                      <a:pPr algn="l"/>
                      <a:r>
                        <a:rPr lang="kk-KZ" b="1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а) </a:t>
                      </a:r>
                      <a:r>
                        <a:rPr lang="en-US" sz="2000" b="0" i="1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f</a:t>
                      </a:r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lang="ru-RU" sz="2000" b="0" i="1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х</a:t>
                      </a:r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)&gt;0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б) </a:t>
                      </a:r>
                      <a:r>
                        <a:rPr lang="en-US" sz="2000" b="0" i="1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f</a:t>
                      </a:r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lang="ru-RU" sz="2000" b="0" i="1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х</a:t>
                      </a:r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)&lt;0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kk-KZ" b="1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а)</a:t>
                      </a:r>
                      <a:r>
                        <a:rPr lang="kk-KZ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Өсүү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б)</a:t>
                      </a:r>
                      <a:r>
                        <a:rPr lang="ru-RU" sz="2000" b="0" baseline="0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Кемүү</a:t>
                      </a:r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аралыктары</a:t>
                      </a:r>
                      <a:endParaRPr lang="ru-RU" sz="2000" b="0" baseline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pPr algn="l"/>
                      <a:r>
                        <a:rPr lang="kk-KZ" b="1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cs typeface="Times New Roman" pitchFamily="18" charset="0"/>
                        </a:rPr>
                        <a:t>f</a:t>
                      </a:r>
                      <a:r>
                        <a:rPr kumimoji="0" lang="kk-KZ" sz="20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cs typeface="Times New Roman" pitchFamily="18" charset="0"/>
                        </a:rPr>
                        <a:t>  </a:t>
                      </a:r>
                      <a:r>
                        <a:rPr kumimoji="0" lang="kk-KZ" sz="20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cs typeface="Times New Roman" pitchFamily="18" charset="0"/>
                        </a:rPr>
                        <a:t>функциянын </a:t>
                      </a:r>
                      <a:r>
                        <a:rPr kumimoji="0" lang="kk-KZ" sz="2000" b="0" u="none" strike="noStrike" kern="0" cap="none" spc="0" normalizeH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cs typeface="Times New Roman" pitchFamily="18" charset="0"/>
                        </a:rPr>
                        <a:t> экстремум чекиттерин табуу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k-KZ" b="1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Кошумча чекиттери</a:t>
                      </a:r>
                    </a:p>
                    <a:p>
                      <a:endParaRPr lang="kk-KZ" sz="2000" b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4624245" y="1560075"/>
                <a:ext cx="10449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i="1" kern="0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b="0" i="1" kern="0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sz="2000" b="0" i="1" kern="0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6;6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245" y="1560075"/>
                <a:ext cx="1044966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4624245" y="1922347"/>
                <a:ext cx="10449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i="1" kern="0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b="0" i="1" kern="0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sz="2000" b="0" i="1" kern="0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2;5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245" y="1922347"/>
                <a:ext cx="104496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Прямоугольник 88"/>
          <p:cNvSpPr/>
          <p:nvPr/>
        </p:nvSpPr>
        <p:spPr>
          <a:xfrm>
            <a:off x="4356280" y="2393539"/>
            <a:ext cx="13933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latin typeface="+mn-lt"/>
                <a:cs typeface="Times New Roman" pitchFamily="18" charset="0"/>
              </a:rPr>
              <a:t>(-4;0);(-2;0)</a:t>
            </a:r>
            <a:endParaRPr lang="ru-RU" dirty="0">
              <a:latin typeface="+mn-lt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4514606" y="2773371"/>
            <a:ext cx="8883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latin typeface="+mn-lt"/>
                <a:cs typeface="Times New Roman" pitchFamily="18" charset="0"/>
              </a:rPr>
              <a:t>(0;2,5)</a:t>
            </a:r>
            <a:endParaRPr lang="ru-RU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>
                <a:off x="3918579" y="3151358"/>
                <a:ext cx="214368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−6;</m:t>
                          </m:r>
                          <m:d>
                            <m:dPr>
                              <m:begChr m:val=""/>
                              <m:ctrlPr>
                                <a:rPr lang="ru-RU" i="1" kern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ru-RU" b="0" i="1" kern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</m:d>
                      <m:r>
                        <a:rPr lang="ru-RU" b="0" i="1" kern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579" y="3151358"/>
                <a:ext cx="2143688" cy="369332"/>
              </a:xfrm>
              <a:prstGeom prst="rect">
                <a:avLst/>
              </a:prstGeom>
              <a:blipFill>
                <a:blip r:embed="rId4"/>
                <a:stretch>
                  <a:fillRect t="-126230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4385215" y="3525959"/>
                <a:ext cx="12262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kk-KZ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−4;</m:t>
                          </m:r>
                        </m:e>
                      </m:d>
                      <m:r>
                        <a:rPr lang="ru-RU" b="0" i="1" kern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−2)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215" y="3525959"/>
                <a:ext cx="1226233" cy="369332"/>
              </a:xfrm>
              <a:prstGeom prst="rect">
                <a:avLst/>
              </a:prstGeom>
              <a:blipFill>
                <a:blip r:embed="rId5"/>
                <a:stretch>
                  <a:fillRect l="-23267" t="-119672" b="-1836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Прямоугольник 92"/>
              <p:cNvSpPr/>
              <p:nvPr/>
            </p:nvSpPr>
            <p:spPr>
              <a:xfrm>
                <a:off x="4385214" y="3923570"/>
                <a:ext cx="10323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e>
                      </m:d>
                      <m:r>
                        <a:rPr lang="ru-RU" b="0" i="1" kern="0" dirty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3" name="Прямоугольник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214" y="3923570"/>
                <a:ext cx="1032334" cy="369332"/>
              </a:xfrm>
              <a:prstGeom prst="rect">
                <a:avLst/>
              </a:prstGeom>
              <a:blipFill>
                <a:blip r:embed="rId6"/>
                <a:stretch>
                  <a:fillRect l="-28824" t="-128333" r="-34706" b="-19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Прямоугольник 93"/>
              <p:cNvSpPr/>
              <p:nvPr/>
            </p:nvSpPr>
            <p:spPr>
              <a:xfrm>
                <a:off x="5263973" y="3895291"/>
                <a:ext cx="7982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4;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94" name="Прямоугольник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973" y="3895291"/>
                <a:ext cx="798295" cy="369332"/>
              </a:xfrm>
              <a:prstGeom prst="rect">
                <a:avLst/>
              </a:prstGeom>
              <a:blipFill>
                <a:blip r:embed="rId7"/>
                <a:stretch>
                  <a:fillRect l="-39231" t="-126230" r="-53846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4385214" y="4336444"/>
                <a:ext cx="11445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kk-KZ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b="0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−6; 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kk-KZ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b="0" i="1" kern="0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ru-RU" b="0" i="1" kern="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ru-RU" dirty="0">
                    <a:solidFill>
                      <a:schemeClr val="tx1"/>
                    </a:solidFill>
                    <a:latin typeface="+mn-lt"/>
                  </a:rPr>
                  <a:t>;</a:t>
                </a: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214" y="4336444"/>
                <a:ext cx="1144544" cy="369332"/>
              </a:xfrm>
              <a:prstGeom prst="rect">
                <a:avLst/>
              </a:prstGeom>
              <a:blipFill>
                <a:blip r:embed="rId8"/>
                <a:stretch>
                  <a:fillRect l="-30319" t="-126230" r="-32447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Прямоугольник 97"/>
          <p:cNvSpPr/>
          <p:nvPr/>
        </p:nvSpPr>
        <p:spPr>
          <a:xfrm>
            <a:off x="4197826" y="5058851"/>
            <a:ext cx="1257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-3, </a:t>
            </a:r>
            <a:r>
              <a:rPr lang="en-US" i="1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(-3)=-2;</a:t>
            </a:r>
            <a:endParaRPr lang="ru-RU" dirty="0">
              <a:latin typeface="+mn-lt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4366217" y="4697709"/>
            <a:ext cx="1035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1, </a:t>
            </a:r>
            <a:r>
              <a:rPr lang="en-US" i="1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(1)=4;</a:t>
            </a:r>
            <a:endParaRPr lang="ru-RU" dirty="0">
              <a:latin typeface="+mn-lt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4260722" y="5324181"/>
            <a:ext cx="1066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4, </a:t>
            </a:r>
            <a:r>
              <a:rPr lang="en-US" i="1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(4)=1.</a:t>
            </a:r>
            <a:endParaRPr lang="ru-RU" dirty="0">
              <a:latin typeface="+mn-lt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4179432" y="5884335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(-6)=3;</a:t>
            </a:r>
            <a:endParaRPr lang="ru-RU" dirty="0">
              <a:latin typeface="+mn-lt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5040448" y="5884335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prstClr val="black"/>
                </a:solidFill>
                <a:latin typeface="+mn-lt"/>
                <a:ea typeface="Cambria Math"/>
                <a:cs typeface="Times New Roman" pitchFamily="18" charset="0"/>
              </a:rPr>
              <a:t>(6)=5.</a:t>
            </a:r>
            <a:endParaRPr lang="ru-RU" dirty="0">
              <a:latin typeface="+mn-lt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6721193" y="1769847"/>
            <a:ext cx="3706648" cy="1736636"/>
          </a:xfrm>
          <a:prstGeom prst="rect">
            <a:avLst/>
          </a:prstGeom>
          <a:solidFill>
            <a:srgbClr val="00B0F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6754451" y="1721836"/>
            <a:ext cx="3670131" cy="2195116"/>
          </a:xfrm>
          <a:prstGeom prst="rect">
            <a:avLst/>
          </a:prstGeom>
          <a:gradFill flip="none" rotWithShape="1">
            <a:gsLst>
              <a:gs pos="93000">
                <a:srgbClr val="7030A0">
                  <a:tint val="66000"/>
                  <a:satMod val="160000"/>
                  <a:lumMod val="49000"/>
                  <a:lumOff val="51000"/>
                  <a:alpha val="63000"/>
                </a:srgbClr>
              </a:gs>
              <a:gs pos="96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6761506" y="2521780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600" dirty="0">
              <a:solidFill>
                <a:srgbClr val="C00000"/>
              </a:solidFill>
            </a:endParaRPr>
          </a:p>
        </p:txBody>
      </p:sp>
      <p:cxnSp>
        <p:nvCxnSpPr>
          <p:cNvPr id="5" name="Прямая соединительная линия 4"/>
          <p:cNvCxnSpPr>
            <a:stCxn id="117" idx="5"/>
          </p:cNvCxnSpPr>
          <p:nvPr/>
        </p:nvCxnSpPr>
        <p:spPr>
          <a:xfrm>
            <a:off x="6793125" y="2294490"/>
            <a:ext cx="877228" cy="118430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7670353" y="1997613"/>
            <a:ext cx="1250086" cy="14811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895904" y="1997612"/>
            <a:ext cx="919163" cy="76034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V="1">
            <a:off x="9815066" y="1742174"/>
            <a:ext cx="602026" cy="102735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7497551" y="2712806"/>
            <a:ext cx="3898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8861126" y="2356076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6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5361069" y="3162139"/>
                <a:ext cx="73132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−2;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ru-RU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069" y="3162139"/>
                <a:ext cx="731322" cy="369332"/>
              </a:xfrm>
              <a:prstGeom prst="rect">
                <a:avLst/>
              </a:prstGeom>
              <a:blipFill>
                <a:blip r:embed="rId9"/>
                <a:stretch>
                  <a:fillRect l="-45833" t="-128333" r="-80000" b="-19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>
                <a:off x="5384079" y="4336444"/>
                <a:ext cx="7982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4079" y="4336444"/>
                <a:ext cx="798295" cy="369332"/>
              </a:xfrm>
              <a:prstGeom prst="rect">
                <a:avLst/>
              </a:prstGeom>
              <a:blipFill>
                <a:blip r:embed="rId10"/>
                <a:stretch>
                  <a:fillRect l="-38168" t="-126230" r="-53435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>
            <a:stCxn id="60" idx="0"/>
            <a:endCxn id="61" idx="0"/>
          </p:cNvCxnSpPr>
          <p:nvPr/>
        </p:nvCxnSpPr>
        <p:spPr>
          <a:xfrm flipV="1">
            <a:off x="6751191" y="1233192"/>
            <a:ext cx="0" cy="304952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10437146" y="1320181"/>
            <a:ext cx="0" cy="304952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8" name="Овал 117"/>
          <p:cNvSpPr/>
          <p:nvPr/>
        </p:nvSpPr>
        <p:spPr>
          <a:xfrm>
            <a:off x="10373245" y="1722259"/>
            <a:ext cx="96157" cy="73261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6691887" y="2232786"/>
            <a:ext cx="118608" cy="72291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>
                <a:off x="4624537" y="1562113"/>
                <a:ext cx="10449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i="1" kern="0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b="0" i="1" kern="0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sz="2000" b="0" i="1" kern="0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6;6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00FF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537" y="1562113"/>
                <a:ext cx="1044966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4631510" y="1923175"/>
                <a:ext cx="10449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i="1" kern="0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b="0" i="1" kern="0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sz="2000" b="0" i="1" kern="0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2;5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00FF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1510" y="1923175"/>
                <a:ext cx="1044966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Прямоугольник 85"/>
          <p:cNvSpPr/>
          <p:nvPr/>
        </p:nvSpPr>
        <p:spPr>
          <a:xfrm>
            <a:off x="4972148" y="2392804"/>
            <a:ext cx="7489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(-2;0)</a:t>
            </a:r>
            <a:endParaRPr lang="ru-RU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69151" y="2393019"/>
            <a:ext cx="824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(-4;0);</a:t>
            </a:r>
            <a:endParaRPr lang="ru-RU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4507219" y="2766962"/>
            <a:ext cx="8883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(0;2,5)</a:t>
            </a:r>
            <a:endParaRPr lang="ru-RU" dirty="0">
              <a:solidFill>
                <a:srgbClr val="0000FF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Прямоугольник 102"/>
              <p:cNvSpPr/>
              <p:nvPr/>
            </p:nvSpPr>
            <p:spPr>
              <a:xfrm>
                <a:off x="3911325" y="3158618"/>
                <a:ext cx="214368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−6;</m:t>
                          </m:r>
                          <m:d>
                            <m:dPr>
                              <m:begChr m:val=""/>
                              <m:ctrlPr>
                                <a:rPr lang="ru-RU" i="1" kern="0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ru-RU" b="0" i="1" kern="0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</m:d>
                      <m:r>
                        <a:rPr lang="ru-RU" b="0" i="1" kern="0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solidFill>
                    <a:srgbClr val="0000FF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3" name="Прямоугольник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325" y="3158618"/>
                <a:ext cx="2143688" cy="369332"/>
              </a:xfrm>
              <a:prstGeom prst="rect">
                <a:avLst/>
              </a:prstGeom>
              <a:blipFill>
                <a:blip r:embed="rId13"/>
                <a:stretch>
                  <a:fillRect t="-126230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Прямоугольник 103"/>
              <p:cNvSpPr/>
              <p:nvPr/>
            </p:nvSpPr>
            <p:spPr>
              <a:xfrm>
                <a:off x="5368329" y="3154885"/>
                <a:ext cx="73132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−2;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ru-RU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00FF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4" name="Прямоугольник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329" y="3154885"/>
                <a:ext cx="731322" cy="369332"/>
              </a:xfrm>
              <a:prstGeom prst="rect">
                <a:avLst/>
              </a:prstGeom>
              <a:blipFill>
                <a:blip r:embed="rId14"/>
                <a:stretch>
                  <a:fillRect l="-46667" t="-128333" r="-79167" b="-19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Прямоугольник 104"/>
              <p:cNvSpPr/>
              <p:nvPr/>
            </p:nvSpPr>
            <p:spPr>
              <a:xfrm>
                <a:off x="4377307" y="3516957"/>
                <a:ext cx="12262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kk-KZ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−4;</m:t>
                          </m:r>
                        </m:e>
                      </m:d>
                      <m:r>
                        <a:rPr lang="ru-RU" b="0" i="1" kern="0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−2)</m:t>
                      </m:r>
                    </m:oMath>
                  </m:oMathPara>
                </a14:m>
                <a:endParaRPr lang="ru-RU" dirty="0">
                  <a:solidFill>
                    <a:srgbClr val="0000FF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5" name="Прямоугольник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307" y="3516957"/>
                <a:ext cx="1226233" cy="369332"/>
              </a:xfrm>
              <a:prstGeom prst="rect">
                <a:avLst/>
              </a:prstGeom>
              <a:blipFill>
                <a:blip r:embed="rId15"/>
                <a:stretch>
                  <a:fillRect l="-23383" t="-119672" b="-1836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Прямоугольник 105"/>
              <p:cNvSpPr/>
              <p:nvPr/>
            </p:nvSpPr>
            <p:spPr>
              <a:xfrm>
                <a:off x="4377960" y="3930830"/>
                <a:ext cx="10323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−3;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e>
                      </m:d>
                      <m:r>
                        <a:rPr lang="ru-RU" b="0" i="1" kern="0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solidFill>
                    <a:srgbClr val="0000FF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6" name="Прямоугольник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960" y="3930830"/>
                <a:ext cx="1032334" cy="369332"/>
              </a:xfrm>
              <a:prstGeom prst="rect">
                <a:avLst/>
              </a:prstGeom>
              <a:blipFill>
                <a:blip r:embed="rId16"/>
                <a:stretch>
                  <a:fillRect l="-28824" t="-128333" r="-34706" b="-19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Прямоугольник 106"/>
              <p:cNvSpPr/>
              <p:nvPr/>
            </p:nvSpPr>
            <p:spPr>
              <a:xfrm>
                <a:off x="5271233" y="3902551"/>
                <a:ext cx="7982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4;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00FF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7" name="Прямоугольник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33" y="3902551"/>
                <a:ext cx="798295" cy="369332"/>
              </a:xfrm>
              <a:prstGeom prst="rect">
                <a:avLst/>
              </a:prstGeom>
              <a:blipFill>
                <a:blip r:embed="rId17"/>
                <a:stretch>
                  <a:fillRect l="-38931" t="-126230" r="-52672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Прямоугольник 107"/>
              <p:cNvSpPr/>
              <p:nvPr/>
            </p:nvSpPr>
            <p:spPr>
              <a:xfrm>
                <a:off x="4377960" y="4336109"/>
                <a:ext cx="11445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kk-KZ" i="1" kern="0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b="0" i="1" kern="0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−6; 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kk-KZ" i="1" kern="0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b="0" i="1" kern="0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ru-RU" b="0" i="1" kern="0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ru-RU" dirty="0">
                    <a:solidFill>
                      <a:srgbClr val="0000FF"/>
                    </a:solidFill>
                    <a:latin typeface="+mn-lt"/>
                  </a:rPr>
                  <a:t>;</a:t>
                </a:r>
              </a:p>
            </p:txBody>
          </p:sp>
        </mc:Choice>
        <mc:Fallback xmlns="">
          <p:sp>
            <p:nvSpPr>
              <p:cNvPr id="108" name="Прямоугольник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960" y="4336109"/>
                <a:ext cx="1144544" cy="369332"/>
              </a:xfrm>
              <a:prstGeom prst="rect">
                <a:avLst/>
              </a:prstGeom>
              <a:blipFill>
                <a:blip r:embed="rId18"/>
                <a:stretch>
                  <a:fillRect l="-30319" t="-126230" r="-32447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Прямоугольник 108"/>
              <p:cNvSpPr/>
              <p:nvPr/>
            </p:nvSpPr>
            <p:spPr>
              <a:xfrm>
                <a:off x="5376667" y="4337086"/>
                <a:ext cx="7982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0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00FF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9" name="Прямоугольник 1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6667" y="4337086"/>
                <a:ext cx="798295" cy="369332"/>
              </a:xfrm>
              <a:prstGeom prst="rect">
                <a:avLst/>
              </a:prstGeom>
              <a:blipFill>
                <a:blip r:embed="rId19"/>
                <a:stretch>
                  <a:fillRect l="-38168" t="-126230" r="-52672" b="-1885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Прямоугольник 112"/>
          <p:cNvSpPr/>
          <p:nvPr/>
        </p:nvSpPr>
        <p:spPr>
          <a:xfrm>
            <a:off x="4191231" y="5051597"/>
            <a:ext cx="1257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-3, </a:t>
            </a:r>
            <a:r>
              <a:rPr lang="en-US" i="1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(-3)=-2;</a:t>
            </a:r>
            <a:endParaRPr lang="ru-RU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4376365" y="4698516"/>
            <a:ext cx="1035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1, </a:t>
            </a:r>
            <a:r>
              <a:rPr lang="en-US" i="1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(1)=4;</a:t>
            </a:r>
            <a:endParaRPr lang="ru-RU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4253468" y="5331441"/>
            <a:ext cx="1066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4, </a:t>
            </a:r>
            <a:r>
              <a:rPr lang="en-US" i="1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(4)=1.</a:t>
            </a:r>
            <a:endParaRPr lang="ru-RU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4188119" y="5891589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(-6)=3;</a:t>
            </a:r>
            <a:endParaRPr lang="ru-RU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5049135" y="5891589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f</a:t>
            </a:r>
            <a:r>
              <a:rPr lang="ru-RU" dirty="0">
                <a:solidFill>
                  <a:srgbClr val="0000FF"/>
                </a:solidFill>
                <a:latin typeface="+mn-lt"/>
                <a:ea typeface="Cambria Math"/>
                <a:cs typeface="Times New Roman" pitchFamily="18" charset="0"/>
              </a:rPr>
              <a:t>(6)=5.</a:t>
            </a:r>
            <a:endParaRPr lang="ru-RU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21" name="Овал 120"/>
          <p:cNvSpPr/>
          <p:nvPr/>
        </p:nvSpPr>
        <p:spPr>
          <a:xfrm>
            <a:off x="8540484" y="2323180"/>
            <a:ext cx="133631" cy="122877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Овал 121"/>
          <p:cNvSpPr/>
          <p:nvPr/>
        </p:nvSpPr>
        <p:spPr>
          <a:xfrm>
            <a:off x="7266841" y="2930008"/>
            <a:ext cx="133631" cy="122877"/>
          </a:xfrm>
          <a:prstGeom prst="ellipse">
            <a:avLst/>
          </a:prstGeom>
          <a:solidFill>
            <a:srgbClr val="CC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3" name="Прямая соединительная линия 122"/>
          <p:cNvCxnSpPr/>
          <p:nvPr/>
        </p:nvCxnSpPr>
        <p:spPr>
          <a:xfrm flipV="1">
            <a:off x="6751191" y="2357847"/>
            <a:ext cx="0" cy="64846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V="1">
            <a:off x="10401920" y="1853484"/>
            <a:ext cx="0" cy="1090154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0" name="Овал 119"/>
          <p:cNvSpPr/>
          <p:nvPr/>
        </p:nvSpPr>
        <p:spPr>
          <a:xfrm>
            <a:off x="7991789" y="2967655"/>
            <a:ext cx="133631" cy="122877"/>
          </a:xfrm>
          <a:prstGeom prst="ellipse">
            <a:avLst/>
          </a:prstGeom>
          <a:solidFill>
            <a:srgbClr val="CC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Овал 124"/>
          <p:cNvSpPr/>
          <p:nvPr/>
        </p:nvSpPr>
        <p:spPr>
          <a:xfrm>
            <a:off x="8857970" y="1981201"/>
            <a:ext cx="133631" cy="122877"/>
          </a:xfrm>
          <a:prstGeom prst="ellipse">
            <a:avLst/>
          </a:prstGeom>
          <a:solidFill>
            <a:srgbClr val="FF993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6" name="Прямая соединительная линия 125"/>
          <p:cNvCxnSpPr/>
          <p:nvPr/>
        </p:nvCxnSpPr>
        <p:spPr>
          <a:xfrm flipH="1" flipV="1">
            <a:off x="8920440" y="2083045"/>
            <a:ext cx="4345" cy="90774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flipH="1" flipV="1">
            <a:off x="7670354" y="3012084"/>
            <a:ext cx="22123" cy="411691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9" name="Овал 128"/>
          <p:cNvSpPr/>
          <p:nvPr/>
        </p:nvSpPr>
        <p:spPr>
          <a:xfrm>
            <a:off x="9732459" y="2696518"/>
            <a:ext cx="133631" cy="122877"/>
          </a:xfrm>
          <a:prstGeom prst="ellipse">
            <a:avLst/>
          </a:prstGeom>
          <a:solidFill>
            <a:srgbClr val="FF993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0" name="Прямая соединительная линия 129"/>
          <p:cNvCxnSpPr/>
          <p:nvPr/>
        </p:nvCxnSpPr>
        <p:spPr>
          <a:xfrm flipV="1">
            <a:off x="9815067" y="2794003"/>
            <a:ext cx="1997" cy="235090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7" name="Овал 126"/>
          <p:cNvSpPr/>
          <p:nvPr/>
        </p:nvSpPr>
        <p:spPr>
          <a:xfrm>
            <a:off x="7625661" y="3360359"/>
            <a:ext cx="133631" cy="122877"/>
          </a:xfrm>
          <a:prstGeom prst="ellipse">
            <a:avLst/>
          </a:prstGeom>
          <a:solidFill>
            <a:srgbClr val="FF993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56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000"/>
                            </p:stCondLst>
                            <p:childTnLst>
                              <p:par>
                                <p:cTn id="13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9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000"/>
                            </p:stCondLst>
                            <p:childTnLst>
                              <p:par>
                                <p:cTn id="16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000"/>
                            </p:stCondLst>
                            <p:childTnLst>
                              <p:par>
                                <p:cTn id="186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7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00"/>
                            </p:stCondLst>
                            <p:childTnLst>
                              <p:par>
                                <p:cTn id="2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00"/>
                            </p:stCondLst>
                            <p:childTnLst>
                              <p:par>
                                <p:cTn id="2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00"/>
                            </p:stCondLst>
                            <p:childTnLst>
                              <p:par>
                                <p:cTn id="2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500"/>
                            </p:stCondLst>
                            <p:childTnLst>
                              <p:par>
                                <p:cTn id="30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0" grpId="1" animBg="1"/>
      <p:bldP spid="111" grpId="0" animBg="1"/>
      <p:bldP spid="111" grpId="1" animBg="1"/>
      <p:bldP spid="112" grpId="0"/>
      <p:bldP spid="112" grpId="1"/>
      <p:bldP spid="79" grpId="0"/>
      <p:bldP spid="79" grpId="1"/>
      <p:bldP spid="80" grpId="0"/>
      <p:bldP spid="80" grpId="1"/>
      <p:bldP spid="118" grpId="0" animBg="1"/>
      <p:bldP spid="118" grpId="1" animBg="1"/>
      <p:bldP spid="117" grpId="0" animBg="1"/>
      <p:bldP spid="117" grpId="1" animBg="1"/>
      <p:bldP spid="81" grpId="0"/>
      <p:bldP spid="84" grpId="0"/>
      <p:bldP spid="86" grpId="0"/>
      <p:bldP spid="10" grpId="0"/>
      <p:bldP spid="96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3" grpId="0"/>
      <p:bldP spid="114" grpId="0"/>
      <p:bldP spid="115" grpId="0"/>
      <p:bldP spid="116" grpId="0"/>
      <p:bldP spid="119" grpId="0"/>
      <p:bldP spid="121" grpId="0" animBg="1"/>
      <p:bldP spid="121" grpId="1" animBg="1"/>
      <p:bldP spid="121" grpId="2" animBg="1"/>
      <p:bldP spid="121" grpId="3" animBg="1"/>
      <p:bldP spid="122" grpId="0" animBg="1"/>
      <p:bldP spid="122" grpId="1" animBg="1"/>
      <p:bldP spid="122" grpId="2" animBg="1"/>
      <p:bldP spid="122" grpId="3" animBg="1"/>
      <p:bldP spid="120" grpId="0" animBg="1"/>
      <p:bldP spid="120" grpId="1" animBg="1"/>
      <p:bldP spid="120" grpId="2" animBg="1"/>
      <p:bldP spid="120" grpId="3" animBg="1"/>
      <p:bldP spid="125" grpId="0" animBg="1"/>
      <p:bldP spid="125" grpId="1" animBg="1"/>
      <p:bldP spid="125" grpId="2" animBg="1"/>
      <p:bldP spid="125" grpId="3" animBg="1"/>
      <p:bldP spid="129" grpId="0" animBg="1"/>
      <p:bldP spid="129" grpId="1" animBg="1"/>
      <p:bldP spid="129" grpId="2" animBg="1"/>
      <p:bldP spid="129" grpId="3" animBg="1"/>
      <p:bldP spid="127" grpId="0" animBg="1"/>
      <p:bldP spid="127" grpId="1" animBg="1"/>
      <p:bldP spid="127" grpId="2" animBg="1"/>
      <p:bldP spid="127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2-конечная звезда 2"/>
          <p:cNvSpPr/>
          <p:nvPr/>
        </p:nvSpPr>
        <p:spPr>
          <a:xfrm>
            <a:off x="1563397" y="290874"/>
            <a:ext cx="1066800" cy="914400"/>
          </a:xfrm>
          <a:prstGeom prst="star32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94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6751192" y="1150579"/>
            <a:ext cx="3749131" cy="3185712"/>
            <a:chOff x="608071" y="2713666"/>
            <a:chExt cx="2786653" cy="2126085"/>
          </a:xfrm>
        </p:grpSpPr>
        <p:grpSp>
          <p:nvGrpSpPr>
            <p:cNvPr id="43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32779" cy="2035198"/>
              <a:chOff x="5677" y="12778"/>
              <a:chExt cx="3408" cy="3408"/>
            </a:xfrm>
          </p:grpSpPr>
          <p:sp>
            <p:nvSpPr>
              <p:cNvPr id="48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Line 38"/>
              <p:cNvSpPr>
                <a:spLocks noChangeShapeType="1"/>
              </p:cNvSpPr>
              <p:nvPr/>
            </p:nvSpPr>
            <p:spPr bwMode="auto">
              <a:xfrm>
                <a:off x="5677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" name="Line 50"/>
              <p:cNvSpPr>
                <a:spLocks noChangeShapeType="1"/>
              </p:cNvSpPr>
              <p:nvPr/>
            </p:nvSpPr>
            <p:spPr bwMode="auto">
              <a:xfrm>
                <a:off x="681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cxnSp>
          <p:nvCxnSpPr>
            <p:cNvPr id="44" name="Прямая со стрелкой 43"/>
            <p:cNvCxnSpPr/>
            <p:nvPr/>
          </p:nvCxnSpPr>
          <p:spPr>
            <a:xfrm flipV="1">
              <a:off x="608071" y="3952148"/>
              <a:ext cx="2786653" cy="38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 flipH="1" flipV="1">
              <a:off x="1989312" y="2849157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Прямоугольник 45"/>
            <p:cNvSpPr/>
            <p:nvPr/>
          </p:nvSpPr>
          <p:spPr>
            <a:xfrm>
              <a:off x="1761829" y="2713666"/>
              <a:ext cx="221854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000" i="1" dirty="0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3145871" y="3685122"/>
              <a:ext cx="232577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endParaRPr lang="ru-RU" sz="2000" i="1" dirty="0"/>
            </a:p>
          </p:txBody>
        </p:sp>
      </p:grpSp>
      <p:sp>
        <p:nvSpPr>
          <p:cNvPr id="74" name="Прямоугольник 73"/>
          <p:cNvSpPr/>
          <p:nvPr/>
        </p:nvSpPr>
        <p:spPr>
          <a:xfrm>
            <a:off x="8584878" y="1263348"/>
            <a:ext cx="425936" cy="17543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6499345" y="2943638"/>
            <a:ext cx="2195654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-6 -5  -4   -3   -2  -1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8301278" y="3066872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8607299" y="2928718"/>
            <a:ext cx="203295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0 1   2   3   4   5   6</a:t>
            </a:r>
            <a:endParaRPr lang="ru-RU" dirty="0"/>
          </a:p>
        </p:txBody>
      </p:sp>
      <p:graphicFrame>
        <p:nvGraphicFramePr>
          <p:cNvPr id="85" name="Таблица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505421"/>
              </p:ext>
            </p:extLst>
          </p:nvPr>
        </p:nvGraphicFramePr>
        <p:xfrm>
          <a:off x="304800" y="1194306"/>
          <a:ext cx="6194545" cy="486747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1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endParaRPr lang="ru-RU" sz="2000" b="0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0" dirty="0">
                          <a:solidFill>
                            <a:srgbClr val="0000FF"/>
                          </a:solidFill>
                          <a:latin typeface="+mn-lt"/>
                          <a:cs typeface="Times New Roman" pitchFamily="18" charset="0"/>
                        </a:rPr>
                        <a:t>Функциянын касиеттери</a:t>
                      </a:r>
                      <a:endParaRPr lang="ru-RU" sz="2000" b="0" dirty="0">
                        <a:solidFill>
                          <a:srgbClr val="0000FF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kk-KZ" sz="2000" b="0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Аныкталуу областы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kk-KZ" sz="20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Маанилеринин  областы</a:t>
                      </a:r>
                      <a:endParaRPr lang="ru-RU" sz="20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kk-KZ" sz="2000" b="0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а) О</a:t>
                      </a:r>
                      <a:r>
                        <a:rPr lang="kk-KZ" sz="2000" b="0" i="1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х</a:t>
                      </a:r>
                      <a:r>
                        <a:rPr lang="kk-KZ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 огу менен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б) </a:t>
                      </a:r>
                      <a:r>
                        <a:rPr lang="ru-RU" sz="2000" b="0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О</a:t>
                      </a:r>
                      <a:r>
                        <a:rPr lang="ru-RU" sz="2000" b="0" i="1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у</a:t>
                      </a:r>
                      <a:r>
                        <a:rPr lang="ru-RU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огу</a:t>
                      </a:r>
                      <a:r>
                        <a:rPr lang="ru-RU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менен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156">
                <a:tc rowSpan="2">
                  <a:txBody>
                    <a:bodyPr/>
                    <a:lstStyle/>
                    <a:p>
                      <a:r>
                        <a:rPr lang="kk-KZ" sz="2000" b="0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а) </a:t>
                      </a:r>
                      <a:r>
                        <a:rPr lang="en-US" sz="2000" b="0" i="1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f</a:t>
                      </a:r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lang="ru-RU" sz="2000" b="0" i="1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х</a:t>
                      </a:r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)&gt;0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б) </a:t>
                      </a:r>
                      <a:r>
                        <a:rPr lang="en-US" sz="2000" b="0" i="1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f</a:t>
                      </a:r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(</a:t>
                      </a:r>
                      <a:r>
                        <a:rPr lang="ru-RU" sz="2000" b="0" i="1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х</a:t>
                      </a:r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)&lt;0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kk-KZ" sz="2000" b="0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4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а)</a:t>
                      </a:r>
                      <a:r>
                        <a:rPr lang="kk-KZ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Өсүү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б)</a:t>
                      </a:r>
                      <a:r>
                        <a:rPr lang="ru-RU" sz="2000" b="0" baseline="0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Кемүү</a:t>
                      </a:r>
                      <a:r>
                        <a:rPr lang="ru-RU" sz="2000" b="0" baseline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baseline="0" dirty="0" err="1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аралыктары</a:t>
                      </a:r>
                      <a:endParaRPr lang="ru-RU" sz="2000" b="0" baseline="0" dirty="0">
                        <a:solidFill>
                          <a:srgbClr val="00206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r>
                        <a:rPr lang="kk-KZ" sz="2000" b="0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5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cs typeface="Times New Roman" pitchFamily="18" charset="0"/>
                        </a:rPr>
                        <a:t>f</a:t>
                      </a:r>
                      <a:r>
                        <a:rPr kumimoji="0" lang="kk-KZ" sz="20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cs typeface="Times New Roman" pitchFamily="18" charset="0"/>
                        </a:rPr>
                        <a:t>  </a:t>
                      </a:r>
                      <a:r>
                        <a:rPr kumimoji="0" lang="kk-KZ" sz="2000" b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cs typeface="Times New Roman" pitchFamily="18" charset="0"/>
                        </a:rPr>
                        <a:t>функциянын </a:t>
                      </a:r>
                      <a:r>
                        <a:rPr kumimoji="0" lang="kk-KZ" sz="2000" b="0" u="none" strike="noStrike" kern="0" cap="none" spc="0" normalizeH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cs typeface="Times New Roman" pitchFamily="18" charset="0"/>
                        </a:rPr>
                        <a:t> экстремум чекиттерин табуу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0" dirty="0">
                          <a:solidFill>
                            <a:srgbClr val="C00000"/>
                          </a:solidFill>
                          <a:latin typeface="+mn-lt"/>
                          <a:cs typeface="Times New Roman" pitchFamily="18" charset="0"/>
                        </a:rPr>
                        <a:t>6</a:t>
                      </a:r>
                      <a:endParaRPr lang="ru-RU" sz="2000" b="0" dirty="0">
                        <a:solidFill>
                          <a:srgbClr val="C0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2000" b="0" dirty="0">
                          <a:solidFill>
                            <a:srgbClr val="002060"/>
                          </a:solidFill>
                          <a:latin typeface="+mn-lt"/>
                          <a:cs typeface="Times New Roman" pitchFamily="18" charset="0"/>
                        </a:rPr>
                        <a:t>Кошумча чекиттери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4803943" y="1596075"/>
                <a:ext cx="109593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b="1" i="1" kern="0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b="1" i="1" kern="0" dirty="0"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sz="2000" b="1" i="1" kern="0" dirty="0"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ru-RU" sz="2000" b="1" i="1" kern="0" dirty="0">
                              <a:latin typeface="Cambria Math"/>
                              <a:cs typeface="Times New Roman" pitchFamily="18" charset="0"/>
                            </a:rPr>
                            <m:t>;</m:t>
                          </m:r>
                          <m:r>
                            <a:rPr lang="ru-RU" sz="2000" b="1" i="1" kern="0" dirty="0"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943" y="1596075"/>
                <a:ext cx="1095935" cy="400110"/>
              </a:xfrm>
              <a:prstGeom prst="rect">
                <a:avLst/>
              </a:prstGeom>
              <a:blipFill>
                <a:blip r:embed="rId3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Прямоугольник 87"/>
              <p:cNvSpPr/>
              <p:nvPr/>
            </p:nvSpPr>
            <p:spPr>
              <a:xfrm>
                <a:off x="4837313" y="1988990"/>
                <a:ext cx="89419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b="1" i="1" kern="0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1" i="1" kern="0" dirty="0"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  <m:r>
                            <a:rPr lang="ru-RU" sz="2000" b="1" i="1" kern="0" dirty="0">
                              <a:latin typeface="Cambria Math"/>
                              <a:cs typeface="Times New Roman" pitchFamily="18" charset="0"/>
                            </a:rPr>
                            <m:t>;</m:t>
                          </m:r>
                          <m:r>
                            <a:rPr lang="ru-RU" sz="2000" b="1" i="1" kern="0" dirty="0">
                              <a:latin typeface="Cambria Math"/>
                              <a:cs typeface="Times New Roman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8" name="Прямоугольник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313" y="1988990"/>
                <a:ext cx="894192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Прямоугольник 88"/>
          <p:cNvSpPr/>
          <p:nvPr/>
        </p:nvSpPr>
        <p:spPr>
          <a:xfrm>
            <a:off x="4872104" y="2343090"/>
            <a:ext cx="7299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kern="0" dirty="0">
                <a:latin typeface="Times New Roman" pitchFamily="18" charset="0"/>
                <a:cs typeface="Times New Roman" pitchFamily="18" charset="0"/>
              </a:rPr>
              <a:t>(0;0)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Прямоугольник 90"/>
              <p:cNvSpPr/>
              <p:nvPr/>
            </p:nvSpPr>
            <p:spPr>
              <a:xfrm>
                <a:off x="3998548" y="3187358"/>
                <a:ext cx="22482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;</m:t>
                          </m:r>
                          <m:d>
                            <m:dPr>
                              <m:begChr m:val=""/>
                              <m:ctrlPr>
                                <a:rPr lang="ru-RU" b="1" i="1" kern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ru-RU" b="1" i="1" kern="0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𝟎</m:t>
                              </m:r>
                            </m:e>
                          </m:d>
                        </m:e>
                      </m:d>
                      <m:r>
                        <a:rPr lang="ru-RU" b="1" i="1" kern="0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Прямоугольник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548" y="3187358"/>
                <a:ext cx="2248248" cy="369332"/>
              </a:xfrm>
              <a:prstGeom prst="rect">
                <a:avLst/>
              </a:prstGeom>
              <a:blipFill>
                <a:blip r:embed="rId5"/>
                <a:stretch>
                  <a:fillRect t="-126667" b="-19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Прямоугольник 92"/>
              <p:cNvSpPr/>
              <p:nvPr/>
            </p:nvSpPr>
            <p:spPr>
              <a:xfrm>
                <a:off x="4510946" y="3959570"/>
                <a:ext cx="126425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b="1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</m:d>
                      <m:r>
                        <a:rPr lang="ru-RU" b="1" i="1" kern="0" dirty="0" smtClean="0">
                          <a:latin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3" name="Прямоугольник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946" y="3959570"/>
                <a:ext cx="1264255" cy="369332"/>
              </a:xfrm>
              <a:prstGeom prst="rect">
                <a:avLst/>
              </a:prstGeom>
              <a:blipFill>
                <a:blip r:embed="rId6"/>
                <a:stretch>
                  <a:fillRect l="-22705" t="-126667" r="-27053" b="-19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Прямоугольник 93"/>
              <p:cNvSpPr/>
              <p:nvPr/>
            </p:nvSpPr>
            <p:spPr>
              <a:xfrm>
                <a:off x="5485062" y="3952182"/>
                <a:ext cx="83723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b="1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4" name="Прямоугольник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062" y="3952182"/>
                <a:ext cx="837232" cy="369332"/>
              </a:xfrm>
              <a:prstGeom prst="rect">
                <a:avLst/>
              </a:prstGeom>
              <a:blipFill>
                <a:blip r:embed="rId7"/>
                <a:stretch>
                  <a:fillRect l="-35766" t="-124590" r="-49635" b="-190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Прямоугольник 94"/>
              <p:cNvSpPr/>
              <p:nvPr/>
            </p:nvSpPr>
            <p:spPr>
              <a:xfrm>
                <a:off x="4664204" y="4347669"/>
                <a:ext cx="101880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kk-KZ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b="1" i="1" kern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ru-RU" b="1" i="1" kern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ru-RU" b="1" i="1" kern="0" dirty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; 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kk-KZ" b="1" i="1" kern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b="1" i="1" kern="0" dirty="0" smtClean="0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e>
                    </m:d>
                  </m:oMath>
                </a14:m>
                <a:r>
                  <a:rPr lang="ru-RU" dirty="0">
                    <a:solidFill>
                      <a:schemeClr val="tx1"/>
                    </a:solidFill>
                  </a:rPr>
                  <a:t>;</a:t>
                </a:r>
              </a:p>
            </p:txBody>
          </p:sp>
        </mc:Choice>
        <mc:Fallback xmlns="">
          <p:sp>
            <p:nvSpPr>
              <p:cNvPr id="95" name="Прямоугольник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204" y="4347669"/>
                <a:ext cx="1018802" cy="369332"/>
              </a:xfrm>
              <a:prstGeom prst="rect">
                <a:avLst/>
              </a:prstGeom>
              <a:blipFill>
                <a:blip r:embed="rId8"/>
                <a:stretch>
                  <a:fillRect l="-34132" t="-124590" r="-34731" b="-190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Прямоугольник 97"/>
          <p:cNvSpPr/>
          <p:nvPr/>
        </p:nvSpPr>
        <p:spPr>
          <a:xfrm>
            <a:off x="4684629" y="4747322"/>
            <a:ext cx="14192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-2, </a:t>
            </a:r>
            <a:r>
              <a:rPr lang="en-US" sz="2000" b="1" i="1" dirty="0">
                <a:solidFill>
                  <a:prstClr val="black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f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(-2)=2;</a:t>
            </a:r>
            <a:endParaRPr lang="ru-RU" sz="2000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4657170" y="5231231"/>
            <a:ext cx="1219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0, </a:t>
            </a:r>
            <a:r>
              <a:rPr lang="en-US" sz="2000" b="1" i="1" dirty="0">
                <a:solidFill>
                  <a:prstClr val="black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f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(0)=0.</a:t>
            </a:r>
            <a:endParaRPr lang="ru-RU" sz="2000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4664204" y="5650138"/>
            <a:ext cx="1158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prstClr val="black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f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(-5)=0,5;</a:t>
            </a:r>
            <a:endParaRPr lang="ru-RU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5676750" y="5646566"/>
            <a:ext cx="876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prstClr val="black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f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(4)=6.</a:t>
            </a:r>
            <a:endParaRPr lang="ru-RU" b="1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7057580" y="1508340"/>
            <a:ext cx="2757487" cy="1482453"/>
          </a:xfrm>
          <a:prstGeom prst="rect">
            <a:avLst/>
          </a:prstGeom>
          <a:solidFill>
            <a:srgbClr val="00B0F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7050894" y="1419429"/>
            <a:ext cx="2805565" cy="2645544"/>
          </a:xfrm>
          <a:prstGeom prst="rect">
            <a:avLst/>
          </a:prstGeom>
          <a:gradFill flip="none" rotWithShape="1">
            <a:gsLst>
              <a:gs pos="93000">
                <a:srgbClr val="7030A0">
                  <a:tint val="66000"/>
                  <a:satMod val="160000"/>
                  <a:lumMod val="49000"/>
                  <a:lumOff val="51000"/>
                  <a:alpha val="63000"/>
                </a:srgbClr>
              </a:gs>
              <a:gs pos="96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7627242" y="2456580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600" dirty="0">
              <a:solidFill>
                <a:srgbClr val="C0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7074278" y="2503829"/>
            <a:ext cx="919163" cy="3411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118" idx="3"/>
          </p:cNvCxnSpPr>
          <p:nvPr/>
        </p:nvCxnSpPr>
        <p:spPr>
          <a:xfrm flipV="1">
            <a:off x="8607300" y="1515861"/>
            <a:ext cx="1187876" cy="14934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976740" y="2478089"/>
            <a:ext cx="612776" cy="5282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9046005" y="2389640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ru-RU" sz="36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Прямоугольник 77"/>
              <p:cNvSpPr/>
              <p:nvPr/>
            </p:nvSpPr>
            <p:spPr>
              <a:xfrm>
                <a:off x="4803938" y="1596070"/>
                <a:ext cx="109593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b="1" i="1" kern="0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kk-KZ" sz="2000" b="1" i="1" kern="0" dirty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sz="2000" b="1" i="1" kern="0" dirty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ru-RU" sz="2000" b="1" i="1" kern="0" dirty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;</m:t>
                          </m:r>
                          <m:r>
                            <a:rPr lang="ru-RU" sz="2000" b="1" i="1" kern="0" dirty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8" name="Прямоугольник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938" y="1596070"/>
                <a:ext cx="1095935" cy="400110"/>
              </a:xfrm>
              <a:prstGeom prst="rect">
                <a:avLst/>
              </a:prstGeom>
              <a:blipFill>
                <a:blip r:embed="rId9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Прямоугольник 78"/>
              <p:cNvSpPr/>
              <p:nvPr/>
            </p:nvSpPr>
            <p:spPr>
              <a:xfrm>
                <a:off x="4837308" y="1988985"/>
                <a:ext cx="89419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kk-KZ" sz="2000" b="1" i="1" kern="0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sz="2000" b="1" i="1" kern="0" dirty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  <m:r>
                            <a:rPr lang="ru-RU" sz="2000" b="1" i="1" kern="0" dirty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;</m:t>
                          </m:r>
                          <m:r>
                            <a:rPr lang="ru-RU" sz="2000" b="1" i="1" kern="0" dirty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9" name="Прямоугольник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308" y="1988985"/>
                <a:ext cx="894192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Прямоугольник 80"/>
          <p:cNvSpPr/>
          <p:nvPr/>
        </p:nvSpPr>
        <p:spPr>
          <a:xfrm>
            <a:off x="4872103" y="2343090"/>
            <a:ext cx="7299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(0;0)</a:t>
            </a:r>
            <a:endParaRPr lang="ru-RU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>
                <a:off x="3998543" y="3187353"/>
                <a:ext cx="22482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;</m:t>
                          </m:r>
                          <m:d>
                            <m:dPr>
                              <m:begChr m:val=""/>
                              <m:ctrlPr>
                                <a:rPr lang="ru-RU" b="1" i="1" kern="0" dirty="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ru-RU" b="1" i="1" kern="0" dirty="0" smtClean="0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𝟎</m:t>
                              </m:r>
                            </m:e>
                          </m:d>
                        </m:e>
                      </m:d>
                      <m:r>
                        <a:rPr lang="ru-RU" b="1" i="1" kern="0" dirty="0" smtClean="0">
                          <a:solidFill>
                            <a:srgbClr val="0000FF"/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543" y="3187353"/>
                <a:ext cx="2248248" cy="369332"/>
              </a:xfrm>
              <a:prstGeom prst="rect">
                <a:avLst/>
              </a:prstGeom>
              <a:blipFill>
                <a:blip r:embed="rId11"/>
                <a:stretch>
                  <a:fillRect t="-126667" b="-19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4510941" y="3959565"/>
                <a:ext cx="126425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b="1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</m:d>
                      <m:r>
                        <a:rPr lang="ru-RU" b="1" i="1" kern="0" dirty="0" smtClean="0">
                          <a:solidFill>
                            <a:srgbClr val="0000FF"/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ru-RU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941" y="3959565"/>
                <a:ext cx="1264255" cy="369332"/>
              </a:xfrm>
              <a:prstGeom prst="rect">
                <a:avLst/>
              </a:prstGeom>
              <a:blipFill>
                <a:blip r:embed="rId12"/>
                <a:stretch>
                  <a:fillRect l="-22705" t="-126667" r="-27053" b="-19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Прямоугольник 85"/>
              <p:cNvSpPr/>
              <p:nvPr/>
            </p:nvSpPr>
            <p:spPr>
              <a:xfrm>
                <a:off x="5485057" y="3952177"/>
                <a:ext cx="83723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kk-KZ" b="1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; 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kk-KZ" b="1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6" name="Прямоугольник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057" y="3952177"/>
                <a:ext cx="837232" cy="369332"/>
              </a:xfrm>
              <a:prstGeom prst="rect">
                <a:avLst/>
              </a:prstGeom>
              <a:blipFill>
                <a:blip r:embed="rId13"/>
                <a:stretch>
                  <a:fillRect l="-35766" t="-124590" r="-49635" b="-190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Прямоугольник 89"/>
              <p:cNvSpPr/>
              <p:nvPr/>
            </p:nvSpPr>
            <p:spPr>
              <a:xfrm>
                <a:off x="4664199" y="4347664"/>
                <a:ext cx="101880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kk-KZ" b="1" i="1" kern="0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b="1" i="1" kern="0" dirty="0" smtClean="0">
                            <a:solidFill>
                              <a:srgbClr val="0000FF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ru-RU" b="1" i="1" kern="0" dirty="0" smtClean="0">
                            <a:solidFill>
                              <a:srgbClr val="0000FF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ru-RU" b="1" i="1" kern="0" dirty="0" smtClean="0">
                            <a:solidFill>
                              <a:srgbClr val="0000FF"/>
                            </a:solidFill>
                            <a:latin typeface="Cambria Math"/>
                            <a:cs typeface="Times New Roman" pitchFamily="18" charset="0"/>
                          </a:rPr>
                          <m:t>; </m:t>
                        </m:r>
                      </m:e>
                    </m:d>
                    <m:d>
                      <m:dPr>
                        <m:begChr m:val=""/>
                        <m:endChr m:val="]"/>
                        <m:ctrlPr>
                          <a:rPr lang="kk-KZ" b="1" i="1" kern="0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ru-RU" b="1" i="1" kern="0" dirty="0" smtClean="0">
                            <a:solidFill>
                              <a:srgbClr val="0000FF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e>
                    </m:d>
                  </m:oMath>
                </a14:m>
                <a:r>
                  <a:rPr lang="ru-RU" dirty="0">
                    <a:solidFill>
                      <a:srgbClr val="0000FF"/>
                    </a:solidFill>
                  </a:rPr>
                  <a:t>;</a:t>
                </a:r>
              </a:p>
            </p:txBody>
          </p:sp>
        </mc:Choice>
        <mc:Fallback xmlns="">
          <p:sp>
            <p:nvSpPr>
              <p:cNvPr id="90" name="Прямоугольник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199" y="4347664"/>
                <a:ext cx="1018802" cy="369332"/>
              </a:xfrm>
              <a:prstGeom prst="rect">
                <a:avLst/>
              </a:prstGeom>
              <a:blipFill>
                <a:blip r:embed="rId14"/>
                <a:stretch>
                  <a:fillRect l="-34132" t="-124590" r="-34731" b="-190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Прямоугольник 91"/>
          <p:cNvSpPr/>
          <p:nvPr/>
        </p:nvSpPr>
        <p:spPr>
          <a:xfrm>
            <a:off x="4676889" y="4747322"/>
            <a:ext cx="14192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-2, 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f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(-2)=2;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4657165" y="5231226"/>
            <a:ext cx="1219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0, </a:t>
            </a:r>
            <a:r>
              <a:rPr lang="en-US" sz="2000" b="1" i="1" dirty="0">
                <a:solidFill>
                  <a:srgbClr val="0000FF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f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(0)=0.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4664199" y="5650133"/>
            <a:ext cx="1158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f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(-5)=0,5;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676745" y="5646561"/>
            <a:ext cx="876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f</a:t>
            </a:r>
            <a:r>
              <a:rPr lang="ru-RU" b="1" dirty="0">
                <a:solidFill>
                  <a:srgbClr val="0000FF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(4)=6.</a:t>
            </a:r>
            <a:endParaRPr lang="ru-RU" b="1" dirty="0">
              <a:solidFill>
                <a:srgbClr val="0000FF"/>
              </a:solidFill>
            </a:endParaRPr>
          </a:p>
        </p:txBody>
      </p:sp>
      <p:cxnSp>
        <p:nvCxnSpPr>
          <p:cNvPr id="103" name="Прямая соединительная линия 102"/>
          <p:cNvCxnSpPr/>
          <p:nvPr/>
        </p:nvCxnSpPr>
        <p:spPr>
          <a:xfrm flipV="1">
            <a:off x="7057580" y="1031307"/>
            <a:ext cx="0" cy="304952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flipV="1">
            <a:off x="9825818" y="1254981"/>
            <a:ext cx="0" cy="304952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8" name="Овал 117"/>
          <p:cNvSpPr/>
          <p:nvPr/>
        </p:nvSpPr>
        <p:spPr>
          <a:xfrm>
            <a:off x="9775795" y="1407406"/>
            <a:ext cx="132344" cy="127063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6978828" y="2792449"/>
            <a:ext cx="160666" cy="147034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8551750" y="2922465"/>
            <a:ext cx="153194" cy="147034"/>
          </a:xfrm>
          <a:prstGeom prst="ellipse">
            <a:avLst/>
          </a:prstGeom>
          <a:solidFill>
            <a:srgbClr val="CC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976740" y="2503829"/>
            <a:ext cx="0" cy="486964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>
            <a:endCxn id="118" idx="4"/>
          </p:cNvCxnSpPr>
          <p:nvPr/>
        </p:nvCxnSpPr>
        <p:spPr>
          <a:xfrm flipV="1">
            <a:off x="9841967" y="1534468"/>
            <a:ext cx="0" cy="1090154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7" name="Овал 106"/>
          <p:cNvSpPr/>
          <p:nvPr/>
        </p:nvSpPr>
        <p:spPr>
          <a:xfrm>
            <a:off x="7936573" y="2450062"/>
            <a:ext cx="133631" cy="122877"/>
          </a:xfrm>
          <a:prstGeom prst="ellipse">
            <a:avLst/>
          </a:prstGeom>
          <a:solidFill>
            <a:srgbClr val="6600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Прямоугольник 107"/>
              <p:cNvSpPr/>
              <p:nvPr/>
            </p:nvSpPr>
            <p:spPr>
              <a:xfrm>
                <a:off x="5555299" y="3205689"/>
                <a:ext cx="7669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;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8" name="Прямоугольник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299" y="3205689"/>
                <a:ext cx="766993" cy="369332"/>
              </a:xfrm>
              <a:prstGeom prst="rect">
                <a:avLst/>
              </a:prstGeom>
              <a:blipFill>
                <a:blip r:embed="rId15"/>
                <a:stretch>
                  <a:fillRect l="-38889" t="-126667" r="-56349" b="-19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5563448" y="3210355"/>
                <a:ext cx="76699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;</m:t>
                          </m:r>
                        </m:e>
                      </m:d>
                      <m:d>
                        <m:dPr>
                          <m:begChr m:val=""/>
                          <m:endChr m:val="]"/>
                          <m:ctrlP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ru-RU" b="1" i="1" kern="0" dirty="0" smtClean="0">
                              <a:solidFill>
                                <a:srgbClr val="0000FF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ru-RU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448" y="3210355"/>
                <a:ext cx="766993" cy="369332"/>
              </a:xfrm>
              <a:prstGeom prst="rect">
                <a:avLst/>
              </a:prstGeom>
              <a:blipFill>
                <a:blip r:embed="rId16"/>
                <a:stretch>
                  <a:fillRect l="-40000" t="-126667" r="-56800" b="-19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Прямоугольник 112"/>
          <p:cNvSpPr/>
          <p:nvPr/>
        </p:nvSpPr>
        <p:spPr>
          <a:xfrm>
            <a:off x="2991424" y="427989"/>
            <a:ext cx="7638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000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Функциянын</a:t>
            </a:r>
            <a:r>
              <a:rPr lang="ru-RU" sz="20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000" kern="0" dirty="0" err="1">
                <a:solidFill>
                  <a:srgbClr val="660066"/>
                </a:solidFill>
                <a:latin typeface="+mn-lt"/>
                <a:cs typeface="Times New Roman" pitchFamily="18" charset="0"/>
              </a:rPr>
              <a:t>касиеттери</a:t>
            </a:r>
            <a:r>
              <a:rPr lang="ru-RU" sz="20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  </a:t>
            </a:r>
            <a:r>
              <a:rPr lang="kk-KZ" sz="2000" kern="0" dirty="0">
                <a:solidFill>
                  <a:srgbClr val="660066"/>
                </a:solidFill>
                <a:latin typeface="+mn-lt"/>
                <a:cs typeface="Times New Roman" pitchFamily="18" charset="0"/>
              </a:rPr>
              <a:t>белгилүү болсо, графигин түзгүлө.</a:t>
            </a:r>
            <a:endParaRPr lang="ru-RU" sz="2000" dirty="0">
              <a:solidFill>
                <a:srgbClr val="6600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277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660066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3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7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0" grpId="1" animBg="1"/>
      <p:bldP spid="111" grpId="0" animBg="1"/>
      <p:bldP spid="111" grpId="1" animBg="1"/>
      <p:bldP spid="112" grpId="0"/>
      <p:bldP spid="112" grpId="1"/>
      <p:bldP spid="80" grpId="0"/>
      <p:bldP spid="80" grpId="1"/>
      <p:bldP spid="78" grpId="0"/>
      <p:bldP spid="78" grpId="1"/>
      <p:bldP spid="79" grpId="0"/>
      <p:bldP spid="81" grpId="0"/>
      <p:bldP spid="83" grpId="0"/>
      <p:bldP spid="84" grpId="0"/>
      <p:bldP spid="86" grpId="0"/>
      <p:bldP spid="90" grpId="0"/>
      <p:bldP spid="92" grpId="0"/>
      <p:bldP spid="96" grpId="0"/>
      <p:bldP spid="97" grpId="0"/>
      <p:bldP spid="99" grpId="0"/>
      <p:bldP spid="118" grpId="0" animBg="1"/>
      <p:bldP spid="118" grpId="1" animBg="1"/>
      <p:bldP spid="117" grpId="0" animBg="1"/>
      <p:bldP spid="117" grpId="1" animBg="1"/>
      <p:bldP spid="105" grpId="0" animBg="1"/>
      <p:bldP spid="105" grpId="1" animBg="1"/>
      <p:bldP spid="105" grpId="2" animBg="1"/>
      <p:bldP spid="105" grpId="3" animBg="1"/>
      <p:bldP spid="105" grpId="4" animBg="1"/>
      <p:bldP spid="105" grpId="5" animBg="1"/>
      <p:bldP spid="105" grpId="6" animBg="1"/>
      <p:bldP spid="107" grpId="0" animBg="1"/>
      <p:bldP spid="107" grpId="1" animBg="1"/>
      <p:bldP spid="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2-конечная звезда 2"/>
          <p:cNvSpPr/>
          <p:nvPr/>
        </p:nvSpPr>
        <p:spPr>
          <a:xfrm>
            <a:off x="1367444" y="220585"/>
            <a:ext cx="1066800" cy="914400"/>
          </a:xfrm>
          <a:prstGeom prst="star32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95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25149" y="335462"/>
            <a:ext cx="7112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kern="0">
                <a:solidFill>
                  <a:srgbClr val="0000FF"/>
                </a:solidFill>
                <a:latin typeface="+mn-lt"/>
                <a:cs typeface="Times New Roman" pitchFamily="18" charset="0"/>
              </a:rPr>
              <a:t> Функцияны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изилдегиле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жана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400" kern="0" dirty="0" err="1">
                <a:solidFill>
                  <a:srgbClr val="0000FF"/>
                </a:solidFill>
                <a:latin typeface="+mn-lt"/>
                <a:cs typeface="Times New Roman" pitchFamily="18" charset="0"/>
              </a:rPr>
              <a:t>графигин</a:t>
            </a:r>
            <a:r>
              <a:rPr lang="ru-RU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 т</a:t>
            </a:r>
            <a:r>
              <a:rPr lang="kk-KZ" sz="2400" kern="0" dirty="0">
                <a:solidFill>
                  <a:srgbClr val="0000FF"/>
                </a:solidFill>
                <a:latin typeface="+mn-lt"/>
                <a:cs typeface="Times New Roman" pitchFamily="18" charset="0"/>
              </a:rPr>
              <a:t>үзгүлө.</a:t>
            </a:r>
            <a:endParaRPr lang="ru-RU" sz="2400" dirty="0">
              <a:solidFill>
                <a:srgbClr val="0000FF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54828" y="755619"/>
                <a:ext cx="2880404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</m:oMath>
                  </m:oMathPara>
                </a14:m>
                <a:endParaRPr lang="ru-RU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828" y="755619"/>
                <a:ext cx="2880404" cy="470000"/>
              </a:xfrm>
              <a:prstGeom prst="rect">
                <a:avLst/>
              </a:prstGeom>
              <a:blipFill>
                <a:blip r:embed="rId2"/>
                <a:stretch>
                  <a:fillRect b="-19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14347"/>
              </p:ext>
            </p:extLst>
          </p:nvPr>
        </p:nvGraphicFramePr>
        <p:xfrm>
          <a:off x="3683397" y="2187151"/>
          <a:ext cx="2282161" cy="9144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26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97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0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b="1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704957" y="2268056"/>
            <a:ext cx="473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1,5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001401" y="22680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310464" y="22680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001401" y="270003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6692301" y="1152826"/>
            <a:ext cx="3749131" cy="3115881"/>
            <a:chOff x="608071" y="2724517"/>
            <a:chExt cx="2786653" cy="2079481"/>
          </a:xfrm>
        </p:grpSpPr>
        <p:grpSp>
          <p:nvGrpSpPr>
            <p:cNvPr id="15" name="Group 32"/>
            <p:cNvGrpSpPr>
              <a:grpSpLocks/>
            </p:cNvGrpSpPr>
            <p:nvPr/>
          </p:nvGrpSpPr>
          <p:grpSpPr bwMode="auto">
            <a:xfrm>
              <a:off x="608071" y="2768800"/>
              <a:ext cx="2732779" cy="2035198"/>
              <a:chOff x="5677" y="12778"/>
              <a:chExt cx="3408" cy="3408"/>
            </a:xfrm>
          </p:grpSpPr>
          <p:sp>
            <p:nvSpPr>
              <p:cNvPr id="20" name="Line 33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Line 34"/>
              <p:cNvSpPr>
                <a:spLocks noChangeShapeType="1"/>
              </p:cNvSpPr>
              <p:nvPr/>
            </p:nvSpPr>
            <p:spPr bwMode="auto">
              <a:xfrm>
                <a:off x="5677" y="1306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35"/>
              <p:cNvSpPr>
                <a:spLocks noChangeShapeType="1"/>
              </p:cNvSpPr>
              <p:nvPr/>
            </p:nvSpPr>
            <p:spPr bwMode="auto">
              <a:xfrm>
                <a:off x="5677" y="1334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Line 36"/>
              <p:cNvSpPr>
                <a:spLocks noChangeShapeType="1"/>
              </p:cNvSpPr>
              <p:nvPr/>
            </p:nvSpPr>
            <p:spPr bwMode="auto">
              <a:xfrm>
                <a:off x="5677" y="1363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37"/>
              <p:cNvSpPr>
                <a:spLocks noChangeShapeType="1"/>
              </p:cNvSpPr>
              <p:nvPr/>
            </p:nvSpPr>
            <p:spPr bwMode="auto">
              <a:xfrm>
                <a:off x="5677" y="1391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38"/>
              <p:cNvSpPr>
                <a:spLocks noChangeShapeType="1"/>
              </p:cNvSpPr>
              <p:nvPr/>
            </p:nvSpPr>
            <p:spPr bwMode="auto">
              <a:xfrm>
                <a:off x="5677" y="1419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39"/>
              <p:cNvSpPr>
                <a:spLocks noChangeShapeType="1"/>
              </p:cNvSpPr>
              <p:nvPr/>
            </p:nvSpPr>
            <p:spPr bwMode="auto">
              <a:xfrm>
                <a:off x="5677" y="1448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40"/>
              <p:cNvSpPr>
                <a:spLocks noChangeShapeType="1"/>
              </p:cNvSpPr>
              <p:nvPr/>
            </p:nvSpPr>
            <p:spPr bwMode="auto">
              <a:xfrm>
                <a:off x="5677" y="1476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>
                <a:off x="5677" y="15050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42"/>
              <p:cNvSpPr>
                <a:spLocks noChangeShapeType="1"/>
              </p:cNvSpPr>
              <p:nvPr/>
            </p:nvSpPr>
            <p:spPr bwMode="auto">
              <a:xfrm>
                <a:off x="5677" y="15334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43"/>
              <p:cNvSpPr>
                <a:spLocks noChangeShapeType="1"/>
              </p:cNvSpPr>
              <p:nvPr/>
            </p:nvSpPr>
            <p:spPr bwMode="auto">
              <a:xfrm>
                <a:off x="5677" y="15618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Line 44"/>
              <p:cNvSpPr>
                <a:spLocks noChangeShapeType="1"/>
              </p:cNvSpPr>
              <p:nvPr/>
            </p:nvSpPr>
            <p:spPr bwMode="auto">
              <a:xfrm>
                <a:off x="5677" y="15902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45"/>
              <p:cNvSpPr>
                <a:spLocks noChangeShapeType="1"/>
              </p:cNvSpPr>
              <p:nvPr/>
            </p:nvSpPr>
            <p:spPr bwMode="auto">
              <a:xfrm>
                <a:off x="5677" y="16186"/>
                <a:ext cx="340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46"/>
              <p:cNvSpPr>
                <a:spLocks noChangeShapeType="1"/>
              </p:cNvSpPr>
              <p:nvPr/>
            </p:nvSpPr>
            <p:spPr bwMode="auto">
              <a:xfrm>
                <a:off x="567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47"/>
              <p:cNvSpPr>
                <a:spLocks noChangeShapeType="1"/>
              </p:cNvSpPr>
              <p:nvPr/>
            </p:nvSpPr>
            <p:spPr bwMode="auto">
              <a:xfrm>
                <a:off x="596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48"/>
              <p:cNvSpPr>
                <a:spLocks noChangeShapeType="1"/>
              </p:cNvSpPr>
              <p:nvPr/>
            </p:nvSpPr>
            <p:spPr bwMode="auto">
              <a:xfrm>
                <a:off x="624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Line 49"/>
              <p:cNvSpPr>
                <a:spLocks noChangeShapeType="1"/>
              </p:cNvSpPr>
              <p:nvPr/>
            </p:nvSpPr>
            <p:spPr bwMode="auto">
              <a:xfrm>
                <a:off x="652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50"/>
              <p:cNvSpPr>
                <a:spLocks noChangeShapeType="1"/>
              </p:cNvSpPr>
              <p:nvPr/>
            </p:nvSpPr>
            <p:spPr bwMode="auto">
              <a:xfrm>
                <a:off x="681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51"/>
              <p:cNvSpPr>
                <a:spLocks noChangeShapeType="1"/>
              </p:cNvSpPr>
              <p:nvPr/>
            </p:nvSpPr>
            <p:spPr bwMode="auto">
              <a:xfrm>
                <a:off x="709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Line 52"/>
              <p:cNvSpPr>
                <a:spLocks noChangeShapeType="1"/>
              </p:cNvSpPr>
              <p:nvPr/>
            </p:nvSpPr>
            <p:spPr bwMode="auto">
              <a:xfrm>
                <a:off x="738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53"/>
              <p:cNvSpPr>
                <a:spLocks noChangeShapeType="1"/>
              </p:cNvSpPr>
              <p:nvPr/>
            </p:nvSpPr>
            <p:spPr bwMode="auto">
              <a:xfrm>
                <a:off x="766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54"/>
              <p:cNvSpPr>
                <a:spLocks noChangeShapeType="1"/>
              </p:cNvSpPr>
              <p:nvPr/>
            </p:nvSpPr>
            <p:spPr bwMode="auto">
              <a:xfrm>
                <a:off x="7949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55"/>
              <p:cNvSpPr>
                <a:spLocks noChangeShapeType="1"/>
              </p:cNvSpPr>
              <p:nvPr/>
            </p:nvSpPr>
            <p:spPr bwMode="auto">
              <a:xfrm>
                <a:off x="8233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56"/>
              <p:cNvSpPr>
                <a:spLocks noChangeShapeType="1"/>
              </p:cNvSpPr>
              <p:nvPr/>
            </p:nvSpPr>
            <p:spPr bwMode="auto">
              <a:xfrm>
                <a:off x="8517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57"/>
              <p:cNvSpPr>
                <a:spLocks noChangeShapeType="1"/>
              </p:cNvSpPr>
              <p:nvPr/>
            </p:nvSpPr>
            <p:spPr bwMode="auto">
              <a:xfrm>
                <a:off x="8801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Line 58"/>
              <p:cNvSpPr>
                <a:spLocks noChangeShapeType="1"/>
              </p:cNvSpPr>
              <p:nvPr/>
            </p:nvSpPr>
            <p:spPr bwMode="auto">
              <a:xfrm>
                <a:off x="9085" y="12778"/>
                <a:ext cx="0" cy="340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cxnSp>
          <p:nvCxnSpPr>
            <p:cNvPr id="16" name="Прямая со стрелкой 15"/>
            <p:cNvCxnSpPr/>
            <p:nvPr/>
          </p:nvCxnSpPr>
          <p:spPr>
            <a:xfrm flipV="1">
              <a:off x="608071" y="3952148"/>
              <a:ext cx="2786653" cy="38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 flipV="1">
              <a:off x="1761313" y="2791102"/>
              <a:ext cx="1" cy="19905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Прямоугольник 17"/>
            <p:cNvSpPr/>
            <p:nvPr/>
          </p:nvSpPr>
          <p:spPr>
            <a:xfrm>
              <a:off x="1729970" y="2724517"/>
              <a:ext cx="272732" cy="2670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endParaRPr lang="ru-RU" sz="2000" i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145871" y="3685122"/>
              <a:ext cx="232577" cy="2670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</a:t>
              </a:r>
              <a:endParaRPr lang="ru-RU" sz="2000" i="1" dirty="0"/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7988722" y="1538442"/>
            <a:ext cx="425936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784608" y="2987069"/>
            <a:ext cx="138161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  -3 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  -1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7848319" y="3038127"/>
            <a:ext cx="486703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5673754" y="270003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326545" y="1066117"/>
                <a:ext cx="1374992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𝒎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545" y="1066117"/>
                <a:ext cx="1374992" cy="6769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Прямоугольник 65"/>
              <p:cNvSpPr/>
              <p:nvPr/>
            </p:nvSpPr>
            <p:spPr>
              <a:xfrm>
                <a:off x="2474653" y="1211604"/>
                <a:ext cx="92224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2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653" y="1211604"/>
                <a:ext cx="92224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287766" y="1777569"/>
                <a:ext cx="3048720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𝒏</m:t>
                      </m:r>
                      <m:r>
                        <a:rPr lang="en-US" sz="2000" b="1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𝟓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𝟓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0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766" y="1777569"/>
                <a:ext cx="3048720" cy="4070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1624916" y="2156218"/>
                <a:ext cx="185794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660066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660066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1">
                              <a:solidFill>
                                <a:srgbClr val="660066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rgbClr val="660066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US" sz="2000" b="1" i="1">
                              <a:solidFill>
                                <a:srgbClr val="660066"/>
                              </a:solidFill>
                              <a:latin typeface="Cambria Math"/>
                            </a:rPr>
                            <m:t>;−</m:t>
                          </m:r>
                          <m:r>
                            <a:rPr lang="en-US" sz="2000" b="1" i="1">
                              <a:solidFill>
                                <a:srgbClr val="660066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>
                              <a:solidFill>
                                <a:srgbClr val="660066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rgbClr val="660066"/>
                              </a:solidFill>
                              <a:latin typeface="Cambria Math"/>
                            </a:rPr>
                            <m:t>𝟐𝟓</m:t>
                          </m:r>
                          <m:r>
                            <m:rPr>
                              <m:nor/>
                            </m:rPr>
                            <a:rPr lang="ru-RU" sz="2000" dirty="0">
                              <a:solidFill>
                                <a:srgbClr val="660066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ru-RU" sz="2000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916" y="2156218"/>
                <a:ext cx="1857945" cy="400110"/>
              </a:xfrm>
              <a:prstGeom prst="rect">
                <a:avLst/>
              </a:prstGeom>
              <a:blipFill>
                <a:blip r:embed="rId6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Прямоугольник 69"/>
          <p:cNvSpPr/>
          <p:nvPr/>
        </p:nvSpPr>
        <p:spPr>
          <a:xfrm>
            <a:off x="4601566" y="2700039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-0,25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4301483" y="270003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5275442" y="22680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5635109" y="22680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5273791" y="2700039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dirty="0"/>
          </a:p>
        </p:txBody>
      </p:sp>
      <p:sp>
        <p:nvSpPr>
          <p:cNvPr id="82" name="Freeform 61"/>
          <p:cNvSpPr>
            <a:spLocks/>
          </p:cNvSpPr>
          <p:nvPr/>
        </p:nvSpPr>
        <p:spPr bwMode="auto">
          <a:xfrm>
            <a:off x="7819290" y="1152825"/>
            <a:ext cx="1730888" cy="1939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6" y="888"/>
              </a:cxn>
              <a:cxn ang="0">
                <a:pos x="384" y="2312"/>
              </a:cxn>
              <a:cxn ang="0">
                <a:pos x="629" y="2785"/>
              </a:cxn>
              <a:cxn ang="0">
                <a:pos x="896" y="2320"/>
              </a:cxn>
              <a:cxn ang="0">
                <a:pos x="1152" y="896"/>
              </a:cxn>
              <a:cxn ang="0">
                <a:pos x="1256" y="0"/>
              </a:cxn>
            </a:cxnLst>
            <a:rect l="0" t="0" r="r" b="b"/>
            <a:pathLst>
              <a:path w="1256" h="2786">
                <a:moveTo>
                  <a:pt x="0" y="0"/>
                </a:moveTo>
                <a:cubicBezTo>
                  <a:pt x="24" y="148"/>
                  <a:pt x="72" y="503"/>
                  <a:pt x="136" y="888"/>
                </a:cubicBezTo>
                <a:cubicBezTo>
                  <a:pt x="200" y="1273"/>
                  <a:pt x="302" y="1996"/>
                  <a:pt x="384" y="2312"/>
                </a:cubicBezTo>
                <a:cubicBezTo>
                  <a:pt x="466" y="2628"/>
                  <a:pt x="544" y="2784"/>
                  <a:pt x="629" y="2785"/>
                </a:cubicBezTo>
                <a:cubicBezTo>
                  <a:pt x="714" y="2786"/>
                  <a:pt x="809" y="2635"/>
                  <a:pt x="896" y="2320"/>
                </a:cubicBezTo>
                <a:cubicBezTo>
                  <a:pt x="983" y="2005"/>
                  <a:pt x="1092" y="1283"/>
                  <a:pt x="1152" y="896"/>
                </a:cubicBezTo>
                <a:cubicBezTo>
                  <a:pt x="1212" y="509"/>
                  <a:pt x="1234" y="187"/>
                  <a:pt x="1256" y="0"/>
                </a:cubicBezTo>
              </a:path>
            </a:pathLst>
          </a:custGeom>
          <a:noFill/>
          <a:ln w="28575" cmpd="sng">
            <a:solidFill>
              <a:srgbClr val="2E703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197067" y="2987625"/>
            <a:ext cx="2537659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0 1   2  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3   4  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Прямоугольник 95"/>
              <p:cNvSpPr/>
              <p:nvPr/>
            </p:nvSpPr>
            <p:spPr>
              <a:xfrm>
                <a:off x="4082691" y="1797513"/>
                <a:ext cx="10048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b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2000" b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000" b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𝟐𝟓</m:t>
                      </m:r>
                    </m:oMath>
                  </m:oMathPara>
                </a14:m>
                <a:endParaRPr lang="ru-RU" sz="2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6" name="Прямоугольник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691" y="1797513"/>
                <a:ext cx="100489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 rot="17455276">
                <a:off x="8641093" y="1910712"/>
                <a:ext cx="1760995" cy="3125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1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</m:oMath>
                  </m:oMathPara>
                </a14:m>
                <a:endParaRPr lang="ru-RU" sz="1400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455276">
                <a:off x="8641093" y="1910712"/>
                <a:ext cx="1760995" cy="3125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Овал 76"/>
          <p:cNvSpPr/>
          <p:nvPr/>
        </p:nvSpPr>
        <p:spPr>
          <a:xfrm>
            <a:off x="8436729" y="2925545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8839826" y="2923410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8168797" y="2450062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614378" y="3048422"/>
            <a:ext cx="133631" cy="122877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9090590" y="2446072"/>
            <a:ext cx="133631" cy="122877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8768" y="4600497"/>
            <a:ext cx="57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kern="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 3)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81909" y="1211605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ru-RU" sz="24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1051644" y="3027512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Прямоугольник 91"/>
              <p:cNvSpPr/>
              <p:nvPr/>
            </p:nvSpPr>
            <p:spPr>
              <a:xfrm>
                <a:off x="1516452" y="3080732"/>
                <a:ext cx="2880404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2400" b="1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</m:oMath>
                  </m:oMathPara>
                </a14:m>
                <a:endParaRPr lang="ru-RU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92" name="Прямоугольник 9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452" y="3080732"/>
                <a:ext cx="2880404" cy="470000"/>
              </a:xfrm>
              <a:prstGeom prst="rect">
                <a:avLst/>
              </a:prstGeom>
              <a:blipFill>
                <a:blip r:embed="rId9"/>
                <a:stretch>
                  <a:fillRect b="-19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Прямоугольник 100"/>
              <p:cNvSpPr/>
              <p:nvPr/>
            </p:nvSpPr>
            <p:spPr>
              <a:xfrm>
                <a:off x="1010375" y="3602479"/>
                <a:ext cx="2880404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−3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+2</m:t>
                      </m:r>
                    </m:oMath>
                  </m:oMathPara>
                </a14:m>
                <a:endParaRPr lang="ru-R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1" name="Прямоугольник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375" y="3602479"/>
                <a:ext cx="2880404" cy="470000"/>
              </a:xfrm>
              <a:prstGeom prst="rect">
                <a:avLst/>
              </a:prstGeom>
              <a:blipFill>
                <a:blip r:embed="rId10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Прямая соединительная линия 55"/>
          <p:cNvCxnSpPr/>
          <p:nvPr/>
        </p:nvCxnSpPr>
        <p:spPr>
          <a:xfrm>
            <a:off x="4259027" y="4024009"/>
            <a:ext cx="208897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Прямоугольник 102"/>
              <p:cNvSpPr/>
              <p:nvPr/>
            </p:nvSpPr>
            <p:spPr>
              <a:xfrm>
                <a:off x="1455931" y="4068652"/>
                <a:ext cx="185794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;−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𝟐𝟓</m:t>
                          </m:r>
                          <m:r>
                            <m:rPr>
                              <m:nor/>
                            </m:rPr>
                            <a:rPr lang="ru-RU" sz="2000" b="1" dirty="0">
                              <a:solidFill>
                                <a:srgbClr val="0000FF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ru-RU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3" name="Прямоугольник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931" y="4068652"/>
                <a:ext cx="1857945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Прямоугольник 103"/>
              <p:cNvSpPr/>
              <p:nvPr/>
            </p:nvSpPr>
            <p:spPr>
              <a:xfrm>
                <a:off x="1430060" y="4627107"/>
                <a:ext cx="2880404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−3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𝑥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+2</m:t>
                      </m:r>
                    </m:oMath>
                  </m:oMathPara>
                </a14:m>
                <a:endParaRPr lang="ru-RU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4" name="Прямоугольник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0060" y="4627107"/>
                <a:ext cx="2880404" cy="470000"/>
              </a:xfrm>
              <a:prstGeom prst="rect">
                <a:avLst/>
              </a:prstGeom>
              <a:blipFill>
                <a:blip r:embed="rId12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Прямоугольник 104"/>
              <p:cNvSpPr/>
              <p:nvPr/>
            </p:nvSpPr>
            <p:spPr>
              <a:xfrm>
                <a:off x="1549670" y="5001855"/>
                <a:ext cx="2458237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−3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𝑥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+2=0</m:t>
                      </m:r>
                    </m:oMath>
                  </m:oMathPara>
                </a14:m>
                <a:endParaRPr lang="ru-RU" dirty="0">
                  <a:solidFill>
                    <a:srgbClr val="00206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05" name="Прямоугольник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670" y="5001855"/>
                <a:ext cx="2458237" cy="4700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1660825" y="5422144"/>
                <a:ext cx="18506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kern="0" dirty="0">
                    <a:solidFill>
                      <a:srgbClr val="0000FF"/>
                    </a:solidFill>
                    <a:latin typeface="+mn-lt"/>
                    <a:cs typeface="Times New Roman" pitchFamily="18" charset="0"/>
                  </a:rPr>
                  <a:t>D</a:t>
                </a:r>
                <a:r>
                  <a:rPr lang="ru-RU" sz="2400" kern="0" dirty="0">
                    <a:solidFill>
                      <a:srgbClr val="0000FF"/>
                    </a:solidFill>
                    <a:latin typeface="+mn-lt"/>
                    <a:cs typeface="Times New Roman" pitchFamily="18" charset="0"/>
                  </a:rPr>
                  <a:t>=9-2</a:t>
                </a:r>
                <a14:m>
                  <m:oMath xmlns:m="http://schemas.openxmlformats.org/officeDocument/2006/math">
                    <m:r>
                      <a:rPr lang="ru-RU" sz="2400" b="0" i="1" ker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∙4=1</m:t>
                    </m:r>
                  </m:oMath>
                </a14:m>
                <a:endParaRPr lang="ru-RU" dirty="0">
                  <a:latin typeface="+mn-lt"/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825" y="5422144"/>
                <a:ext cx="1850699" cy="461665"/>
              </a:xfrm>
              <a:prstGeom prst="rect">
                <a:avLst/>
              </a:prstGeom>
              <a:blipFill>
                <a:blip r:embed="rId14"/>
                <a:stretch>
                  <a:fillRect l="-4934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714968" y="5853513"/>
                <a:ext cx="2376933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u-RU" sz="2400" b="0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2400" b="0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ru-RU" sz="2400" b="0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3−1</m:t>
                          </m:r>
                        </m:num>
                        <m:den>
                          <m:r>
                            <a:rPr lang="ru-RU" sz="2400" b="0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400" b="0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=1,</m:t>
                      </m:r>
                    </m:oMath>
                  </m:oMathPara>
                </a14:m>
                <a:endParaRPr lang="ru-RU" sz="2400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68" y="5853513"/>
                <a:ext cx="2376933" cy="7838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Прямоугольник 105"/>
              <p:cNvSpPr/>
              <p:nvPr/>
            </p:nvSpPr>
            <p:spPr>
              <a:xfrm>
                <a:off x="2832836" y="5847104"/>
                <a:ext cx="2376933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400" b="0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u-RU" sz="2400" b="0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2400" b="0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ru-RU" sz="2400" b="0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3+1</m:t>
                          </m:r>
                        </m:num>
                        <m:den>
                          <m:r>
                            <a:rPr lang="ru-RU" sz="2400" b="0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400" b="0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=2.</m:t>
                      </m:r>
                    </m:oMath>
                  </m:oMathPara>
                </a14:m>
                <a:endParaRPr lang="ru-RU" sz="2400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106" name="Прямоугольник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836" y="5847104"/>
                <a:ext cx="2376933" cy="78380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Прямоугольник 106"/>
              <p:cNvSpPr/>
              <p:nvPr/>
            </p:nvSpPr>
            <p:spPr>
              <a:xfrm>
                <a:off x="6209641" y="5629140"/>
                <a:ext cx="45250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у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kern="0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400" b="0" i="1" kern="0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1,5</m:t>
                              </m:r>
                            </m:e>
                          </m:d>
                        </m:e>
                        <m:sup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−3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ru-RU" sz="2400" b="0" i="1" kern="0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1,5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+2</m:t>
                      </m:r>
                      <m:r>
                        <a:rPr lang="ru-RU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=−0,25</m:t>
                      </m:r>
                    </m:oMath>
                  </m:oMathPara>
                </a14:m>
                <a:endParaRPr lang="ru-R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7" name="Прямоугольник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641" y="5629140"/>
                <a:ext cx="4525085" cy="461665"/>
              </a:xfrm>
              <a:prstGeom prst="rect">
                <a:avLst/>
              </a:prstGeom>
              <a:blipFill>
                <a:blip r:embed="rId17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6390759" y="3419268"/>
            <a:ext cx="4064037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3660904" y="3610813"/>
                <a:ext cx="48631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u-RU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ru-RU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2</m:t>
                      </m:r>
                      <m:r>
                        <a:rPr lang="ru-RU" sz="2400" b="0" i="1" kern="0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∙1,5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u-RU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1,5</m:t>
                          </m:r>
                        </m:e>
                        <m:sup>
                          <m:r>
                            <a:rPr lang="ru-RU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240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u-RU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1,5</m:t>
                          </m:r>
                        </m:e>
                        <m:sup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+2=</m:t>
                      </m:r>
                    </m:oMath>
                  </m:oMathPara>
                </a14:m>
                <a:endParaRPr lang="ru-R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0904" y="3610813"/>
                <a:ext cx="4863126" cy="46166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Прямоугольник 101"/>
              <p:cNvSpPr/>
              <p:nvPr/>
            </p:nvSpPr>
            <p:spPr>
              <a:xfrm>
                <a:off x="8197067" y="3610814"/>
                <a:ext cx="25472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kern="0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400" i="1" kern="0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kern="0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𝑥</m:t>
                              </m:r>
                              <m:r>
                                <a:rPr lang="ru-RU" sz="2400" b="0" i="1" kern="0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−1,5</m:t>
                              </m:r>
                            </m:e>
                          </m:d>
                        </m:e>
                        <m:sup>
                          <m:r>
                            <a:rPr lang="en-US" sz="2400" b="0" i="1" kern="0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400" b="0" i="1" kern="0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−0,25</m:t>
                      </m:r>
                    </m:oMath>
                  </m:oMathPara>
                </a14:m>
                <a:endParaRPr lang="ru-R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2" name="Прямоугольник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7067" y="3610814"/>
                <a:ext cx="2547236" cy="46166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>
                <a:off x="6271120" y="4798662"/>
                <a:ext cx="241354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kern="0" dirty="0" smtClean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ru-RU" sz="2400" b="0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 kern="0" dirty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0" i="1" kern="0" dirty="0" smtClean="0">
                              <a:solidFill>
                                <a:srgbClr val="660066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1+2</m:t>
                          </m:r>
                        </m:num>
                        <m:den>
                          <m:r>
                            <a:rPr lang="ru-RU" sz="2400" b="0" i="1" kern="0" dirty="0">
                              <a:solidFill>
                                <a:srgbClr val="660066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400" b="0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400" b="0" i="1" kern="0" dirty="0" smtClean="0">
                          <a:solidFill>
                            <a:srgbClr val="660066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1,5</m:t>
                      </m:r>
                      <m:r>
                        <a:rPr lang="ru-RU" sz="2400" b="0" i="1" kern="0" dirty="0">
                          <a:solidFill>
                            <a:srgbClr val="660066"/>
                          </a:solidFill>
                          <a:latin typeface="Cambria Math"/>
                          <a:cs typeface="Times New Roman" pitchFamily="18" charset="0"/>
                        </a:rPr>
                        <m:t>,</m:t>
                      </m:r>
                    </m:oMath>
                  </m:oMathPara>
                </a14:m>
                <a:endParaRPr lang="ru-RU" sz="2400" dirty="0">
                  <a:solidFill>
                    <a:srgbClr val="660066"/>
                  </a:solidFill>
                </a:endParaRPr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120" y="4798662"/>
                <a:ext cx="2413546" cy="78380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6919346" y="6108595"/>
                <a:ext cx="185794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;−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𝟐𝟓</m:t>
                          </m:r>
                          <m:r>
                            <m:rPr>
                              <m:nor/>
                            </m:rPr>
                            <a:rPr lang="ru-RU" sz="2000" b="1" dirty="0">
                              <a:solidFill>
                                <a:srgbClr val="0000FF"/>
                              </a:solidFill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ru-RU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9346" y="6108595"/>
                <a:ext cx="1857945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658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00"/>
                            </p:stCondLst>
                            <p:childTnLst>
                              <p:par>
                                <p:cTn id="159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500"/>
                            </p:stCondLst>
                            <p:childTnLst>
                              <p:par>
                                <p:cTn id="162" presetID="35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500"/>
                            </p:stCondLst>
                            <p:childTnLst>
                              <p:par>
                                <p:cTn id="165" presetID="35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9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9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000"/>
                            </p:stCondLst>
                            <p:childTnLst>
                              <p:par>
                                <p:cTn id="20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00"/>
                            </p:stCondLst>
                            <p:childTnLst>
                              <p:par>
                                <p:cTn id="2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00"/>
                            </p:stCondLst>
                            <p:childTnLst>
                              <p:par>
                                <p:cTn id="2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000"/>
                            </p:stCondLst>
                            <p:childTnLst>
                              <p:par>
                                <p:cTn id="2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59" grpId="0"/>
      <p:bldP spid="64" grpId="0"/>
      <p:bldP spid="66" grpId="0"/>
      <p:bldP spid="67" grpId="0"/>
      <p:bldP spid="69" grpId="0"/>
      <p:bldP spid="70" grpId="0"/>
      <p:bldP spid="71" grpId="0"/>
      <p:bldP spid="73" grpId="0"/>
      <p:bldP spid="75" grpId="0"/>
      <p:bldP spid="76" grpId="0"/>
      <p:bldP spid="82" grpId="0" animBg="1"/>
      <p:bldP spid="96" grpId="0"/>
      <p:bldP spid="81" grpId="0"/>
      <p:bldP spid="77" grpId="0" animBg="1"/>
      <p:bldP spid="77" grpId="1" animBg="1"/>
      <p:bldP spid="77" grpId="2" animBg="1"/>
      <p:bldP spid="77" grpId="3" animBg="1"/>
      <p:bldP spid="77" grpId="5" animBg="1"/>
      <p:bldP spid="78" grpId="0" animBg="1"/>
      <p:bldP spid="78" grpId="1" animBg="1"/>
      <p:bldP spid="78" grpId="2" animBg="1"/>
      <p:bldP spid="78" grpId="3" animBg="1"/>
      <p:bldP spid="78" grpId="4" animBg="1"/>
      <p:bldP spid="78" grpId="5" animBg="1"/>
      <p:bldP spid="78" grpId="7" animBg="1"/>
      <p:bldP spid="78" grpId="8" animBg="1"/>
      <p:bldP spid="57" grpId="0" animBg="1"/>
      <p:bldP spid="57" grpId="3" animBg="1"/>
      <p:bldP spid="57" grpId="4" animBg="1"/>
      <p:bldP spid="63" grpId="0" animBg="1"/>
      <p:bldP spid="63" grpId="1" animBg="1"/>
      <p:bldP spid="63" grpId="2" animBg="1"/>
      <p:bldP spid="63" grpId="4" animBg="1"/>
      <p:bldP spid="63" grpId="5" animBg="1"/>
      <p:bldP spid="79" grpId="0" animBg="1"/>
      <p:bldP spid="79" grpId="1" animBg="1"/>
      <p:bldP spid="10" grpId="0"/>
      <p:bldP spid="13" grpId="0"/>
      <p:bldP spid="53" grpId="0"/>
      <p:bldP spid="92" grpId="0"/>
      <p:bldP spid="101" grpId="0"/>
      <p:bldP spid="103" grpId="0"/>
      <p:bldP spid="104" grpId="0"/>
      <p:bldP spid="105" grpId="0"/>
      <p:bldP spid="60" grpId="0"/>
      <p:bldP spid="61" grpId="0"/>
      <p:bldP spid="106" grpId="0"/>
      <p:bldP spid="107" grpId="0"/>
      <p:bldP spid="2" grpId="0" animBg="1"/>
      <p:bldP spid="54" grpId="0"/>
      <p:bldP spid="102" grpId="0"/>
      <p:bldP spid="83" grpId="0"/>
      <p:bldP spid="84" grpId="0"/>
    </p:bldLst>
  </p:timing>
</p:sld>
</file>

<file path=ppt/theme/theme1.xml><?xml version="1.0" encoding="utf-8"?>
<a:theme xmlns:a="http://schemas.openxmlformats.org/drawingml/2006/main" name="10-кл. Функ изилдөө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10-кл. Функ изилдөө</Template>
  <TotalTime>19</TotalTime>
  <Words>1381</Words>
  <Application>Microsoft Office PowerPoint</Application>
  <PresentationFormat>Широкоэкранный</PresentationFormat>
  <Paragraphs>537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10-кл. Функ изилдөө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123</cp:lastModifiedBy>
  <cp:revision>4</cp:revision>
  <cp:lastPrinted>1601-01-01T00:00:00Z</cp:lastPrinted>
  <dcterms:created xsi:type="dcterms:W3CDTF">2020-09-21T11:18:38Z</dcterms:created>
  <dcterms:modified xsi:type="dcterms:W3CDTF">2022-02-20T07:26:03Z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