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3" r:id="rId1"/>
  </p:sldMasterIdLst>
  <p:sldIdLst>
    <p:sldId id="275" r:id="rId2"/>
    <p:sldId id="303" r:id="rId3"/>
    <p:sldId id="276" r:id="rId4"/>
    <p:sldId id="278" r:id="rId5"/>
    <p:sldId id="256" r:id="rId6"/>
    <p:sldId id="296" r:id="rId7"/>
    <p:sldId id="257" r:id="rId8"/>
    <p:sldId id="297" r:id="rId9"/>
    <p:sldId id="258" r:id="rId10"/>
    <p:sldId id="298" r:id="rId11"/>
    <p:sldId id="259" r:id="rId12"/>
    <p:sldId id="299" r:id="rId13"/>
    <p:sldId id="260" r:id="rId14"/>
    <p:sldId id="300" r:id="rId15"/>
    <p:sldId id="261" r:id="rId16"/>
    <p:sldId id="301" r:id="rId17"/>
    <p:sldId id="30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Билим сапаты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4"/>
                <c:pt idx="0">
                  <c:v>2-а</c:v>
                </c:pt>
                <c:pt idx="1">
                  <c:v>2-б</c:v>
                </c:pt>
                <c:pt idx="2">
                  <c:v>2-в</c:v>
                </c:pt>
                <c:pt idx="3">
                  <c:v>2-г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71</c:v>
                </c:pt>
                <c:pt idx="1">
                  <c:v>87</c:v>
                </c:pt>
                <c:pt idx="2">
                  <c:v>82</c:v>
                </c:pt>
                <c:pt idx="3">
                  <c:v>73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Жетишүүсү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4"/>
                <c:pt idx="0">
                  <c:v>2-а</c:v>
                </c:pt>
                <c:pt idx="1">
                  <c:v>2-б</c:v>
                </c:pt>
                <c:pt idx="2">
                  <c:v>2-в</c:v>
                </c:pt>
                <c:pt idx="3">
                  <c:v>2-г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4567440"/>
        <c:axId val="264564304"/>
        <c:axId val="0"/>
      </c:bar3DChart>
      <c:catAx>
        <c:axId val="264567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4564304"/>
        <c:crosses val="autoZero"/>
        <c:auto val="1"/>
        <c:lblAlgn val="ctr"/>
        <c:lblOffset val="100"/>
        <c:noMultiLvlLbl val="0"/>
      </c:catAx>
      <c:valAx>
        <c:axId val="264564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45674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Билим сапаты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8-а</c:v>
                </c:pt>
                <c:pt idx="1">
                  <c:v>8-б</c:v>
                </c:pt>
                <c:pt idx="2">
                  <c:v>8-в</c:v>
                </c:pt>
                <c:pt idx="3">
                  <c:v>8-е</c:v>
                </c:pt>
                <c:pt idx="4">
                  <c:v>8-ж</c:v>
                </c:pt>
                <c:pt idx="5">
                  <c:v>8-з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47</c:v>
                </c:pt>
                <c:pt idx="1">
                  <c:v>42</c:v>
                </c:pt>
                <c:pt idx="2">
                  <c:v>64</c:v>
                </c:pt>
                <c:pt idx="3">
                  <c:v>70</c:v>
                </c:pt>
                <c:pt idx="4">
                  <c:v>48</c:v>
                </c:pt>
                <c:pt idx="5">
                  <c:v>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Жетишүүсү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8-а</c:v>
                </c:pt>
                <c:pt idx="1">
                  <c:v>8-б</c:v>
                </c:pt>
                <c:pt idx="2">
                  <c:v>8-в</c:v>
                </c:pt>
                <c:pt idx="3">
                  <c:v>8-е</c:v>
                </c:pt>
                <c:pt idx="4">
                  <c:v>8-ж</c:v>
                </c:pt>
                <c:pt idx="5">
                  <c:v>8-з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2789344"/>
        <c:axId val="262782288"/>
      </c:barChart>
      <c:catAx>
        <c:axId val="262789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62782288"/>
        <c:crosses val="autoZero"/>
        <c:auto val="1"/>
        <c:lblAlgn val="ctr"/>
        <c:lblOffset val="100"/>
        <c:noMultiLvlLbl val="0"/>
      </c:catAx>
      <c:valAx>
        <c:axId val="262782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278934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Билим сапаты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8-а</c:v>
                </c:pt>
                <c:pt idx="1">
                  <c:v>8-б</c:v>
                </c:pt>
                <c:pt idx="2">
                  <c:v>8-в</c:v>
                </c:pt>
                <c:pt idx="3">
                  <c:v>8-е</c:v>
                </c:pt>
                <c:pt idx="4">
                  <c:v>8-ж</c:v>
                </c:pt>
                <c:pt idx="5">
                  <c:v>8-з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47</c:v>
                </c:pt>
                <c:pt idx="1">
                  <c:v>37</c:v>
                </c:pt>
                <c:pt idx="2">
                  <c:v>56</c:v>
                </c:pt>
                <c:pt idx="3">
                  <c:v>65</c:v>
                </c:pt>
                <c:pt idx="4">
                  <c:v>65</c:v>
                </c:pt>
                <c:pt idx="5">
                  <c:v>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Жетишүүсү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8-а</c:v>
                </c:pt>
                <c:pt idx="1">
                  <c:v>8-б</c:v>
                </c:pt>
                <c:pt idx="2">
                  <c:v>8-в</c:v>
                </c:pt>
                <c:pt idx="3">
                  <c:v>8-е</c:v>
                </c:pt>
                <c:pt idx="4">
                  <c:v>8-ж</c:v>
                </c:pt>
                <c:pt idx="5">
                  <c:v>8-з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2787384"/>
        <c:axId val="262785032"/>
      </c:barChart>
      <c:catAx>
        <c:axId val="262787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62785032"/>
        <c:crosses val="autoZero"/>
        <c:auto val="1"/>
        <c:lblAlgn val="ctr"/>
        <c:lblOffset val="100"/>
        <c:noMultiLvlLbl val="0"/>
      </c:catAx>
      <c:valAx>
        <c:axId val="262785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278738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Билим сапаты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9-а</c:v>
                </c:pt>
                <c:pt idx="1">
                  <c:v>9-б</c:v>
                </c:pt>
                <c:pt idx="2">
                  <c:v>9-в</c:v>
                </c:pt>
                <c:pt idx="3">
                  <c:v>9-е</c:v>
                </c:pt>
                <c:pt idx="4">
                  <c:v>9-ж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68</c:v>
                </c:pt>
                <c:pt idx="1">
                  <c:v>61</c:v>
                </c:pt>
                <c:pt idx="2">
                  <c:v>60</c:v>
                </c:pt>
                <c:pt idx="3">
                  <c:v>53</c:v>
                </c:pt>
                <c:pt idx="4">
                  <c:v>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Жетишүүсү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9-а</c:v>
                </c:pt>
                <c:pt idx="1">
                  <c:v>9-б</c:v>
                </c:pt>
                <c:pt idx="2">
                  <c:v>9-в</c:v>
                </c:pt>
                <c:pt idx="3">
                  <c:v>9-е</c:v>
                </c:pt>
                <c:pt idx="4">
                  <c:v>9-ж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2788168"/>
        <c:axId val="262781896"/>
      </c:barChart>
      <c:catAx>
        <c:axId val="262788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62781896"/>
        <c:crosses val="autoZero"/>
        <c:auto val="1"/>
        <c:lblAlgn val="ctr"/>
        <c:lblOffset val="100"/>
        <c:noMultiLvlLbl val="0"/>
      </c:catAx>
      <c:valAx>
        <c:axId val="262781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278816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Билим сапаты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9-а</c:v>
                </c:pt>
                <c:pt idx="1">
                  <c:v>9-б</c:v>
                </c:pt>
                <c:pt idx="2">
                  <c:v>9-в</c:v>
                </c:pt>
                <c:pt idx="3">
                  <c:v>9-е</c:v>
                </c:pt>
                <c:pt idx="4">
                  <c:v>9-ж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57</c:v>
                </c:pt>
                <c:pt idx="1">
                  <c:v>55</c:v>
                </c:pt>
                <c:pt idx="2">
                  <c:v>48</c:v>
                </c:pt>
                <c:pt idx="3">
                  <c:v>53</c:v>
                </c:pt>
                <c:pt idx="4">
                  <c:v>44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Жетишүүсү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9-а</c:v>
                </c:pt>
                <c:pt idx="1">
                  <c:v>9-б</c:v>
                </c:pt>
                <c:pt idx="2">
                  <c:v>9-в</c:v>
                </c:pt>
                <c:pt idx="3">
                  <c:v>9-е</c:v>
                </c:pt>
                <c:pt idx="4">
                  <c:v>9-ж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2785424"/>
        <c:axId val="262782680"/>
      </c:barChart>
      <c:catAx>
        <c:axId val="262785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62782680"/>
        <c:crosses val="autoZero"/>
        <c:auto val="1"/>
        <c:lblAlgn val="ctr"/>
        <c:lblOffset val="100"/>
        <c:noMultiLvlLbl val="0"/>
      </c:catAx>
      <c:valAx>
        <c:axId val="262782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278542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Билим сапаты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10-а</c:v>
                </c:pt>
                <c:pt idx="1">
                  <c:v>10-б</c:v>
                </c:pt>
                <c:pt idx="2">
                  <c:v>10-е</c:v>
                </c:pt>
                <c:pt idx="3">
                  <c:v>11-а</c:v>
                </c:pt>
                <c:pt idx="4">
                  <c:v>11-е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60</c:v>
                </c:pt>
                <c:pt idx="1">
                  <c:v>64</c:v>
                </c:pt>
                <c:pt idx="2">
                  <c:v>39</c:v>
                </c:pt>
                <c:pt idx="3">
                  <c:v>47</c:v>
                </c:pt>
                <c:pt idx="4">
                  <c:v>59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Жетишүүсү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10-а</c:v>
                </c:pt>
                <c:pt idx="1">
                  <c:v>10-б</c:v>
                </c:pt>
                <c:pt idx="2">
                  <c:v>10-е</c:v>
                </c:pt>
                <c:pt idx="3">
                  <c:v>11-а</c:v>
                </c:pt>
                <c:pt idx="4">
                  <c:v>11-е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2784248"/>
        <c:axId val="262786208"/>
      </c:barChart>
      <c:catAx>
        <c:axId val="262784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62786208"/>
        <c:crosses val="autoZero"/>
        <c:auto val="1"/>
        <c:lblAlgn val="ctr"/>
        <c:lblOffset val="100"/>
        <c:noMultiLvlLbl val="0"/>
      </c:catAx>
      <c:valAx>
        <c:axId val="262786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278424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Билим сапаты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10-а</c:v>
                </c:pt>
                <c:pt idx="1">
                  <c:v>10-б</c:v>
                </c:pt>
                <c:pt idx="2">
                  <c:v>10-е</c:v>
                </c:pt>
                <c:pt idx="3">
                  <c:v>11-а</c:v>
                </c:pt>
                <c:pt idx="4">
                  <c:v>11-е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55</c:v>
                </c:pt>
                <c:pt idx="1">
                  <c:v>72</c:v>
                </c:pt>
                <c:pt idx="2">
                  <c:v>36</c:v>
                </c:pt>
                <c:pt idx="3">
                  <c:v>60</c:v>
                </c:pt>
                <c:pt idx="4">
                  <c:v>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Жетишүүсү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10-а</c:v>
                </c:pt>
                <c:pt idx="1">
                  <c:v>10-б</c:v>
                </c:pt>
                <c:pt idx="2">
                  <c:v>10-е</c:v>
                </c:pt>
                <c:pt idx="3">
                  <c:v>11-а</c:v>
                </c:pt>
                <c:pt idx="4">
                  <c:v>11-е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2787776"/>
        <c:axId val="262788560"/>
      </c:barChart>
      <c:catAx>
        <c:axId val="262787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62788560"/>
        <c:crosses val="autoZero"/>
        <c:auto val="1"/>
        <c:lblAlgn val="ctr"/>
        <c:lblOffset val="100"/>
        <c:noMultiLvlLbl val="0"/>
      </c:catAx>
      <c:valAx>
        <c:axId val="262788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278777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Билим сапаты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3-а</c:v>
                </c:pt>
                <c:pt idx="1">
                  <c:v>3-б</c:v>
                </c:pt>
                <c:pt idx="2">
                  <c:v>3-в</c:v>
                </c:pt>
                <c:pt idx="3">
                  <c:v>3-г</c:v>
                </c:pt>
                <c:pt idx="4">
                  <c:v>3-д</c:v>
                </c:pt>
                <c:pt idx="5">
                  <c:v>3-л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62</c:v>
                </c:pt>
                <c:pt idx="1">
                  <c:v>74</c:v>
                </c:pt>
                <c:pt idx="2">
                  <c:v>87</c:v>
                </c:pt>
                <c:pt idx="3">
                  <c:v>69</c:v>
                </c:pt>
                <c:pt idx="4">
                  <c:v>70</c:v>
                </c:pt>
                <c:pt idx="5">
                  <c:v>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Жетишүүсү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3-а</c:v>
                </c:pt>
                <c:pt idx="1">
                  <c:v>3-б</c:v>
                </c:pt>
                <c:pt idx="2">
                  <c:v>3-в</c:v>
                </c:pt>
                <c:pt idx="3">
                  <c:v>3-г</c:v>
                </c:pt>
                <c:pt idx="4">
                  <c:v>3-д</c:v>
                </c:pt>
                <c:pt idx="5">
                  <c:v>3-л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4561952"/>
        <c:axId val="264569008"/>
        <c:axId val="0"/>
      </c:bar3DChart>
      <c:catAx>
        <c:axId val="264561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4569008"/>
        <c:crosses val="autoZero"/>
        <c:auto val="1"/>
        <c:lblAlgn val="ctr"/>
        <c:lblOffset val="100"/>
        <c:noMultiLvlLbl val="0"/>
      </c:catAx>
      <c:valAx>
        <c:axId val="264569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45619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Билим сапаты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5"/>
                <c:pt idx="0">
                  <c:v>4-а</c:v>
                </c:pt>
                <c:pt idx="1">
                  <c:v>4-б</c:v>
                </c:pt>
                <c:pt idx="2">
                  <c:v>4-в</c:v>
                </c:pt>
                <c:pt idx="3">
                  <c:v>4-г</c:v>
                </c:pt>
                <c:pt idx="4">
                  <c:v>4-д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76</c:v>
                </c:pt>
                <c:pt idx="1">
                  <c:v>75</c:v>
                </c:pt>
                <c:pt idx="2">
                  <c:v>60</c:v>
                </c:pt>
                <c:pt idx="3">
                  <c:v>62</c:v>
                </c:pt>
                <c:pt idx="4">
                  <c:v>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Жетишүүсү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5"/>
                <c:pt idx="0">
                  <c:v>4-а</c:v>
                </c:pt>
                <c:pt idx="1">
                  <c:v>4-б</c:v>
                </c:pt>
                <c:pt idx="2">
                  <c:v>4-в</c:v>
                </c:pt>
                <c:pt idx="3">
                  <c:v>4-г</c:v>
                </c:pt>
                <c:pt idx="4">
                  <c:v>4-д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4562736"/>
        <c:axId val="263517232"/>
        <c:axId val="0"/>
      </c:bar3DChart>
      <c:catAx>
        <c:axId val="264562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3517232"/>
        <c:crosses val="autoZero"/>
        <c:auto val="1"/>
        <c:lblAlgn val="ctr"/>
        <c:lblOffset val="100"/>
        <c:noMultiLvlLbl val="0"/>
      </c:catAx>
      <c:valAx>
        <c:axId val="263517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45627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Билим сапаты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5-а</c:v>
                </c:pt>
                <c:pt idx="1">
                  <c:v>5-б</c:v>
                </c:pt>
                <c:pt idx="2">
                  <c:v>5-в</c:v>
                </c:pt>
                <c:pt idx="3">
                  <c:v>5-г</c:v>
                </c:pt>
                <c:pt idx="4">
                  <c:v>5-д</c:v>
                </c:pt>
                <c:pt idx="5">
                  <c:v>5-е</c:v>
                </c:pt>
                <c:pt idx="6">
                  <c:v>5-ж</c:v>
                </c:pt>
                <c:pt idx="7">
                  <c:v>5-з</c:v>
                </c:pt>
                <c:pt idx="8">
                  <c:v>5-и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68</c:v>
                </c:pt>
                <c:pt idx="1">
                  <c:v>71</c:v>
                </c:pt>
                <c:pt idx="2">
                  <c:v>78</c:v>
                </c:pt>
                <c:pt idx="3">
                  <c:v>73</c:v>
                </c:pt>
                <c:pt idx="4">
                  <c:v>65</c:v>
                </c:pt>
                <c:pt idx="5">
                  <c:v>58</c:v>
                </c:pt>
                <c:pt idx="6">
                  <c:v>62</c:v>
                </c:pt>
                <c:pt idx="7">
                  <c:v>62</c:v>
                </c:pt>
                <c:pt idx="8">
                  <c:v>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Жетишүүсү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5-а</c:v>
                </c:pt>
                <c:pt idx="1">
                  <c:v>5-б</c:v>
                </c:pt>
                <c:pt idx="2">
                  <c:v>5-в</c:v>
                </c:pt>
                <c:pt idx="3">
                  <c:v>5-г</c:v>
                </c:pt>
                <c:pt idx="4">
                  <c:v>5-д</c:v>
                </c:pt>
                <c:pt idx="5">
                  <c:v>5-е</c:v>
                </c:pt>
                <c:pt idx="6">
                  <c:v>5-ж</c:v>
                </c:pt>
                <c:pt idx="7">
                  <c:v>5-з</c:v>
                </c:pt>
                <c:pt idx="8">
                  <c:v>5-и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3510176"/>
        <c:axId val="263510568"/>
        <c:axId val="0"/>
      </c:bar3DChart>
      <c:catAx>
        <c:axId val="263510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3510568"/>
        <c:crosses val="autoZero"/>
        <c:auto val="1"/>
        <c:lblAlgn val="ctr"/>
        <c:lblOffset val="100"/>
        <c:noMultiLvlLbl val="0"/>
      </c:catAx>
      <c:valAx>
        <c:axId val="263510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35101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Билим сапаты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5-а</c:v>
                </c:pt>
                <c:pt idx="1">
                  <c:v>5-б</c:v>
                </c:pt>
                <c:pt idx="2">
                  <c:v>5-в</c:v>
                </c:pt>
                <c:pt idx="3">
                  <c:v>5-г</c:v>
                </c:pt>
                <c:pt idx="4">
                  <c:v>5-д</c:v>
                </c:pt>
                <c:pt idx="5">
                  <c:v>5-е</c:v>
                </c:pt>
                <c:pt idx="6">
                  <c:v>5-ж</c:v>
                </c:pt>
                <c:pt idx="7">
                  <c:v>5-з</c:v>
                </c:pt>
                <c:pt idx="8">
                  <c:v>5-и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54</c:v>
                </c:pt>
                <c:pt idx="1">
                  <c:v>66</c:v>
                </c:pt>
                <c:pt idx="2">
                  <c:v>71</c:v>
                </c:pt>
                <c:pt idx="3">
                  <c:v>68</c:v>
                </c:pt>
                <c:pt idx="4">
                  <c:v>60</c:v>
                </c:pt>
                <c:pt idx="5">
                  <c:v>60</c:v>
                </c:pt>
                <c:pt idx="6">
                  <c:v>75</c:v>
                </c:pt>
                <c:pt idx="7">
                  <c:v>62</c:v>
                </c:pt>
                <c:pt idx="8">
                  <c:v>68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Жетишүүсү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5-а</c:v>
                </c:pt>
                <c:pt idx="1">
                  <c:v>5-б</c:v>
                </c:pt>
                <c:pt idx="2">
                  <c:v>5-в</c:v>
                </c:pt>
                <c:pt idx="3">
                  <c:v>5-г</c:v>
                </c:pt>
                <c:pt idx="4">
                  <c:v>5-д</c:v>
                </c:pt>
                <c:pt idx="5">
                  <c:v>5-е</c:v>
                </c:pt>
                <c:pt idx="6">
                  <c:v>5-ж</c:v>
                </c:pt>
                <c:pt idx="7">
                  <c:v>5-з</c:v>
                </c:pt>
                <c:pt idx="8">
                  <c:v>5-и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3515272"/>
        <c:axId val="263516448"/>
      </c:barChart>
      <c:catAx>
        <c:axId val="263515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3516448"/>
        <c:crosses val="autoZero"/>
        <c:auto val="1"/>
        <c:lblAlgn val="ctr"/>
        <c:lblOffset val="100"/>
        <c:noMultiLvlLbl val="0"/>
      </c:catAx>
      <c:valAx>
        <c:axId val="263516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35152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Билим сапаты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6-а</c:v>
                </c:pt>
                <c:pt idx="1">
                  <c:v>6-б</c:v>
                </c:pt>
                <c:pt idx="2">
                  <c:v>6-в</c:v>
                </c:pt>
                <c:pt idx="3">
                  <c:v>6-г</c:v>
                </c:pt>
                <c:pt idx="4">
                  <c:v>6-е</c:v>
                </c:pt>
                <c:pt idx="5">
                  <c:v>6-ж</c:v>
                </c:pt>
                <c:pt idx="6">
                  <c:v>6-з</c:v>
                </c:pt>
                <c:pt idx="7">
                  <c:v>6-и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66</c:v>
                </c:pt>
                <c:pt idx="1">
                  <c:v>79</c:v>
                </c:pt>
                <c:pt idx="2">
                  <c:v>50</c:v>
                </c:pt>
                <c:pt idx="3">
                  <c:v>58</c:v>
                </c:pt>
                <c:pt idx="4">
                  <c:v>67</c:v>
                </c:pt>
                <c:pt idx="5">
                  <c:v>65</c:v>
                </c:pt>
                <c:pt idx="6">
                  <c:v>64</c:v>
                </c:pt>
                <c:pt idx="7">
                  <c:v>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Жетишүүсү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6-а</c:v>
                </c:pt>
                <c:pt idx="1">
                  <c:v>6-б</c:v>
                </c:pt>
                <c:pt idx="2">
                  <c:v>6-в</c:v>
                </c:pt>
                <c:pt idx="3">
                  <c:v>6-г</c:v>
                </c:pt>
                <c:pt idx="4">
                  <c:v>6-е</c:v>
                </c:pt>
                <c:pt idx="5">
                  <c:v>6-ж</c:v>
                </c:pt>
                <c:pt idx="6">
                  <c:v>6-з</c:v>
                </c:pt>
                <c:pt idx="7">
                  <c:v>6-и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3516840"/>
        <c:axId val="263517624"/>
      </c:barChart>
      <c:catAx>
        <c:axId val="263516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63517624"/>
        <c:crosses val="autoZero"/>
        <c:auto val="1"/>
        <c:lblAlgn val="ctr"/>
        <c:lblOffset val="100"/>
        <c:noMultiLvlLbl val="0"/>
      </c:catAx>
      <c:valAx>
        <c:axId val="263517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351684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Билим сапаты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6-а</c:v>
                </c:pt>
                <c:pt idx="1">
                  <c:v>6-б</c:v>
                </c:pt>
                <c:pt idx="2">
                  <c:v>6-в</c:v>
                </c:pt>
                <c:pt idx="3">
                  <c:v>6-г</c:v>
                </c:pt>
                <c:pt idx="4">
                  <c:v>6-е</c:v>
                </c:pt>
                <c:pt idx="5">
                  <c:v>6-ж</c:v>
                </c:pt>
                <c:pt idx="6">
                  <c:v>6-з</c:v>
                </c:pt>
                <c:pt idx="7">
                  <c:v>6-и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68</c:v>
                </c:pt>
                <c:pt idx="1">
                  <c:v>75</c:v>
                </c:pt>
                <c:pt idx="2">
                  <c:v>63</c:v>
                </c:pt>
                <c:pt idx="3">
                  <c:v>50</c:v>
                </c:pt>
                <c:pt idx="4">
                  <c:v>65</c:v>
                </c:pt>
                <c:pt idx="5">
                  <c:v>59</c:v>
                </c:pt>
                <c:pt idx="6">
                  <c:v>67</c:v>
                </c:pt>
                <c:pt idx="7">
                  <c:v>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Жетишүүсү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6-а</c:v>
                </c:pt>
                <c:pt idx="1">
                  <c:v>6-б</c:v>
                </c:pt>
                <c:pt idx="2">
                  <c:v>6-в</c:v>
                </c:pt>
                <c:pt idx="3">
                  <c:v>6-г</c:v>
                </c:pt>
                <c:pt idx="4">
                  <c:v>6-е</c:v>
                </c:pt>
                <c:pt idx="5">
                  <c:v>6-ж</c:v>
                </c:pt>
                <c:pt idx="6">
                  <c:v>6-з</c:v>
                </c:pt>
                <c:pt idx="7">
                  <c:v>6-и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3515664"/>
        <c:axId val="263512136"/>
      </c:barChart>
      <c:catAx>
        <c:axId val="263515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63512136"/>
        <c:crosses val="autoZero"/>
        <c:auto val="1"/>
        <c:lblAlgn val="ctr"/>
        <c:lblOffset val="100"/>
        <c:noMultiLvlLbl val="0"/>
      </c:catAx>
      <c:valAx>
        <c:axId val="263512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351566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375343549574528E-2"/>
          <c:y val="4.3234285062099941E-2"/>
          <c:w val="0.66444123030982205"/>
          <c:h val="0.671056935082456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Билим сапаты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7-а</c:v>
                </c:pt>
                <c:pt idx="1">
                  <c:v>7-б</c:v>
                </c:pt>
                <c:pt idx="2">
                  <c:v>7-в</c:v>
                </c:pt>
                <c:pt idx="3">
                  <c:v>7-г</c:v>
                </c:pt>
                <c:pt idx="4">
                  <c:v>7-е</c:v>
                </c:pt>
                <c:pt idx="5">
                  <c:v>7-ж</c:v>
                </c:pt>
                <c:pt idx="6">
                  <c:v>7-з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52</c:v>
                </c:pt>
                <c:pt idx="1">
                  <c:v>57</c:v>
                </c:pt>
                <c:pt idx="2">
                  <c:v>51</c:v>
                </c:pt>
                <c:pt idx="3">
                  <c:v>67</c:v>
                </c:pt>
                <c:pt idx="4">
                  <c:v>68</c:v>
                </c:pt>
                <c:pt idx="5">
                  <c:v>47</c:v>
                </c:pt>
                <c:pt idx="6">
                  <c:v>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Жетишүүсү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7-а</c:v>
                </c:pt>
                <c:pt idx="1">
                  <c:v>7-б</c:v>
                </c:pt>
                <c:pt idx="2">
                  <c:v>7-в</c:v>
                </c:pt>
                <c:pt idx="3">
                  <c:v>7-г</c:v>
                </c:pt>
                <c:pt idx="4">
                  <c:v>7-е</c:v>
                </c:pt>
                <c:pt idx="5">
                  <c:v>7-ж</c:v>
                </c:pt>
                <c:pt idx="6">
                  <c:v>7-з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3513704"/>
        <c:axId val="263512528"/>
      </c:barChart>
      <c:catAx>
        <c:axId val="263513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63512528"/>
        <c:crosses val="autoZero"/>
        <c:auto val="1"/>
        <c:lblAlgn val="ctr"/>
        <c:lblOffset val="100"/>
        <c:noMultiLvlLbl val="0"/>
      </c:catAx>
      <c:valAx>
        <c:axId val="263512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351370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375343549574528E-2"/>
          <c:y val="4.3234285062099941E-2"/>
          <c:w val="0.66444123030982205"/>
          <c:h val="0.671056935082456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Билим сапаты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7-а</c:v>
                </c:pt>
                <c:pt idx="1">
                  <c:v>7-б</c:v>
                </c:pt>
                <c:pt idx="2">
                  <c:v>7-в</c:v>
                </c:pt>
                <c:pt idx="3">
                  <c:v>7-г</c:v>
                </c:pt>
                <c:pt idx="4">
                  <c:v>7-е</c:v>
                </c:pt>
                <c:pt idx="5">
                  <c:v>7-ж</c:v>
                </c:pt>
                <c:pt idx="6">
                  <c:v>7-з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63</c:v>
                </c:pt>
                <c:pt idx="1">
                  <c:v>59</c:v>
                </c:pt>
                <c:pt idx="2">
                  <c:v>54</c:v>
                </c:pt>
                <c:pt idx="3">
                  <c:v>76</c:v>
                </c:pt>
                <c:pt idx="4">
                  <c:v>65</c:v>
                </c:pt>
                <c:pt idx="5">
                  <c:v>50</c:v>
                </c:pt>
                <c:pt idx="6">
                  <c:v>67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Жетишүүсү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7-а</c:v>
                </c:pt>
                <c:pt idx="1">
                  <c:v>7-б</c:v>
                </c:pt>
                <c:pt idx="2">
                  <c:v>7-в</c:v>
                </c:pt>
                <c:pt idx="3">
                  <c:v>7-г</c:v>
                </c:pt>
                <c:pt idx="4">
                  <c:v>7-е</c:v>
                </c:pt>
                <c:pt idx="5">
                  <c:v>7-ж</c:v>
                </c:pt>
                <c:pt idx="6">
                  <c:v>7-з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3513312"/>
        <c:axId val="263514096"/>
      </c:barChart>
      <c:catAx>
        <c:axId val="263513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63514096"/>
        <c:crosses val="autoZero"/>
        <c:auto val="1"/>
        <c:lblAlgn val="ctr"/>
        <c:lblOffset val="100"/>
        <c:noMultiLvlLbl val="0"/>
      </c:catAx>
      <c:valAx>
        <c:axId val="263514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351331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43BF-99E9-4A07-B6C8-C2D7F48950A1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373F-C0FE-49D5-AC55-1B2A589DEE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70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43BF-99E9-4A07-B6C8-C2D7F48950A1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373F-C0FE-49D5-AC55-1B2A589DEE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178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43BF-99E9-4A07-B6C8-C2D7F48950A1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373F-C0FE-49D5-AC55-1B2A589DEE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7155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43BF-99E9-4A07-B6C8-C2D7F48950A1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373F-C0FE-49D5-AC55-1B2A589DEE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16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43BF-99E9-4A07-B6C8-C2D7F48950A1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373F-C0FE-49D5-AC55-1B2A589DEE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2034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43BF-99E9-4A07-B6C8-C2D7F48950A1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373F-C0FE-49D5-AC55-1B2A589DEE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816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43BF-99E9-4A07-B6C8-C2D7F48950A1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373F-C0FE-49D5-AC55-1B2A589DEE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987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43BF-99E9-4A07-B6C8-C2D7F48950A1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373F-C0FE-49D5-AC55-1B2A589DEE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200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43BF-99E9-4A07-B6C8-C2D7F48950A1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373F-C0FE-49D5-AC55-1B2A589DEE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3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43BF-99E9-4A07-B6C8-C2D7F48950A1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373F-C0FE-49D5-AC55-1B2A589DEE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842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43BF-99E9-4A07-B6C8-C2D7F48950A1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373F-C0FE-49D5-AC55-1B2A589DEE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62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43BF-99E9-4A07-B6C8-C2D7F48950A1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373F-C0FE-49D5-AC55-1B2A589DEE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339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43BF-99E9-4A07-B6C8-C2D7F48950A1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373F-C0FE-49D5-AC55-1B2A589DEE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69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43BF-99E9-4A07-B6C8-C2D7F48950A1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373F-C0FE-49D5-AC55-1B2A589DEE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86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43BF-99E9-4A07-B6C8-C2D7F48950A1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373F-C0FE-49D5-AC55-1B2A589DEE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414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43BF-99E9-4A07-B6C8-C2D7F48950A1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373F-C0FE-49D5-AC55-1B2A589DEE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415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843BF-99E9-4A07-B6C8-C2D7F48950A1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4C1373F-C0FE-49D5-AC55-1B2A589DEE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5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  <p:sldLayoutId id="2147484215" r:id="rId12"/>
    <p:sldLayoutId id="2147484216" r:id="rId13"/>
    <p:sldLayoutId id="2147484217" r:id="rId14"/>
    <p:sldLayoutId id="2147484218" r:id="rId15"/>
    <p:sldLayoutId id="214748421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32x399-slajd2_f5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47" y="38472"/>
            <a:ext cx="9152693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5536" y="476672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Бишкек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шаарындагы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№42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орто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мектеби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1700808"/>
            <a:ext cx="68407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y-KG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y-KG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-11 </a:t>
            </a:r>
            <a:r>
              <a:rPr lang="ky-KG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класстарынын </a:t>
            </a:r>
          </a:p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2020-2021 </a:t>
            </a:r>
            <a:r>
              <a:rPr lang="ru-RU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окуу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жылына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карата </a:t>
            </a:r>
            <a:r>
              <a:rPr lang="ru-RU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кыргыз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тили </a:t>
            </a:r>
            <a:r>
              <a:rPr lang="ru-RU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адабиятынан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3-чейрек </a:t>
            </a:r>
            <a:r>
              <a:rPr lang="ru-RU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боюнча</a:t>
            </a:r>
            <a:r>
              <a:rPr lang="ru-RU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мониторинги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4544" y="4725144"/>
            <a:ext cx="2952750" cy="220980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07888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28597" y="50141"/>
            <a:ext cx="666368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y-KG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7-класстарынын  </a:t>
            </a:r>
            <a:r>
              <a:rPr lang="ky-KG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кыргыз </a:t>
            </a:r>
            <a:r>
              <a:rPr lang="ky-KG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адабият </a:t>
            </a:r>
            <a:r>
              <a:rPr lang="ky-KG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боюнча билим сапатынын                           жана жетишүүсүнүн мониторинги.</a:t>
            </a:r>
            <a:r>
              <a:rPr lang="ru-RU" sz="900" dirty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 </a:t>
            </a:r>
            <a:r>
              <a:rPr lang="ky-KG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чейрек. </a:t>
            </a:r>
            <a:r>
              <a:rPr lang="ky-KG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2020-2021окуу </a:t>
            </a:r>
            <a:r>
              <a:rPr lang="ky-KG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жылы</a:t>
            </a:r>
            <a:endParaRPr lang="ru-RU" sz="900" dirty="0">
              <a:solidFill>
                <a:srgbClr val="7030A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077919432"/>
              </p:ext>
            </p:extLst>
          </p:nvPr>
        </p:nvGraphicFramePr>
        <p:xfrm>
          <a:off x="539552" y="1397000"/>
          <a:ext cx="7704856" cy="469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4671116"/>
            <a:ext cx="2950720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4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5721" y="188640"/>
            <a:ext cx="666254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y-KG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8-класстарынын  </a:t>
            </a:r>
            <a:r>
              <a:rPr lang="ky-KG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кыргыз </a:t>
            </a:r>
            <a:r>
              <a:rPr lang="ky-KG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тили </a:t>
            </a:r>
            <a:r>
              <a:rPr lang="ky-KG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боюнча билим сапатынын                           жана жетишүүсүнүн мониторинги.</a:t>
            </a:r>
            <a:r>
              <a:rPr lang="ru-RU" sz="900" dirty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 </a:t>
            </a:r>
            <a:r>
              <a:rPr lang="ky-KG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чейрек. </a:t>
            </a:r>
            <a:r>
              <a:rPr lang="ky-KG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2020-2021окуу </a:t>
            </a:r>
            <a:r>
              <a:rPr lang="ky-KG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жылы</a:t>
            </a:r>
            <a:endParaRPr lang="ru-RU" sz="900" dirty="0">
              <a:solidFill>
                <a:srgbClr val="7030A0"/>
              </a:solidFill>
              <a:latin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053550566"/>
              </p:ext>
            </p:extLst>
          </p:nvPr>
        </p:nvGraphicFramePr>
        <p:xfrm>
          <a:off x="971599" y="1397000"/>
          <a:ext cx="7396023" cy="4408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4622911"/>
            <a:ext cx="2950720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1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5721" y="188640"/>
            <a:ext cx="666254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y-KG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8-класстарынын  </a:t>
            </a:r>
            <a:r>
              <a:rPr lang="ky-KG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кыргыз адабият боюнча билим сапатынын                           жана жетишүүсүнүн мониторинги.</a:t>
            </a:r>
            <a:r>
              <a:rPr lang="ru-RU" sz="900" dirty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 </a:t>
            </a:r>
            <a:r>
              <a:rPr lang="ky-KG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чейрек</a:t>
            </a:r>
            <a:r>
              <a:rPr lang="ky-KG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ky-KG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2020-2021окуу </a:t>
            </a:r>
            <a:r>
              <a:rPr lang="ky-KG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жылы</a:t>
            </a:r>
            <a:endParaRPr lang="ru-RU" sz="900" dirty="0">
              <a:solidFill>
                <a:srgbClr val="7030A0"/>
              </a:solidFill>
              <a:latin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92941808"/>
              </p:ext>
            </p:extLst>
          </p:nvPr>
        </p:nvGraphicFramePr>
        <p:xfrm>
          <a:off x="971599" y="1397000"/>
          <a:ext cx="7396023" cy="4408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4725144"/>
            <a:ext cx="2950720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0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5535" y="188640"/>
            <a:ext cx="66247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y-KG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9-класстарынын  </a:t>
            </a:r>
            <a:r>
              <a:rPr lang="ky-KG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кыргыз </a:t>
            </a:r>
            <a:r>
              <a:rPr lang="ky-KG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тили </a:t>
            </a:r>
            <a:r>
              <a:rPr lang="ky-KG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боюнча билим сапатынын                           жана жетишүүсүнүн мониторинги.</a:t>
            </a:r>
            <a:r>
              <a:rPr lang="ru-RU" sz="900" dirty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 </a:t>
            </a:r>
            <a:r>
              <a:rPr lang="ky-KG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чейрек</a:t>
            </a:r>
            <a:r>
              <a:rPr lang="ky-KG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ky-KG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2020-2021окуу </a:t>
            </a:r>
            <a:r>
              <a:rPr lang="ky-KG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жылы</a:t>
            </a:r>
            <a:endParaRPr lang="ru-RU" sz="900" dirty="0">
              <a:solidFill>
                <a:srgbClr val="7030A0"/>
              </a:soli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94754248"/>
              </p:ext>
            </p:extLst>
          </p:nvPr>
        </p:nvGraphicFramePr>
        <p:xfrm>
          <a:off x="827584" y="1388969"/>
          <a:ext cx="7728520" cy="4560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4797152"/>
            <a:ext cx="2950720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7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5535" y="188640"/>
            <a:ext cx="66247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y-KG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9-класстарынын  </a:t>
            </a:r>
            <a:r>
              <a:rPr lang="ky-KG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кыргыз адабият боюнча билим сапатынын                           жана жетишүүсүнүн мониторинги.</a:t>
            </a:r>
            <a:r>
              <a:rPr lang="ru-RU" sz="900" dirty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 </a:t>
            </a:r>
            <a:r>
              <a:rPr lang="ky-KG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чейрек. </a:t>
            </a:r>
            <a:r>
              <a:rPr lang="ky-KG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2020-2021окуу </a:t>
            </a:r>
            <a:r>
              <a:rPr lang="ky-KG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жылы</a:t>
            </a:r>
            <a:endParaRPr lang="ru-RU" sz="900" dirty="0">
              <a:solidFill>
                <a:srgbClr val="7030A0"/>
              </a:soli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250641901"/>
              </p:ext>
            </p:extLst>
          </p:nvPr>
        </p:nvGraphicFramePr>
        <p:xfrm>
          <a:off x="827584" y="1388969"/>
          <a:ext cx="7728520" cy="4560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4581128"/>
            <a:ext cx="2950720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0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7158" y="214290"/>
            <a:ext cx="837518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y-KG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10-11-класстарынын  </a:t>
            </a:r>
            <a:r>
              <a:rPr lang="ky-KG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кыргыз </a:t>
            </a:r>
            <a:r>
              <a:rPr lang="ky-KG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тили </a:t>
            </a:r>
            <a:r>
              <a:rPr lang="ky-KG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боюнча билим сапатынын                           жана жетишүүсүнүн мониторинги.</a:t>
            </a:r>
            <a:r>
              <a:rPr lang="ru-RU" sz="900" dirty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 </a:t>
            </a:r>
            <a:r>
              <a:rPr lang="ky-KG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чейрек. </a:t>
            </a:r>
            <a:r>
              <a:rPr lang="ky-KG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2020-2021окуу </a:t>
            </a:r>
            <a:r>
              <a:rPr lang="ky-KG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жылы</a:t>
            </a:r>
            <a:endParaRPr lang="ru-RU" sz="900" dirty="0">
              <a:solidFill>
                <a:srgbClr val="7030A0"/>
              </a:soli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568209076"/>
              </p:ext>
            </p:extLst>
          </p:nvPr>
        </p:nvGraphicFramePr>
        <p:xfrm>
          <a:off x="899592" y="1397000"/>
          <a:ext cx="7523528" cy="469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4652170"/>
            <a:ext cx="2950720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5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7158" y="214290"/>
            <a:ext cx="837518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y-KG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10-11-класстарынын  </a:t>
            </a:r>
            <a:r>
              <a:rPr lang="ky-KG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кыргыз </a:t>
            </a:r>
            <a:r>
              <a:rPr lang="ky-KG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адабияты боюнча </a:t>
            </a:r>
            <a:r>
              <a:rPr lang="ky-KG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билим сапатынын                           жана жетишүүсүнүн мониторинги.</a:t>
            </a:r>
            <a:r>
              <a:rPr lang="ru-RU" sz="900" dirty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 </a:t>
            </a:r>
            <a:r>
              <a:rPr lang="ky-KG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чейрек. </a:t>
            </a:r>
            <a:r>
              <a:rPr lang="ky-KG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2020-2021окуу </a:t>
            </a:r>
            <a:r>
              <a:rPr lang="ky-KG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жылы</a:t>
            </a:r>
            <a:endParaRPr lang="ru-RU" sz="900" dirty="0">
              <a:solidFill>
                <a:srgbClr val="7030A0"/>
              </a:soli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023707194"/>
              </p:ext>
            </p:extLst>
          </p:nvPr>
        </p:nvGraphicFramePr>
        <p:xfrm>
          <a:off x="899592" y="1397000"/>
          <a:ext cx="7523528" cy="469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4644960"/>
            <a:ext cx="2950720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8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862"/>
            <a:ext cx="9182667" cy="69048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4595766"/>
            <a:ext cx="2950720" cy="22130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5736" y="1124744"/>
            <a:ext cx="66247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sz="6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Көңүл бурганыңыздарга  рахмат!</a:t>
            </a:r>
            <a:endParaRPr lang="ru-RU" sz="6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65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142475"/>
            <a:ext cx="7092279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2-класстарынын  </a:t>
            </a:r>
            <a:r>
              <a:rPr lang="ky-KG" sz="20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кыргыз тили боюнча </a:t>
            </a:r>
            <a:r>
              <a:rPr kumimoji="0" lang="ky-KG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билим сапатынын                           жана жетишүүсүнүн мониторинги.</a:t>
            </a:r>
            <a:r>
              <a:rPr lang="ru-RU" sz="1000" dirty="0" smtClean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 </a:t>
            </a:r>
            <a:r>
              <a:rPr kumimoji="0" lang="ky-KG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чейрек. 2020-2021окуу жылы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467421020"/>
              </p:ext>
            </p:extLst>
          </p:nvPr>
        </p:nvGraphicFramePr>
        <p:xfrm>
          <a:off x="107504" y="1397000"/>
          <a:ext cx="7704856" cy="455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4661223"/>
            <a:ext cx="2950720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0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142475"/>
            <a:ext cx="7092279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ky-KG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-класстарынын  </a:t>
            </a:r>
            <a:r>
              <a:rPr lang="ky-KG" sz="20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кыргыз тили боюнча </a:t>
            </a:r>
            <a:r>
              <a:rPr kumimoji="0" lang="ky-KG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билим сапатынын                           жана жетишүүсүнүн мониторинги.</a:t>
            </a:r>
            <a:r>
              <a:rPr lang="ru-RU" sz="1000" dirty="0" smtClean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 </a:t>
            </a:r>
            <a:r>
              <a:rPr kumimoji="0" lang="ky-KG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чейрек. 2020-2021окуу жылы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95055600"/>
              </p:ext>
            </p:extLst>
          </p:nvPr>
        </p:nvGraphicFramePr>
        <p:xfrm>
          <a:off x="107504" y="1397000"/>
          <a:ext cx="7704856" cy="455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4661223"/>
            <a:ext cx="2950720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5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9512" y="50141"/>
            <a:ext cx="66967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y-KG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4-класстарынын  </a:t>
            </a:r>
            <a:r>
              <a:rPr lang="ky-KG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кыргыз тили боюнча билим сапатынын                           жана жетишүүсүнүн мониторинги.</a:t>
            </a:r>
            <a:r>
              <a:rPr lang="ru-RU" sz="900" dirty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 </a:t>
            </a:r>
            <a:r>
              <a:rPr lang="ky-KG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чейрек. </a:t>
            </a:r>
            <a:r>
              <a:rPr lang="ky-KG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2020-2021окуу </a:t>
            </a:r>
            <a:r>
              <a:rPr lang="ky-KG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жылы</a:t>
            </a:r>
            <a:endParaRPr lang="ru-RU" sz="900" dirty="0">
              <a:solidFill>
                <a:srgbClr val="7030A0"/>
              </a:soli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775477482"/>
              </p:ext>
            </p:extLst>
          </p:nvPr>
        </p:nvGraphicFramePr>
        <p:xfrm>
          <a:off x="357158" y="1285860"/>
          <a:ext cx="8429684" cy="5175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4644960"/>
            <a:ext cx="2950720" cy="221304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188640"/>
            <a:ext cx="70202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y-KG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lang="ky-KG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-класстарынын  </a:t>
            </a:r>
            <a:r>
              <a:rPr lang="ky-KG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кыргыз </a:t>
            </a:r>
            <a:r>
              <a:rPr lang="ky-KG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тили </a:t>
            </a:r>
            <a:r>
              <a:rPr lang="ky-KG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боюнча билим сапатынын                           жана жетишүүсүнүн мониторинги.</a:t>
            </a:r>
            <a:r>
              <a:rPr lang="ru-RU" sz="900" dirty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 </a:t>
            </a:r>
            <a:r>
              <a:rPr lang="ky-KG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чейрек. </a:t>
            </a:r>
            <a:r>
              <a:rPr lang="ky-KG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2020-2021окуу </a:t>
            </a:r>
            <a:r>
              <a:rPr lang="ky-KG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жылы</a:t>
            </a:r>
            <a:endParaRPr lang="ru-RU" sz="900" dirty="0">
              <a:solidFill>
                <a:srgbClr val="7030A0"/>
              </a:soli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42681942"/>
              </p:ext>
            </p:extLst>
          </p:nvPr>
        </p:nvGraphicFramePr>
        <p:xfrm>
          <a:off x="467544" y="1397000"/>
          <a:ext cx="8071280" cy="455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4644960"/>
            <a:ext cx="2950720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6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188640"/>
            <a:ext cx="70202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y-KG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lang="ky-KG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-класстарынын  </a:t>
            </a:r>
            <a:r>
              <a:rPr lang="ky-KG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кыргыз </a:t>
            </a:r>
            <a:r>
              <a:rPr lang="ky-KG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адабияты </a:t>
            </a:r>
            <a:r>
              <a:rPr lang="ky-KG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боюнча билим сапатынын                           жана жетишүүсүнүн мониторинги.</a:t>
            </a:r>
            <a:r>
              <a:rPr lang="ru-RU" sz="900" dirty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</a:t>
            </a:r>
            <a:r>
              <a:rPr lang="ky-KG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чейрек. 2020-20121окуу жылы</a:t>
            </a:r>
            <a:endParaRPr lang="ru-RU" sz="900" dirty="0">
              <a:solidFill>
                <a:srgbClr val="7030A0"/>
              </a:soli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23061192"/>
              </p:ext>
            </p:extLst>
          </p:nvPr>
        </p:nvGraphicFramePr>
        <p:xfrm>
          <a:off x="467544" y="1397000"/>
          <a:ext cx="8071280" cy="455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4797152"/>
            <a:ext cx="2950720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7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7159" y="188640"/>
            <a:ext cx="659110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y-KG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6-класстарынын  </a:t>
            </a:r>
            <a:r>
              <a:rPr lang="ky-KG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кыргыз тили боюнча билим сапатынын                           жана жетишүүсүнүн мониторинги.</a:t>
            </a:r>
            <a:r>
              <a:rPr lang="ru-RU" sz="900" dirty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 </a:t>
            </a:r>
            <a:r>
              <a:rPr lang="ky-KG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чейрек. </a:t>
            </a:r>
            <a:r>
              <a:rPr lang="ky-KG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2020-2021окуу </a:t>
            </a:r>
            <a:r>
              <a:rPr lang="ky-KG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жылы</a:t>
            </a:r>
            <a:endParaRPr lang="ru-RU" sz="900" dirty="0">
              <a:solidFill>
                <a:srgbClr val="7030A0"/>
              </a:soli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305579536"/>
              </p:ext>
            </p:extLst>
          </p:nvPr>
        </p:nvGraphicFramePr>
        <p:xfrm>
          <a:off x="683568" y="1397000"/>
          <a:ext cx="7848872" cy="469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4644960"/>
            <a:ext cx="2950720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9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9512" y="188640"/>
            <a:ext cx="676875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y-KG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6-класстарынын  </a:t>
            </a:r>
            <a:r>
              <a:rPr lang="ky-KG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кыргыз </a:t>
            </a:r>
            <a:r>
              <a:rPr lang="ky-KG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адабияты </a:t>
            </a:r>
            <a:r>
              <a:rPr lang="ky-KG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боюнча билим сапатынын                           жана жетишүүсүнүн мониторинги.</a:t>
            </a:r>
            <a:r>
              <a:rPr lang="ru-RU" sz="900" dirty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 </a:t>
            </a:r>
            <a:r>
              <a:rPr lang="ky-KG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чейрек</a:t>
            </a:r>
            <a:r>
              <a:rPr lang="ky-KG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ky-KG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2020-2021окуу </a:t>
            </a:r>
            <a:r>
              <a:rPr lang="ky-KG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жылы</a:t>
            </a:r>
            <a:endParaRPr lang="ru-RU" sz="900" dirty="0">
              <a:solidFill>
                <a:srgbClr val="7030A0"/>
              </a:soli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89055225"/>
              </p:ext>
            </p:extLst>
          </p:nvPr>
        </p:nvGraphicFramePr>
        <p:xfrm>
          <a:off x="683568" y="1397000"/>
          <a:ext cx="7848872" cy="469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4509120"/>
            <a:ext cx="2950720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2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28597" y="50141"/>
            <a:ext cx="666368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y-KG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7-класстарынын  </a:t>
            </a:r>
            <a:r>
              <a:rPr lang="ky-KG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кыргыз тили боюнча билим сапатынын                           жана жетишүүсүнүн мониторинги.</a:t>
            </a:r>
            <a:r>
              <a:rPr lang="ru-RU" sz="900" dirty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 </a:t>
            </a:r>
            <a:r>
              <a:rPr lang="ky-KG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чейрек. </a:t>
            </a:r>
            <a:r>
              <a:rPr lang="ky-KG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2020-2021окуу </a:t>
            </a:r>
            <a:r>
              <a:rPr lang="ky-KG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жылы</a:t>
            </a:r>
            <a:endParaRPr lang="ru-RU" sz="900" dirty="0">
              <a:solidFill>
                <a:srgbClr val="7030A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04508776"/>
              </p:ext>
            </p:extLst>
          </p:nvPr>
        </p:nvGraphicFramePr>
        <p:xfrm>
          <a:off x="539552" y="1397000"/>
          <a:ext cx="7704856" cy="469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4615117"/>
            <a:ext cx="2950720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7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1745</TotalTime>
  <Words>263</Words>
  <Application>Microsoft Office PowerPoint</Application>
  <PresentationFormat>Экран (4:3)</PresentationFormat>
  <Paragraphs>34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169</cp:revision>
  <dcterms:created xsi:type="dcterms:W3CDTF">2018-11-08T15:39:40Z</dcterms:created>
  <dcterms:modified xsi:type="dcterms:W3CDTF">2021-03-30T12:09:57Z</dcterms:modified>
</cp:coreProperties>
</file>