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Lst>
  <p:notesMasterIdLst>
    <p:notesMasterId r:id="rId13"/>
  </p:notesMasterIdLst>
  <p:sldIdLst>
    <p:sldId id="297" r:id="rId2"/>
    <p:sldId id="323" r:id="rId3"/>
    <p:sldId id="326" r:id="rId4"/>
    <p:sldId id="332" r:id="rId5"/>
    <p:sldId id="333" r:id="rId6"/>
    <p:sldId id="335" r:id="rId7"/>
    <p:sldId id="328" r:id="rId8"/>
    <p:sldId id="325" r:id="rId9"/>
    <p:sldId id="339" r:id="rId10"/>
    <p:sldId id="327" r:id="rId11"/>
    <p:sldId id="324" r:id="rId12"/>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60093"/>
    <a:srgbClr val="DDF30D"/>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5896" autoAdjust="0"/>
  </p:normalViewPr>
  <p:slideViewPr>
    <p:cSldViewPr>
      <p:cViewPr>
        <p:scale>
          <a:sx n="64" d="100"/>
          <a:sy n="64" d="100"/>
        </p:scale>
        <p:origin x="-1566" y="-228"/>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F13C443-BB7C-424E-981E-6A5E3B88CC57}" type="datetimeFigureOut">
              <a:rPr lang="ru-RU" smtClean="0"/>
              <a:pPr/>
              <a:t>25.06.2019</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5DED35C-A009-4084-A4BC-89C5B23584AF}" type="slidenum">
              <a:rPr lang="ru-RU" smtClean="0"/>
              <a:pPr/>
              <a:t>‹#›</a:t>
            </a:fld>
            <a:endParaRPr lang="ru-RU"/>
          </a:p>
        </p:txBody>
      </p:sp>
    </p:spTree>
    <p:extLst>
      <p:ext uri="{BB962C8B-B14F-4D97-AF65-F5344CB8AC3E}">
        <p14:creationId xmlns:p14="http://schemas.microsoft.com/office/powerpoint/2010/main" xmlns="" val="20425813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05DED35C-A009-4084-A4BC-89C5B23584AF}" type="slidenum">
              <a:rPr lang="ru-RU" smtClean="0"/>
              <a:pPr/>
              <a:t>3</a:t>
            </a:fld>
            <a:endParaRPr lang="ru-RU"/>
          </a:p>
        </p:txBody>
      </p:sp>
    </p:spTree>
    <p:extLst>
      <p:ext uri="{BB962C8B-B14F-4D97-AF65-F5344CB8AC3E}">
        <p14:creationId xmlns:p14="http://schemas.microsoft.com/office/powerpoint/2010/main" xmlns="" val="5707564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30" name="Date Placeholder 29"/>
          <p:cNvSpPr>
            <a:spLocks noGrp="1"/>
          </p:cNvSpPr>
          <p:nvPr>
            <p:ph type="dt" sz="half" idx="10"/>
          </p:nvPr>
        </p:nvSpPr>
        <p:spPr/>
        <p:txBody>
          <a:bodyPr/>
          <a:lstStyle/>
          <a:p>
            <a:fld id="{74631D6A-3C1F-4422-9258-6CD0FBB9151A}" type="datetimeFigureOut">
              <a:rPr lang="ru-RU" smtClean="0"/>
              <a:pPr/>
              <a:t>25.06.2019</a:t>
            </a:fld>
            <a:endParaRPr lang="ru-RU"/>
          </a:p>
        </p:txBody>
      </p:sp>
      <p:sp>
        <p:nvSpPr>
          <p:cNvPr id="19" name="Footer Placeholder 18"/>
          <p:cNvSpPr>
            <a:spLocks noGrp="1"/>
          </p:cNvSpPr>
          <p:nvPr>
            <p:ph type="ftr" sz="quarter" idx="11"/>
          </p:nvPr>
        </p:nvSpPr>
        <p:spPr/>
        <p:txBody>
          <a:bodyPr/>
          <a:lstStyle/>
          <a:p>
            <a:endParaRPr lang="ru-RU"/>
          </a:p>
        </p:txBody>
      </p:sp>
      <p:sp>
        <p:nvSpPr>
          <p:cNvPr id="27" name="Slide Number Placeholder 26"/>
          <p:cNvSpPr>
            <a:spLocks noGrp="1"/>
          </p:cNvSpPr>
          <p:nvPr>
            <p:ph type="sldNum" sz="quarter" idx="12"/>
          </p:nvPr>
        </p:nvSpPr>
        <p:spPr/>
        <p:txBody>
          <a:bodyPr/>
          <a:lstStyle/>
          <a:p>
            <a:fld id="{8F5DEFD4-932D-4717-9EA7-052CF8E382C7}"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ru-RU" smtClean="0"/>
              <a:t>Образец заголовка</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Date Placeholder 3"/>
          <p:cNvSpPr>
            <a:spLocks noGrp="1"/>
          </p:cNvSpPr>
          <p:nvPr>
            <p:ph type="dt" sz="half" idx="10"/>
          </p:nvPr>
        </p:nvSpPr>
        <p:spPr/>
        <p:txBody>
          <a:bodyPr/>
          <a:lstStyle/>
          <a:p>
            <a:fld id="{74631D6A-3C1F-4422-9258-6CD0FBB9151A}" type="datetimeFigureOut">
              <a:rPr lang="ru-RU" smtClean="0"/>
              <a:pPr/>
              <a:t>25.06.2019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8F5DEFD4-932D-4717-9EA7-052CF8E382C7}"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ru-RU" smtClean="0"/>
              <a:t>Образец заголовка</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Date Placeholder 3"/>
          <p:cNvSpPr>
            <a:spLocks noGrp="1"/>
          </p:cNvSpPr>
          <p:nvPr>
            <p:ph type="dt" sz="half" idx="10"/>
          </p:nvPr>
        </p:nvSpPr>
        <p:spPr/>
        <p:txBody>
          <a:bodyPr/>
          <a:lstStyle/>
          <a:p>
            <a:fld id="{74631D6A-3C1F-4422-9258-6CD0FBB9151A}" type="datetimeFigureOut">
              <a:rPr lang="ru-RU" smtClean="0"/>
              <a:pPr/>
              <a:t>25.06.2019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8F5DEFD4-932D-4717-9EA7-052CF8E382C7}"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ru-RU" smtClean="0"/>
              <a:t>Образец заголовка</a:t>
            </a:r>
            <a:endParaRPr kumimoji="0" lang="en-US"/>
          </a:p>
        </p:txBody>
      </p:sp>
      <p:sp>
        <p:nvSpPr>
          <p:cNvPr id="3" name="Content Placeholder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Date Placeholder 3"/>
          <p:cNvSpPr>
            <a:spLocks noGrp="1"/>
          </p:cNvSpPr>
          <p:nvPr>
            <p:ph type="dt" sz="half" idx="10"/>
          </p:nvPr>
        </p:nvSpPr>
        <p:spPr/>
        <p:txBody>
          <a:bodyPr/>
          <a:lstStyle/>
          <a:p>
            <a:fld id="{74631D6A-3C1F-4422-9258-6CD0FBB9151A}" type="datetimeFigureOut">
              <a:rPr lang="ru-RU" smtClean="0"/>
              <a:pPr/>
              <a:t>25.06.2019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8F5DEFD4-932D-4717-9EA7-052CF8E382C7}"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Date Placeholder 3"/>
          <p:cNvSpPr>
            <a:spLocks noGrp="1"/>
          </p:cNvSpPr>
          <p:nvPr>
            <p:ph type="dt" sz="half" idx="10"/>
          </p:nvPr>
        </p:nvSpPr>
        <p:spPr/>
        <p:txBody>
          <a:bodyPr/>
          <a:lstStyle/>
          <a:p>
            <a:fld id="{74631D6A-3C1F-4422-9258-6CD0FBB9151A}" type="datetimeFigureOut">
              <a:rPr lang="ru-RU" smtClean="0"/>
              <a:pPr/>
              <a:t>25.06.2019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8F5DEFD4-932D-4717-9EA7-052CF8E382C7}"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ru-RU" smtClean="0"/>
              <a:t>Образец заголовка</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Date Placeholder 4"/>
          <p:cNvSpPr>
            <a:spLocks noGrp="1"/>
          </p:cNvSpPr>
          <p:nvPr>
            <p:ph type="dt" sz="half" idx="10"/>
          </p:nvPr>
        </p:nvSpPr>
        <p:spPr/>
        <p:txBody>
          <a:bodyPr/>
          <a:lstStyle/>
          <a:p>
            <a:fld id="{74631D6A-3C1F-4422-9258-6CD0FBB9151A}" type="datetimeFigureOut">
              <a:rPr lang="ru-RU" smtClean="0"/>
              <a:pPr/>
              <a:t>25.06.2019</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8F5DEFD4-932D-4717-9EA7-052CF8E382C7}"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ru-RU" smtClean="0"/>
              <a:t>Образец заголовка</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Date Placeholder 6"/>
          <p:cNvSpPr>
            <a:spLocks noGrp="1"/>
          </p:cNvSpPr>
          <p:nvPr>
            <p:ph type="dt" sz="half" idx="10"/>
          </p:nvPr>
        </p:nvSpPr>
        <p:spPr/>
        <p:txBody>
          <a:bodyPr/>
          <a:lstStyle/>
          <a:p>
            <a:fld id="{74631D6A-3C1F-4422-9258-6CD0FBB9151A}" type="datetimeFigureOut">
              <a:rPr lang="ru-RU" smtClean="0"/>
              <a:pPr/>
              <a:t>25.06.2019</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8F5DEFD4-932D-4717-9EA7-052CF8E382C7}"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Date Placeholder 2"/>
          <p:cNvSpPr>
            <a:spLocks noGrp="1"/>
          </p:cNvSpPr>
          <p:nvPr>
            <p:ph type="dt" sz="half" idx="10"/>
          </p:nvPr>
        </p:nvSpPr>
        <p:spPr/>
        <p:txBody>
          <a:bodyPr/>
          <a:lstStyle/>
          <a:p>
            <a:fld id="{74631D6A-3C1F-4422-9258-6CD0FBB9151A}" type="datetimeFigureOut">
              <a:rPr lang="ru-RU" smtClean="0"/>
              <a:pPr/>
              <a:t>25.06.2019</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8F5DEFD4-932D-4717-9EA7-052CF8E382C7}"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4631D6A-3C1F-4422-9258-6CD0FBB9151A}" type="datetimeFigureOut">
              <a:rPr lang="ru-RU" smtClean="0"/>
              <a:pPr/>
              <a:t>25.06.2019</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8F5DEFD4-932D-4717-9EA7-052CF8E382C7}"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ru-RU" smtClean="0"/>
              <a:t>Образец текста</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Date Placeholder 4"/>
          <p:cNvSpPr>
            <a:spLocks noGrp="1"/>
          </p:cNvSpPr>
          <p:nvPr>
            <p:ph type="dt" sz="half" idx="10"/>
          </p:nvPr>
        </p:nvSpPr>
        <p:spPr/>
        <p:txBody>
          <a:bodyPr/>
          <a:lstStyle/>
          <a:p>
            <a:fld id="{74631D6A-3C1F-4422-9258-6CD0FBB9151A}" type="datetimeFigureOut">
              <a:rPr lang="ru-RU" smtClean="0"/>
              <a:pPr/>
              <a:t>25.06.2019</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8F5DEFD4-932D-4717-9EA7-052CF8E382C7}"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ru-RU" smtClean="0"/>
              <a:t>Образец заголовка</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Date Placeholder 4"/>
          <p:cNvSpPr>
            <a:spLocks noGrp="1"/>
          </p:cNvSpPr>
          <p:nvPr>
            <p:ph type="dt" sz="half" idx="10"/>
          </p:nvPr>
        </p:nvSpPr>
        <p:spPr/>
        <p:txBody>
          <a:bodyPr/>
          <a:lstStyle/>
          <a:p>
            <a:fld id="{74631D6A-3C1F-4422-9258-6CD0FBB9151A}" type="datetimeFigureOut">
              <a:rPr lang="ru-RU" smtClean="0"/>
              <a:pPr/>
              <a:t>25.06.2019</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a:xfrm>
            <a:off x="8077200" y="6356350"/>
            <a:ext cx="609600" cy="365125"/>
          </a:xfrm>
        </p:spPr>
        <p:txBody>
          <a:bodyPr/>
          <a:lstStyle/>
          <a:p>
            <a:fld id="{8F5DEFD4-932D-4717-9EA7-052CF8E382C7}" type="slidenum">
              <a:rPr lang="ru-RU" smtClean="0"/>
              <a:pPr/>
              <a:t>‹#›</a:t>
            </a:fld>
            <a:endParaRPr lang="ru-RU"/>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ru-RU" smtClean="0"/>
              <a:t>Вставка рисунка</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ru-RU" smtClean="0"/>
              <a:t>Образец заголовка</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74631D6A-3C1F-4422-9258-6CD0FBB9151A}" type="datetimeFigureOut">
              <a:rPr lang="ru-RU" smtClean="0"/>
              <a:pPr/>
              <a:t>25.06.2019</a:t>
            </a:fld>
            <a:endParaRPr lang="ru-RU"/>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ru-RU"/>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8F5DEFD4-932D-4717-9EA7-052CF8E382C7}" type="slidenum">
              <a:rPr lang="ru-RU" smtClean="0"/>
              <a:pPr/>
              <a:t>‹#›</a:t>
            </a:fld>
            <a:endParaRPr lang="ru-RU"/>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jpeg"/><Relationship Id="rId1" Type="http://schemas.openxmlformats.org/officeDocument/2006/relationships/slideLayout" Target="../slideLayouts/slideLayout2.xml"/><Relationship Id="rId4" Type="http://schemas.openxmlformats.org/officeDocument/2006/relationships/image" Target="../media/image50.jpeg"/></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jpeg"/><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image" Target="../media/image19.jpeg"/><Relationship Id="rId7" Type="http://schemas.openxmlformats.org/officeDocument/2006/relationships/image" Target="../media/image23.jpeg"/><Relationship Id="rId12" Type="http://schemas.openxmlformats.org/officeDocument/2006/relationships/image" Target="../media/image28.jpeg"/><Relationship Id="rId2" Type="http://schemas.openxmlformats.org/officeDocument/2006/relationships/image" Target="../media/image18.jpeg"/><Relationship Id="rId1" Type="http://schemas.openxmlformats.org/officeDocument/2006/relationships/slideLayout" Target="../slideLayouts/slideLayout2.xml"/><Relationship Id="rId6" Type="http://schemas.openxmlformats.org/officeDocument/2006/relationships/image" Target="../media/image22.jpeg"/><Relationship Id="rId11" Type="http://schemas.openxmlformats.org/officeDocument/2006/relationships/image" Target="../media/image27.jpeg"/><Relationship Id="rId5" Type="http://schemas.openxmlformats.org/officeDocument/2006/relationships/image" Target="../media/image21.jpeg"/><Relationship Id="rId10" Type="http://schemas.openxmlformats.org/officeDocument/2006/relationships/image" Target="../media/image26.jpeg"/><Relationship Id="rId4" Type="http://schemas.openxmlformats.org/officeDocument/2006/relationships/image" Target="../media/image20.jpeg"/><Relationship Id="rId9" Type="http://schemas.openxmlformats.org/officeDocument/2006/relationships/image" Target="../media/image25.jpeg"/></Relationships>
</file>

<file path=ppt/slides/_rels/slide6.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1.jpeg"/><Relationship Id="rId7" Type="http://schemas.openxmlformats.org/officeDocument/2006/relationships/image" Target="../media/image35.jpeg"/><Relationship Id="rId2" Type="http://schemas.openxmlformats.org/officeDocument/2006/relationships/image" Target="../media/image30.jpeg"/><Relationship Id="rId1" Type="http://schemas.openxmlformats.org/officeDocument/2006/relationships/slideLayout" Target="../slideLayouts/slideLayout2.xml"/><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32.jpeg"/></Relationships>
</file>

<file path=ppt/slides/_rels/slide8.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2.xml"/><Relationship Id="rId5" Type="http://schemas.openxmlformats.org/officeDocument/2006/relationships/image" Target="../media/image39.jpeg"/><Relationship Id="rId4" Type="http://schemas.openxmlformats.org/officeDocument/2006/relationships/image" Target="../media/image38.jpeg"/></Relationships>
</file>

<file path=ppt/slides/_rels/slide9.xml.rels><?xml version="1.0" encoding="UTF-8" standalone="yes"?>
<Relationships xmlns="http://schemas.openxmlformats.org/package/2006/relationships"><Relationship Id="rId3" Type="http://schemas.openxmlformats.org/officeDocument/2006/relationships/image" Target="../media/image41.jpeg"/><Relationship Id="rId7" Type="http://schemas.openxmlformats.org/officeDocument/2006/relationships/image" Target="../media/image45.jpeg"/><Relationship Id="rId2" Type="http://schemas.openxmlformats.org/officeDocument/2006/relationships/image" Target="../media/image40.jpeg"/><Relationship Id="rId1" Type="http://schemas.openxmlformats.org/officeDocument/2006/relationships/slideLayout" Target="../slideLayouts/slideLayout2.xml"/><Relationship Id="rId6" Type="http://schemas.openxmlformats.org/officeDocument/2006/relationships/image" Target="../media/image44.jpeg"/><Relationship Id="rId5" Type="http://schemas.openxmlformats.org/officeDocument/2006/relationships/image" Target="../media/image43.jpeg"/><Relationship Id="rId4" Type="http://schemas.openxmlformats.org/officeDocument/2006/relationships/image" Target="../media/image4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7504" y="188640"/>
            <a:ext cx="9036496" cy="1008112"/>
          </a:xfrm>
        </p:spPr>
        <p:txBody>
          <a:bodyPr>
            <a:noAutofit/>
          </a:bodyPr>
          <a:lstStyle/>
          <a:p>
            <a:pPr algn="ctr"/>
            <a:r>
              <a:rPr lang="ru-RU" sz="2400" b="1" dirty="0">
                <a:solidFill>
                  <a:srgbClr val="FF0000"/>
                </a:solidFill>
              </a:rPr>
              <a:t>СОШ №42 - ПОБЕДИТЕЛИ ШКОЛЬНОЙ ЛИГИ В ТРЕТЬЕМ СЕЗОНЕ</a:t>
            </a:r>
            <a:r>
              <a:rPr lang="ru-RU" sz="2400" dirty="0"/>
              <a:t> </a:t>
            </a:r>
            <a:r>
              <a:rPr lang="ru-RU" sz="2400" dirty="0" smtClean="0"/>
              <a:t/>
            </a:r>
            <a:br>
              <a:rPr lang="ru-RU" sz="2400" dirty="0" smtClean="0"/>
            </a:br>
            <a:r>
              <a:rPr lang="ru-RU" sz="2400" b="1" dirty="0" smtClean="0"/>
              <a:t>ПО </a:t>
            </a:r>
            <a:r>
              <a:rPr lang="ru-RU" sz="2400" b="1" dirty="0"/>
              <a:t>ТОГУЗ КОРГООЛУ В ЛЕНИНСКОМ РАЙОНЕ</a:t>
            </a:r>
            <a:r>
              <a:rPr lang="ru-RU" sz="2400" b="1" dirty="0" smtClean="0"/>
              <a:t> </a:t>
            </a:r>
            <a:endParaRPr lang="ru-RU" sz="2400" b="1" dirty="0"/>
          </a:p>
        </p:txBody>
      </p:sp>
      <p:pic>
        <p:nvPicPr>
          <p:cNvPr id="5" name="Рисунок 4"/>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rot="20042767">
            <a:off x="342926" y="1640448"/>
            <a:ext cx="2452549" cy="1843887"/>
          </a:xfrm>
          <a:prstGeom prst="rect">
            <a:avLst/>
          </a:prstGeom>
          <a:noFill/>
          <a:extLst>
            <a:ext uri="{909E8E84-426E-40DD-AFC4-6F175D3DCCD1}">
              <a14:hiddenFill xmlns:a14="http://schemas.microsoft.com/office/drawing/2010/main" xmlns="">
                <a:solidFill>
                  <a:srgbClr val="FFFFFF"/>
                </a:solidFill>
              </a14:hiddenFill>
            </a:ext>
          </a:extLst>
        </p:spPr>
      </p:pic>
      <p:pic>
        <p:nvPicPr>
          <p:cNvPr id="6" name="Рисунок 5"/>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419872" y="3476498"/>
            <a:ext cx="2368674" cy="3208031"/>
          </a:xfrm>
          <a:prstGeom prst="rect">
            <a:avLst/>
          </a:prstGeom>
          <a:noFill/>
          <a:extLst>
            <a:ext uri="{909E8E84-426E-40DD-AFC4-6F175D3DCCD1}">
              <a14:hiddenFill xmlns:a14="http://schemas.microsoft.com/office/drawing/2010/main" xmlns="">
                <a:solidFill>
                  <a:srgbClr val="FFFFFF"/>
                </a:solidFill>
              </a14:hiddenFill>
            </a:ext>
          </a:extLst>
        </p:spPr>
      </p:pic>
      <p:pic>
        <p:nvPicPr>
          <p:cNvPr id="7" name="Рисунок 6"/>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rot="1552687">
            <a:off x="6357131" y="1501432"/>
            <a:ext cx="2259441" cy="1694581"/>
          </a:xfrm>
          <a:prstGeom prst="rect">
            <a:avLst/>
          </a:prstGeom>
          <a:noFill/>
          <a:extLst>
            <a:ext uri="{909E8E84-426E-40DD-AFC4-6F175D3DCCD1}">
              <a14:hiddenFill xmlns:a14="http://schemas.microsoft.com/office/drawing/2010/main" xmlns="">
                <a:solidFill>
                  <a:srgbClr val="FFFFFF"/>
                </a:solidFill>
              </a14:hiddenFill>
            </a:ext>
          </a:extLst>
        </p:spPr>
      </p:pic>
      <p:pic>
        <p:nvPicPr>
          <p:cNvPr id="8" name="Рисунок 7"/>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489388" y="4484628"/>
            <a:ext cx="2581275" cy="1965864"/>
          </a:xfrm>
          <a:prstGeom prst="rect">
            <a:avLst/>
          </a:prstGeom>
          <a:noFill/>
          <a:extLst>
            <a:ext uri="{909E8E84-426E-40DD-AFC4-6F175D3DCCD1}">
              <a14:hiddenFill xmlns:a14="http://schemas.microsoft.com/office/drawing/2010/main" xmlns="">
                <a:solidFill>
                  <a:srgbClr val="FFFFFF"/>
                </a:solidFill>
              </a14:hiddenFill>
            </a:ext>
          </a:extLst>
        </p:spPr>
      </p:pic>
      <p:pic>
        <p:nvPicPr>
          <p:cNvPr id="9" name="Рисунок 8"/>
          <p:cNvPicPr/>
          <p:nvPr/>
        </p:nvPicPr>
        <p:blipFill>
          <a:blip r:embed="rId6" cstate="print"/>
          <a:stretch>
            <a:fillRect/>
          </a:stretch>
        </p:blipFill>
        <p:spPr>
          <a:xfrm>
            <a:off x="6732240" y="3793978"/>
            <a:ext cx="2140855" cy="2813095"/>
          </a:xfrm>
          <a:prstGeom prst="rect">
            <a:avLst/>
          </a:prstGeom>
        </p:spPr>
      </p:pic>
      <p:pic>
        <p:nvPicPr>
          <p:cNvPr id="10" name="Рисунок 9"/>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3148011" y="1340768"/>
            <a:ext cx="2847975" cy="2016224"/>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7" name="Picture 5"/>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17120" y="1844824"/>
            <a:ext cx="4695701" cy="351161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Заголовок 1"/>
          <p:cNvSpPr>
            <a:spLocks noGrp="1"/>
          </p:cNvSpPr>
          <p:nvPr>
            <p:ph type="title"/>
          </p:nvPr>
        </p:nvSpPr>
        <p:spPr>
          <a:xfrm>
            <a:off x="440524" y="620688"/>
            <a:ext cx="8229600" cy="722344"/>
          </a:xfrm>
        </p:spPr>
        <p:txBody>
          <a:bodyPr>
            <a:normAutofit fontScale="90000"/>
          </a:bodyPr>
          <a:lstStyle/>
          <a:p>
            <a:pPr algn="ctr"/>
            <a:r>
              <a:rPr lang="ru-RU" dirty="0" smtClean="0"/>
              <a:t>1 Мая – День бегуна</a:t>
            </a:r>
            <a:endParaRPr lang="ru-RU" dirty="0"/>
          </a:p>
        </p:txBody>
      </p:sp>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283968" y="3196380"/>
            <a:ext cx="4680520" cy="351161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Прямоугольник 2"/>
          <p:cNvSpPr/>
          <p:nvPr/>
        </p:nvSpPr>
        <p:spPr>
          <a:xfrm>
            <a:off x="243148" y="5949280"/>
            <a:ext cx="3668120" cy="369332"/>
          </a:xfrm>
          <a:prstGeom prst="rect">
            <a:avLst/>
          </a:prstGeom>
        </p:spPr>
        <p:txBody>
          <a:bodyPr wrap="none">
            <a:spAutoFit/>
          </a:bodyPr>
          <a:lstStyle/>
          <a:p>
            <a:r>
              <a:rPr lang="ru-RU" dirty="0"/>
              <a:t>Руководитель </a:t>
            </a:r>
            <a:r>
              <a:rPr lang="ru-RU" dirty="0" smtClean="0"/>
              <a:t>группы: Исаев А.К.</a:t>
            </a:r>
            <a:endParaRPr lang="ru-RU" dirty="0"/>
          </a:p>
        </p:txBody>
      </p:sp>
    </p:spTree>
    <p:extLst>
      <p:ext uri="{BB962C8B-B14F-4D97-AF65-F5344CB8AC3E}">
        <p14:creationId xmlns:p14="http://schemas.microsoft.com/office/powerpoint/2010/main" xmlns="" val="281413069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51520" y="2018658"/>
            <a:ext cx="6054243" cy="453066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Заголовок 1"/>
          <p:cNvSpPr>
            <a:spLocks noGrp="1"/>
          </p:cNvSpPr>
          <p:nvPr>
            <p:ph type="title"/>
          </p:nvPr>
        </p:nvSpPr>
        <p:spPr>
          <a:xfrm>
            <a:off x="441806" y="404664"/>
            <a:ext cx="8229600" cy="708688"/>
          </a:xfrm>
        </p:spPr>
        <p:txBody>
          <a:bodyPr>
            <a:normAutofit fontScale="90000"/>
          </a:bodyPr>
          <a:lstStyle/>
          <a:p>
            <a:pPr algn="ctr"/>
            <a:r>
              <a:rPr lang="ru-RU" dirty="0" smtClean="0"/>
              <a:t>На уроках физкультуры</a:t>
            </a:r>
            <a:endParaRPr lang="ru-RU" dirty="0"/>
          </a:p>
        </p:txBody>
      </p:sp>
      <p:pic>
        <p:nvPicPr>
          <p:cNvPr id="5" name="Picture 6"/>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220072" y="3954668"/>
            <a:ext cx="3456384" cy="25946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5122"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220072" y="1371074"/>
            <a:ext cx="3451334" cy="259161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93084779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23528" y="2875362"/>
            <a:ext cx="4248472" cy="378570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448557" y="332656"/>
            <a:ext cx="2476500" cy="32988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Заголовок 1"/>
          <p:cNvSpPr>
            <a:spLocks noGrp="1"/>
          </p:cNvSpPr>
          <p:nvPr>
            <p:ph type="title"/>
          </p:nvPr>
        </p:nvSpPr>
        <p:spPr>
          <a:xfrm>
            <a:off x="256423" y="332656"/>
            <a:ext cx="8636057" cy="2376264"/>
          </a:xfrm>
        </p:spPr>
        <p:txBody>
          <a:bodyPr>
            <a:noAutofit/>
          </a:bodyPr>
          <a:lstStyle/>
          <a:p>
            <a:r>
              <a:rPr lang="ru-RU" sz="1700" dirty="0" smtClean="0"/>
              <a:t>           </a:t>
            </a:r>
            <a:r>
              <a:rPr lang="ru-RU" sz="1700" b="1" dirty="0" smtClean="0"/>
              <a:t>2018-2019 </a:t>
            </a:r>
            <a:r>
              <a:rPr lang="ru-RU" sz="1700" b="1" dirty="0"/>
              <a:t>учебный </a:t>
            </a:r>
            <a:r>
              <a:rPr lang="ru-RU" sz="1700" b="1" dirty="0" smtClean="0"/>
              <a:t>год.      Как </a:t>
            </a:r>
            <a:r>
              <a:rPr lang="ru-RU" sz="1700" b="1" dirty="0"/>
              <a:t>сообщает пресс-служба столичной мэрии, </a:t>
            </a:r>
            <a:r>
              <a:rPr lang="ru-RU" sz="1700" b="1" dirty="0" smtClean="0"/>
              <a:t>в </a:t>
            </a:r>
            <a:r>
              <a:rPr lang="ru-RU" sz="1700" b="1" dirty="0"/>
              <a:t>Ленинском районе прошли соревнования по </a:t>
            </a:r>
            <a:r>
              <a:rPr lang="ru-RU" sz="1700" b="1" dirty="0" err="1"/>
              <a:t>тогуз-коргоолу</a:t>
            </a:r>
            <a:r>
              <a:rPr lang="ru-RU" sz="1700" b="1" dirty="0"/>
              <a:t> среди юношей и девушек. </a:t>
            </a:r>
            <a:r>
              <a:rPr lang="ru-RU" sz="1700" b="1" dirty="0" smtClean="0"/>
              <a:t/>
            </a:r>
            <a:br>
              <a:rPr lang="ru-RU" sz="1700" b="1" dirty="0" smtClean="0"/>
            </a:br>
            <a:r>
              <a:rPr lang="ru-RU" sz="1700" b="1" dirty="0" smtClean="0"/>
              <a:t>Победители </a:t>
            </a:r>
            <a:r>
              <a:rPr lang="ru-RU" sz="1700" b="1" dirty="0"/>
              <a:t>соревнований среди юношей: </a:t>
            </a:r>
            <a:r>
              <a:rPr lang="ru-RU" sz="1700" b="1" dirty="0" smtClean="0"/>
              <a:t>         Победители </a:t>
            </a:r>
            <a:r>
              <a:rPr lang="ru-RU" sz="1700" b="1" dirty="0"/>
              <a:t>соревнований среди девушек</a:t>
            </a:r>
            <a:r>
              <a:rPr lang="ru-RU" sz="1700" b="1" dirty="0" smtClean="0"/>
              <a:t>:</a:t>
            </a:r>
            <a:br>
              <a:rPr lang="ru-RU" sz="1700" b="1" dirty="0" smtClean="0"/>
            </a:br>
            <a:r>
              <a:rPr lang="ru-RU" sz="1700" b="1" dirty="0" smtClean="0"/>
              <a:t>1. СШ № </a:t>
            </a:r>
            <a:r>
              <a:rPr lang="ru-RU" sz="1700" b="1" dirty="0" smtClean="0">
                <a:solidFill>
                  <a:schemeClr val="tx1"/>
                </a:solidFill>
              </a:rPr>
              <a:t>77  </a:t>
            </a:r>
            <a:r>
              <a:rPr lang="ru-RU" sz="1700" b="1" dirty="0" smtClean="0">
                <a:solidFill>
                  <a:srgbClr val="FF0000"/>
                </a:solidFill>
              </a:rPr>
              <a:t>                                                                    1</a:t>
            </a:r>
            <a:r>
              <a:rPr lang="ru-RU" sz="1700" b="1" dirty="0">
                <a:solidFill>
                  <a:srgbClr val="FF0000"/>
                </a:solidFill>
              </a:rPr>
              <a:t>. СШ </a:t>
            </a:r>
            <a:r>
              <a:rPr lang="ru-RU" sz="1700" b="1" dirty="0" smtClean="0">
                <a:solidFill>
                  <a:srgbClr val="FF0000"/>
                </a:solidFill>
              </a:rPr>
              <a:t>№ 42</a:t>
            </a:r>
            <a:r>
              <a:rPr lang="ru-RU" sz="1700" b="1" dirty="0" smtClean="0"/>
              <a:t/>
            </a:r>
            <a:br>
              <a:rPr lang="ru-RU" sz="1700" b="1" dirty="0" smtClean="0"/>
            </a:br>
            <a:r>
              <a:rPr lang="ru-RU" sz="1700" b="1" dirty="0" smtClean="0"/>
              <a:t>2. ШГ № 68</a:t>
            </a:r>
            <a:r>
              <a:rPr lang="ru-RU" sz="1700" b="1" dirty="0"/>
              <a:t> </a:t>
            </a:r>
            <a:r>
              <a:rPr lang="ru-RU" sz="1700" b="1" dirty="0" smtClean="0"/>
              <a:t>                                                                      2</a:t>
            </a:r>
            <a:r>
              <a:rPr lang="ru-RU" sz="1700" b="1" dirty="0"/>
              <a:t>. </a:t>
            </a:r>
            <a:r>
              <a:rPr lang="ru-RU" sz="1700" b="1" dirty="0" smtClean="0"/>
              <a:t>СШ </a:t>
            </a:r>
            <a:r>
              <a:rPr lang="ru-RU" sz="1700" b="1" dirty="0"/>
              <a:t>№ </a:t>
            </a:r>
            <a:r>
              <a:rPr lang="ru-RU" sz="1700" b="1" dirty="0" smtClean="0"/>
              <a:t>77</a:t>
            </a:r>
            <a:br>
              <a:rPr lang="ru-RU" sz="1700" b="1" dirty="0" smtClean="0"/>
            </a:br>
            <a:r>
              <a:rPr lang="ru-RU" sz="1700" b="1" dirty="0" smtClean="0">
                <a:solidFill>
                  <a:srgbClr val="FF0000"/>
                </a:solidFill>
              </a:rPr>
              <a:t>3. СШ № 42</a:t>
            </a:r>
            <a:r>
              <a:rPr lang="ru-RU" sz="1700" b="1" dirty="0">
                <a:solidFill>
                  <a:srgbClr val="FF0000"/>
                </a:solidFill>
              </a:rPr>
              <a:t> </a:t>
            </a:r>
            <a:r>
              <a:rPr lang="ru-RU" sz="1700" b="1" dirty="0" smtClean="0">
                <a:solidFill>
                  <a:srgbClr val="FF0000"/>
                </a:solidFill>
              </a:rPr>
              <a:t>                                                                      </a:t>
            </a:r>
            <a:r>
              <a:rPr lang="ru-RU" sz="1700" b="1" dirty="0" smtClean="0"/>
              <a:t>3</a:t>
            </a:r>
            <a:r>
              <a:rPr lang="ru-RU" sz="1700" b="1" dirty="0"/>
              <a:t>. СШ № </a:t>
            </a:r>
            <a:r>
              <a:rPr lang="ru-RU" sz="1700" b="1" dirty="0" smtClean="0"/>
              <a:t>96</a:t>
            </a:r>
            <a:br>
              <a:rPr lang="ru-RU" sz="1700" b="1" dirty="0" smtClean="0"/>
            </a:br>
            <a:r>
              <a:rPr lang="ru-RU" sz="1700" b="1" dirty="0" smtClean="0"/>
              <a:t>4. СШ № 96                                                                       4</a:t>
            </a:r>
            <a:r>
              <a:rPr lang="ru-RU" sz="1700" b="1" dirty="0"/>
              <a:t>. СШ № </a:t>
            </a:r>
            <a:r>
              <a:rPr lang="ru-RU" sz="1700" b="1" dirty="0" smtClean="0"/>
              <a:t>82</a:t>
            </a:r>
            <a:br>
              <a:rPr lang="ru-RU" sz="1700" b="1" dirty="0" smtClean="0"/>
            </a:br>
            <a:r>
              <a:rPr lang="ru-RU" sz="1700" b="1" dirty="0" smtClean="0"/>
              <a:t>Руководитель группы СОШ № 42 </a:t>
            </a:r>
            <a:r>
              <a:rPr lang="ru-RU" sz="1700" b="1" dirty="0" err="1" smtClean="0"/>
              <a:t>Тилепова</a:t>
            </a:r>
            <a:r>
              <a:rPr lang="ru-RU" sz="1700" b="1" dirty="0" smtClean="0"/>
              <a:t> Н.А. </a:t>
            </a:r>
            <a:br>
              <a:rPr lang="ru-RU" sz="1700" b="1" dirty="0" smtClean="0"/>
            </a:br>
            <a:r>
              <a:rPr lang="ru-RU" sz="1700" b="1" dirty="0" smtClean="0"/>
              <a:t>В группу вошли ученики 6-7 классов.</a:t>
            </a:r>
            <a:endParaRPr lang="ru-RU" sz="1700" b="1" dirty="0"/>
          </a:p>
        </p:txBody>
      </p:sp>
      <p:pic>
        <p:nvPicPr>
          <p:cNvPr id="2050"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004048" y="3716771"/>
            <a:ext cx="3921009" cy="294429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44476994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512" y="548680"/>
            <a:ext cx="8568952" cy="1440160"/>
          </a:xfrm>
        </p:spPr>
        <p:txBody>
          <a:bodyPr>
            <a:noAutofit/>
          </a:bodyPr>
          <a:lstStyle/>
          <a:p>
            <a:pPr algn="ctr"/>
            <a:r>
              <a:rPr lang="ru-RU" sz="2400" dirty="0" smtClean="0"/>
              <a:t>10 января 2019 года внутри школы № 42 был проведён семинар для учителей на тему:  </a:t>
            </a:r>
            <a:r>
              <a:rPr lang="ru-RU" sz="2400" b="1" i="1" dirty="0" smtClean="0"/>
              <a:t>«Совершенствование </a:t>
            </a:r>
            <a:r>
              <a:rPr lang="ru-RU" sz="2400" b="1" i="1" dirty="0"/>
              <a:t>качества образования через освоение компетентностного подхода в обучении, воспитании, развитии </a:t>
            </a:r>
            <a:r>
              <a:rPr lang="ru-RU" sz="2400" b="1" i="1" dirty="0" smtClean="0"/>
              <a:t>обучающихся»</a:t>
            </a:r>
            <a:endParaRPr lang="ru-RU" sz="2400" b="1" i="1" dirty="0"/>
          </a:p>
        </p:txBody>
      </p:sp>
      <p:pic>
        <p:nvPicPr>
          <p:cNvPr id="5" name="Picture 5"/>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79512" y="2742181"/>
            <a:ext cx="3797496" cy="284706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6" name="Прямоугольник 5"/>
          <p:cNvSpPr/>
          <p:nvPr/>
        </p:nvSpPr>
        <p:spPr>
          <a:xfrm>
            <a:off x="4211961" y="2226349"/>
            <a:ext cx="4608512" cy="4154984"/>
          </a:xfrm>
          <a:prstGeom prst="rect">
            <a:avLst/>
          </a:prstGeom>
        </p:spPr>
        <p:txBody>
          <a:bodyPr wrap="square">
            <a:spAutoFit/>
          </a:bodyPr>
          <a:lstStyle/>
          <a:p>
            <a:pPr fontAlgn="base">
              <a:spcBef>
                <a:spcPct val="0"/>
              </a:spcBef>
              <a:spcAft>
                <a:spcPct val="0"/>
              </a:spcAft>
            </a:pPr>
            <a:r>
              <a:rPr lang="ru-RU" sz="2200" dirty="0" smtClean="0"/>
              <a:t>  В проведении семинара приняли участие представители  всех методических объединений школы, в том числе и МО ХЭЦ, в лице учителя ИХТ </a:t>
            </a:r>
            <a:r>
              <a:rPr lang="ru-RU" sz="2200" dirty="0" err="1" smtClean="0"/>
              <a:t>Купавцевой</a:t>
            </a:r>
            <a:r>
              <a:rPr lang="ru-RU" sz="2200" dirty="0" smtClean="0"/>
              <a:t> Н.В. Она презентовала доклад на тему: «</a:t>
            </a:r>
            <a:r>
              <a:rPr lang="ru-RU" sz="2200" dirty="0" err="1" smtClean="0"/>
              <a:t>Компетентностный</a:t>
            </a:r>
            <a:r>
              <a:rPr lang="ru-RU" sz="2200" dirty="0" smtClean="0"/>
              <a:t> подход </a:t>
            </a:r>
            <a:r>
              <a:rPr lang="ru-RU" sz="2200" dirty="0"/>
              <a:t>на уроках художественно-эстетического </a:t>
            </a:r>
            <a:r>
              <a:rPr lang="ru-RU" sz="2200" dirty="0" smtClean="0"/>
              <a:t>цикла». </a:t>
            </a:r>
          </a:p>
          <a:p>
            <a:pPr fontAlgn="base">
              <a:spcBef>
                <a:spcPct val="0"/>
              </a:spcBef>
              <a:spcAft>
                <a:spcPct val="0"/>
              </a:spcAft>
            </a:pPr>
            <a:r>
              <a:rPr lang="ru-RU" sz="2200" dirty="0"/>
              <a:t> </a:t>
            </a:r>
            <a:r>
              <a:rPr lang="ru-RU" sz="2200" dirty="0" smtClean="0"/>
              <a:t> В выступлении были рассмотрены как формируются ключевые компетенции на уроках. </a:t>
            </a:r>
            <a:endParaRPr lang="ru-RU" sz="2200" dirty="0"/>
          </a:p>
        </p:txBody>
      </p:sp>
    </p:spTree>
    <p:extLst>
      <p:ext uri="{BB962C8B-B14F-4D97-AF65-F5344CB8AC3E}">
        <p14:creationId xmlns:p14="http://schemas.microsoft.com/office/powerpoint/2010/main" xmlns="" val="118036532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25850" y="332656"/>
            <a:ext cx="8712968" cy="1080120"/>
          </a:xfrm>
        </p:spPr>
        <p:txBody>
          <a:bodyPr>
            <a:noAutofit/>
          </a:bodyPr>
          <a:lstStyle/>
          <a:p>
            <a:r>
              <a:rPr lang="ru-RU" sz="2400" dirty="0" smtClean="0">
                <a:solidFill>
                  <a:srgbClr val="0070C0"/>
                </a:solidFill>
              </a:rPr>
              <a:t>Над макетом работали в течении месяца под руководством Гудковой Г.Ю.- председатель ШМО ХЭЦ, с участием учителя ИХТ </a:t>
            </a:r>
            <a:r>
              <a:rPr lang="ru-RU" sz="2400" dirty="0" err="1" smtClean="0">
                <a:solidFill>
                  <a:srgbClr val="0070C0"/>
                </a:solidFill>
              </a:rPr>
              <a:t>Купавцевой</a:t>
            </a:r>
            <a:r>
              <a:rPr lang="ru-RU" sz="2400" dirty="0" smtClean="0">
                <a:solidFill>
                  <a:srgbClr val="0070C0"/>
                </a:solidFill>
              </a:rPr>
              <a:t> Н.В. и учащихся СОШ № 42</a:t>
            </a:r>
            <a:endParaRPr lang="ru-RU" sz="2400" dirty="0">
              <a:solidFill>
                <a:srgbClr val="0070C0"/>
              </a:solidFill>
            </a:endParaRPr>
          </a:p>
        </p:txBody>
      </p:sp>
      <p:pic>
        <p:nvPicPr>
          <p:cNvPr id="4" name="Рисунок 3"/>
          <p:cNvPicPr>
            <a:picLocks noChangeAspect="1"/>
          </p:cNvPicPr>
          <p:nvPr/>
        </p:nvPicPr>
        <p:blipFill>
          <a:blip r:embed="rId2" cstate="print"/>
          <a:stretch>
            <a:fillRect/>
          </a:stretch>
        </p:blipFill>
        <p:spPr>
          <a:xfrm>
            <a:off x="3275856" y="4587714"/>
            <a:ext cx="2602517" cy="1951888"/>
          </a:xfrm>
          <a:prstGeom prst="rect">
            <a:avLst/>
          </a:prstGeom>
        </p:spPr>
      </p:pic>
      <p:pic>
        <p:nvPicPr>
          <p:cNvPr id="5" name="Рисунок 4"/>
          <p:cNvPicPr>
            <a:picLocks noChangeAspect="1"/>
          </p:cNvPicPr>
          <p:nvPr/>
        </p:nvPicPr>
        <p:blipFill>
          <a:blip r:embed="rId3" cstate="print"/>
          <a:stretch>
            <a:fillRect/>
          </a:stretch>
        </p:blipFill>
        <p:spPr>
          <a:xfrm>
            <a:off x="3275856" y="2332291"/>
            <a:ext cx="2612957" cy="1959718"/>
          </a:xfrm>
          <a:prstGeom prst="rect">
            <a:avLst/>
          </a:prstGeom>
        </p:spPr>
      </p:pic>
      <p:pic>
        <p:nvPicPr>
          <p:cNvPr id="6" name="Рисунок 5"/>
          <p:cNvPicPr>
            <a:picLocks noChangeAspect="1"/>
          </p:cNvPicPr>
          <p:nvPr/>
        </p:nvPicPr>
        <p:blipFill>
          <a:blip r:embed="rId4" cstate="print"/>
          <a:stretch>
            <a:fillRect/>
          </a:stretch>
        </p:blipFill>
        <p:spPr>
          <a:xfrm>
            <a:off x="6300192" y="2391295"/>
            <a:ext cx="2534285" cy="1900714"/>
          </a:xfrm>
          <a:prstGeom prst="rect">
            <a:avLst/>
          </a:prstGeom>
        </p:spPr>
      </p:pic>
      <p:pic>
        <p:nvPicPr>
          <p:cNvPr id="7" name="Рисунок 6"/>
          <p:cNvPicPr>
            <a:picLocks noChangeAspect="1"/>
          </p:cNvPicPr>
          <p:nvPr/>
        </p:nvPicPr>
        <p:blipFill>
          <a:blip r:embed="rId5" cstate="print"/>
          <a:stretch>
            <a:fillRect/>
          </a:stretch>
        </p:blipFill>
        <p:spPr>
          <a:xfrm>
            <a:off x="300877" y="4621865"/>
            <a:ext cx="2612957" cy="1959718"/>
          </a:xfrm>
          <a:prstGeom prst="rect">
            <a:avLst/>
          </a:prstGeom>
        </p:spPr>
      </p:pic>
      <p:pic>
        <p:nvPicPr>
          <p:cNvPr id="8" name="Рисунок 7"/>
          <p:cNvPicPr>
            <a:picLocks noChangeAspect="1"/>
          </p:cNvPicPr>
          <p:nvPr/>
        </p:nvPicPr>
        <p:blipFill>
          <a:blip r:embed="rId6" cstate="print"/>
          <a:stretch>
            <a:fillRect/>
          </a:stretch>
        </p:blipFill>
        <p:spPr>
          <a:xfrm>
            <a:off x="300877" y="1560502"/>
            <a:ext cx="2063754" cy="2751672"/>
          </a:xfrm>
          <a:prstGeom prst="rect">
            <a:avLst/>
          </a:prstGeom>
        </p:spPr>
      </p:pic>
      <p:pic>
        <p:nvPicPr>
          <p:cNvPr id="9" name="Рисунок 8"/>
          <p:cNvPicPr>
            <a:picLocks noChangeAspect="1"/>
          </p:cNvPicPr>
          <p:nvPr/>
        </p:nvPicPr>
        <p:blipFill>
          <a:blip r:embed="rId7" cstate="print"/>
          <a:stretch>
            <a:fillRect/>
          </a:stretch>
        </p:blipFill>
        <p:spPr>
          <a:xfrm>
            <a:off x="6300193" y="4618251"/>
            <a:ext cx="2534286" cy="1900715"/>
          </a:xfrm>
          <a:prstGeom prst="rect">
            <a:avLst/>
          </a:prstGeom>
        </p:spPr>
      </p:pic>
    </p:spTree>
    <p:extLst>
      <p:ext uri="{BB962C8B-B14F-4D97-AF65-F5344CB8AC3E}">
        <p14:creationId xmlns:p14="http://schemas.microsoft.com/office/powerpoint/2010/main" xmlns="" val="120419945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188640"/>
            <a:ext cx="8229600" cy="1370416"/>
          </a:xfrm>
        </p:spPr>
        <p:txBody>
          <a:bodyPr>
            <a:normAutofit fontScale="90000"/>
          </a:bodyPr>
          <a:lstStyle/>
          <a:p>
            <a:r>
              <a:rPr lang="ru-RU" sz="1600" dirty="0" smtClean="0">
                <a:solidFill>
                  <a:schemeClr val="tx1"/>
                </a:solidFill>
              </a:rPr>
              <a:t/>
            </a:r>
            <a:br>
              <a:rPr lang="ru-RU" sz="1600" dirty="0" smtClean="0">
                <a:solidFill>
                  <a:schemeClr val="tx1"/>
                </a:solidFill>
              </a:rPr>
            </a:br>
            <a:r>
              <a:rPr lang="ru-RU" sz="1600" dirty="0" smtClean="0">
                <a:solidFill>
                  <a:srgbClr val="0070C0"/>
                </a:solidFill>
              </a:rPr>
              <a:t>29 </a:t>
            </a:r>
            <a:r>
              <a:rPr lang="ru-RU" sz="1600" dirty="0">
                <a:solidFill>
                  <a:srgbClr val="0070C0"/>
                </a:solidFill>
              </a:rPr>
              <a:t>апреля 2019 года возле здания Министерства культуры информации и туризма   согласно плана мэрии города Бишкек ко Дню города приуроченному 141 годовщине города  была создана площадка для демонстрации макетов по проекту «Школа будущего».</a:t>
            </a:r>
            <a:br>
              <a:rPr lang="ru-RU" sz="1600" dirty="0">
                <a:solidFill>
                  <a:srgbClr val="0070C0"/>
                </a:solidFill>
              </a:rPr>
            </a:br>
            <a:r>
              <a:rPr lang="ru-RU" sz="1600" dirty="0">
                <a:solidFill>
                  <a:srgbClr val="0070C0"/>
                </a:solidFill>
              </a:rPr>
              <a:t>Приняв активное участие на отборочном туре проекта, наша школа </a:t>
            </a:r>
            <a:r>
              <a:rPr lang="ru-RU" sz="1600" dirty="0" smtClean="0">
                <a:solidFill>
                  <a:srgbClr val="0070C0"/>
                </a:solidFill>
              </a:rPr>
              <a:t>№ </a:t>
            </a:r>
            <a:r>
              <a:rPr lang="ru-RU" sz="1600" dirty="0">
                <a:solidFill>
                  <a:srgbClr val="0070C0"/>
                </a:solidFill>
              </a:rPr>
              <a:t>42 </a:t>
            </a:r>
            <a:r>
              <a:rPr lang="ru-RU" sz="1600" dirty="0" smtClean="0">
                <a:solidFill>
                  <a:srgbClr val="0070C0"/>
                </a:solidFill>
              </a:rPr>
              <a:t>была </a:t>
            </a:r>
            <a:r>
              <a:rPr lang="ru-RU" sz="1600" dirty="0">
                <a:solidFill>
                  <a:srgbClr val="0070C0"/>
                </a:solidFill>
              </a:rPr>
              <a:t>удостоена права участия на городском этапе проекта «Школа будущего», в котором участвовали более 20-ти школ города.</a:t>
            </a:r>
            <a:br>
              <a:rPr lang="ru-RU" sz="1600" dirty="0">
                <a:solidFill>
                  <a:srgbClr val="0070C0"/>
                </a:solidFill>
              </a:rPr>
            </a:br>
            <a:endParaRPr lang="ru-RU" sz="1600" dirty="0">
              <a:solidFill>
                <a:srgbClr val="0070C0"/>
              </a:solidFill>
            </a:endParaRPr>
          </a:p>
        </p:txBody>
      </p:sp>
      <p:pic>
        <p:nvPicPr>
          <p:cNvPr id="819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436065" y="1373414"/>
            <a:ext cx="1728192" cy="129639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274940" y="4163825"/>
            <a:ext cx="1702377" cy="127329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8197" name="Picture 5"/>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259808" y="2799048"/>
            <a:ext cx="1717510" cy="128672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8198" name="Picture 6"/>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120138" y="5226092"/>
            <a:ext cx="1961105" cy="14682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8199" name="Picture 7"/>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7259808" y="1378108"/>
            <a:ext cx="1717510" cy="128701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1" name="Picture 3"/>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1763688" y="1373414"/>
            <a:ext cx="1702545" cy="129639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2" name="Picture 2"/>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120138" y="1383639"/>
            <a:ext cx="1512168" cy="201939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3" name="Picture 5"/>
          <p:cNvPicPr>
            <a:picLocks noChangeAspect="1" noChangeArrowheads="1"/>
          </p:cNvPicPr>
          <p:nvPr/>
        </p:nvPicPr>
        <p:blipFill>
          <a:blip r:embed="rId9" cstate="print">
            <a:extLst>
              <a:ext uri="{28A0092B-C50C-407E-A947-70E740481C1C}">
                <a14:useLocalDpi xmlns:a14="http://schemas.microsoft.com/office/drawing/2010/main" xmlns="" val="0"/>
              </a:ext>
            </a:extLst>
          </a:blip>
          <a:srcRect/>
          <a:stretch>
            <a:fillRect/>
          </a:stretch>
        </p:blipFill>
        <p:spPr bwMode="auto">
          <a:xfrm>
            <a:off x="3593247" y="1373414"/>
            <a:ext cx="1719462" cy="12867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4" name="Picture 4"/>
          <p:cNvPicPr>
            <a:picLocks noChangeAspect="1" noChangeArrowheads="1"/>
          </p:cNvPicPr>
          <p:nvPr/>
        </p:nvPicPr>
        <p:blipFill>
          <a:blip r:embed="rId10" cstate="print">
            <a:extLst>
              <a:ext uri="{28A0092B-C50C-407E-A947-70E740481C1C}">
                <a14:useLocalDpi xmlns:a14="http://schemas.microsoft.com/office/drawing/2010/main" xmlns="" val="0"/>
              </a:ext>
            </a:extLst>
          </a:blip>
          <a:srcRect/>
          <a:stretch>
            <a:fillRect/>
          </a:stretch>
        </p:blipFill>
        <p:spPr bwMode="auto">
          <a:xfrm>
            <a:off x="120135" y="3573016"/>
            <a:ext cx="1961105" cy="146718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8200" name="Picture 8"/>
          <p:cNvPicPr>
            <a:picLocks noChangeAspect="1" noChangeArrowheads="1"/>
          </p:cNvPicPr>
          <p:nvPr/>
        </p:nvPicPr>
        <p:blipFill>
          <a:blip r:embed="rId11" cstate="print">
            <a:extLst>
              <a:ext uri="{28A0092B-C50C-407E-A947-70E740481C1C}">
                <a14:useLocalDpi xmlns:a14="http://schemas.microsoft.com/office/drawing/2010/main" xmlns="" val="0"/>
              </a:ext>
            </a:extLst>
          </a:blip>
          <a:srcRect/>
          <a:stretch>
            <a:fillRect/>
          </a:stretch>
        </p:blipFill>
        <p:spPr bwMode="auto">
          <a:xfrm>
            <a:off x="7274940" y="5466976"/>
            <a:ext cx="1677218" cy="12551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5" name="Picture 6"/>
          <p:cNvPicPr>
            <a:picLocks noChangeAspect="1" noChangeArrowheads="1"/>
          </p:cNvPicPr>
          <p:nvPr/>
        </p:nvPicPr>
        <p:blipFill>
          <a:blip r:embed="rId12" cstate="print">
            <a:extLst>
              <a:ext uri="{28A0092B-C50C-407E-A947-70E740481C1C}">
                <a14:useLocalDpi xmlns:a14="http://schemas.microsoft.com/office/drawing/2010/main" xmlns="" val="0"/>
              </a:ext>
            </a:extLst>
          </a:blip>
          <a:srcRect/>
          <a:stretch>
            <a:fillRect/>
          </a:stretch>
        </p:blipFill>
        <p:spPr bwMode="auto">
          <a:xfrm>
            <a:off x="2333431" y="2924944"/>
            <a:ext cx="4741302" cy="355597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52267816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511" y="764704"/>
            <a:ext cx="8784977" cy="1080120"/>
          </a:xfrm>
        </p:spPr>
        <p:txBody>
          <a:bodyPr>
            <a:noAutofit/>
          </a:bodyPr>
          <a:lstStyle/>
          <a:p>
            <a:pPr algn="ctr"/>
            <a:r>
              <a:rPr lang="ru-RU" sz="2400" dirty="0" smtClean="0"/>
              <a:t>В апреле 2019 года была организована выставка рисунков </a:t>
            </a:r>
            <a:br>
              <a:rPr lang="ru-RU" sz="2400" dirty="0" smtClean="0"/>
            </a:br>
            <a:r>
              <a:rPr lang="ru-RU" sz="2400" dirty="0" smtClean="0"/>
              <a:t>ученицы 8А класса СОШ № 42 в рамках декады.</a:t>
            </a:r>
            <a:br>
              <a:rPr lang="ru-RU" sz="2400" dirty="0" smtClean="0"/>
            </a:br>
            <a:endParaRPr lang="ru-RU" sz="2400" dirty="0"/>
          </a:p>
        </p:txBody>
      </p:sp>
      <p:sp>
        <p:nvSpPr>
          <p:cNvPr id="3" name="Объект 2"/>
          <p:cNvSpPr>
            <a:spLocks noGrp="1"/>
          </p:cNvSpPr>
          <p:nvPr>
            <p:ph idx="1"/>
          </p:nvPr>
        </p:nvSpPr>
        <p:spPr>
          <a:xfrm>
            <a:off x="6182302" y="1995858"/>
            <a:ext cx="2746648" cy="4464496"/>
          </a:xfrm>
        </p:spPr>
        <p:txBody>
          <a:bodyPr>
            <a:normAutofit fontScale="47500" lnSpcReduction="20000"/>
          </a:bodyPr>
          <a:lstStyle/>
          <a:p>
            <a:pPr marL="0" indent="0">
              <a:buNone/>
            </a:pPr>
            <a:r>
              <a:rPr lang="ru-RU" b="1" i="1" dirty="0"/>
              <a:t>Добрый день!</a:t>
            </a:r>
            <a:endParaRPr lang="ru-RU" dirty="0"/>
          </a:p>
          <a:p>
            <a:pPr marL="0" indent="0">
              <a:buNone/>
            </a:pPr>
            <a:r>
              <a:rPr lang="ru-RU" b="1" i="1" dirty="0"/>
              <a:t>Меня зовут Маликова </a:t>
            </a:r>
            <a:r>
              <a:rPr lang="ru-RU" b="1" i="1" dirty="0" err="1"/>
              <a:t>Айжан</a:t>
            </a:r>
            <a:r>
              <a:rPr lang="ru-RU" b="1" i="1" dirty="0"/>
              <a:t>.</a:t>
            </a:r>
            <a:endParaRPr lang="ru-RU" dirty="0"/>
          </a:p>
          <a:p>
            <a:pPr marL="0" indent="0">
              <a:buNone/>
            </a:pPr>
            <a:r>
              <a:rPr lang="ru-RU" b="1" dirty="0"/>
              <a:t>     </a:t>
            </a:r>
            <a:endParaRPr lang="ru-RU" dirty="0"/>
          </a:p>
          <a:p>
            <a:pPr marL="0" indent="0">
              <a:buNone/>
            </a:pPr>
            <a:r>
              <a:rPr lang="ru-RU" b="1" dirty="0"/>
              <a:t>Я начала рисовать с 6 лет.  Особенно мне нравится рисовать людей и животных.</a:t>
            </a:r>
            <a:endParaRPr lang="ru-RU" dirty="0"/>
          </a:p>
          <a:p>
            <a:pPr marL="0" indent="0">
              <a:buNone/>
            </a:pPr>
            <a:r>
              <a:rPr lang="ru-RU" b="1" dirty="0"/>
              <a:t>В июне 2016 года я принимала участие в международном конкурсе рисунков на тему «Работа на границе». Этот конкурс был организован </a:t>
            </a:r>
            <a:r>
              <a:rPr lang="en-US" b="1" i="1" dirty="0"/>
              <a:t>BORDER MANAGEMENT PROGRAMME IN CENTRAL ASIA.</a:t>
            </a:r>
            <a:endParaRPr lang="ru-RU" dirty="0"/>
          </a:p>
          <a:p>
            <a:pPr marL="0" indent="0">
              <a:buNone/>
            </a:pPr>
            <a:r>
              <a:rPr lang="ru-RU" b="1" dirty="0"/>
              <a:t>В нем принимали участие около трехсот конкурсантов.</a:t>
            </a:r>
            <a:endParaRPr lang="ru-RU" dirty="0"/>
          </a:p>
          <a:p>
            <a:pPr marL="0" indent="0">
              <a:buNone/>
            </a:pPr>
            <a:r>
              <a:rPr lang="ru-RU" b="1" dirty="0"/>
              <a:t>Мои работы попали в десятку лучших.</a:t>
            </a:r>
            <a:endParaRPr lang="ru-RU" dirty="0"/>
          </a:p>
          <a:p>
            <a:pPr marL="0" indent="0">
              <a:buNone/>
            </a:pPr>
            <a:r>
              <a:rPr lang="ru-RU" b="1" dirty="0"/>
              <a:t> </a:t>
            </a:r>
            <a:endParaRPr lang="ru-RU" dirty="0"/>
          </a:p>
          <a:p>
            <a:pPr marL="0" indent="0">
              <a:buNone/>
            </a:pPr>
            <a:r>
              <a:rPr lang="ru-RU" b="1" dirty="0"/>
              <a:t>В апреле 2017 года приняла участие в международном конкурсе рисунков на тему </a:t>
            </a:r>
            <a:r>
              <a:rPr lang="ru-RU" b="1" i="1" dirty="0"/>
              <a:t>«Ак </a:t>
            </a:r>
            <a:r>
              <a:rPr lang="ru-RU" b="1" i="1" dirty="0" err="1"/>
              <a:t>илбирс</a:t>
            </a:r>
            <a:r>
              <a:rPr lang="ru-RU" b="1" i="1" dirty="0"/>
              <a:t> – </a:t>
            </a:r>
            <a:r>
              <a:rPr lang="ru-RU" b="1" i="1" dirty="0" err="1"/>
              <a:t>тоо</a:t>
            </a:r>
            <a:r>
              <a:rPr lang="ru-RU" b="1" i="1" dirty="0"/>
              <a:t> </a:t>
            </a:r>
            <a:r>
              <a:rPr lang="ru-RU" b="1" i="1" dirty="0" err="1"/>
              <a:t>чокуларынын</a:t>
            </a:r>
            <a:r>
              <a:rPr lang="ru-RU" b="1" i="1" dirty="0"/>
              <a:t> </a:t>
            </a:r>
            <a:r>
              <a:rPr lang="ru-RU" b="1" i="1" dirty="0" err="1"/>
              <a:t>кожоюну</a:t>
            </a:r>
            <a:r>
              <a:rPr lang="ru-RU" b="1" i="1" dirty="0"/>
              <a:t>»</a:t>
            </a:r>
            <a:r>
              <a:rPr lang="ru-RU" b="1" dirty="0"/>
              <a:t>. </a:t>
            </a:r>
            <a:endParaRPr lang="ru-RU" b="1" dirty="0" smtClean="0"/>
          </a:p>
          <a:p>
            <a:pPr marL="0" indent="0">
              <a:buNone/>
            </a:pPr>
            <a:endParaRPr lang="ru-RU" dirty="0"/>
          </a:p>
          <a:p>
            <a:pPr marL="0" indent="0">
              <a:buNone/>
            </a:pPr>
            <a:r>
              <a:rPr lang="ru-RU" b="1" dirty="0"/>
              <a:t>Мои работы были отмечены грамотой в номинации </a:t>
            </a:r>
            <a:r>
              <a:rPr lang="ru-RU" b="1" i="1" dirty="0"/>
              <a:t>«</a:t>
            </a:r>
            <a:r>
              <a:rPr lang="ru-RU" b="1" i="1" dirty="0" err="1"/>
              <a:t>Мыкты</a:t>
            </a:r>
            <a:r>
              <a:rPr lang="ru-RU" b="1" i="1" dirty="0"/>
              <a:t> </a:t>
            </a:r>
            <a:r>
              <a:rPr lang="en-US" b="1" i="1" dirty="0"/>
              <a:t>c</a:t>
            </a:r>
            <a:r>
              <a:rPr lang="ru-RU" b="1" i="1" dirty="0" err="1"/>
              <a:t>үрөт</a:t>
            </a:r>
            <a:r>
              <a:rPr lang="ru-RU" b="1" i="1" dirty="0"/>
              <a:t>».</a:t>
            </a:r>
            <a:endParaRPr lang="ru-RU" dirty="0"/>
          </a:p>
        </p:txBody>
      </p:sp>
      <p:pic>
        <p:nvPicPr>
          <p:cNvPr id="10242"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79510" y="1988840"/>
            <a:ext cx="5856649" cy="43924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47555144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793861" y="2924944"/>
            <a:ext cx="3130719" cy="234500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4098"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23526" y="2897378"/>
            <a:ext cx="4057067" cy="303968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7" name="Рисунок 6" descr="http://www.gorkenesh.kg/cache/plg_lightimg/images.2019.04.24.EJS(5)_400x266.JPG"/>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991062" y="217953"/>
            <a:ext cx="5211113" cy="2296495"/>
          </a:xfrm>
          <a:prstGeom prst="rect">
            <a:avLst/>
          </a:prstGeom>
          <a:noFill/>
          <a:ln>
            <a:noFill/>
          </a:ln>
        </p:spPr>
      </p:pic>
      <p:sp>
        <p:nvSpPr>
          <p:cNvPr id="2" name="Заголовок 1"/>
          <p:cNvSpPr>
            <a:spLocks noGrp="1"/>
          </p:cNvSpPr>
          <p:nvPr>
            <p:ph type="title"/>
          </p:nvPr>
        </p:nvSpPr>
        <p:spPr>
          <a:xfrm>
            <a:off x="106932" y="5661248"/>
            <a:ext cx="8827743" cy="959278"/>
          </a:xfrm>
        </p:spPr>
        <p:txBody>
          <a:bodyPr>
            <a:normAutofit fontScale="90000"/>
          </a:bodyPr>
          <a:lstStyle/>
          <a:p>
            <a:r>
              <a:rPr lang="ru-RU" sz="2000" dirty="0" smtClean="0">
                <a:solidFill>
                  <a:schemeClr val="tx1"/>
                </a:solidFill>
              </a:rPr>
              <a:t>    </a:t>
            </a:r>
            <a:r>
              <a:rPr lang="ru-RU" sz="1800" dirty="0" smtClean="0">
                <a:solidFill>
                  <a:schemeClr val="tx1"/>
                </a:solidFill>
              </a:rPr>
              <a:t>Военно-спортивная игра </a:t>
            </a:r>
            <a:r>
              <a:rPr lang="ru-RU" sz="1800" dirty="0">
                <a:solidFill>
                  <a:schemeClr val="tx1"/>
                </a:solidFill>
              </a:rPr>
              <a:t>«Эр </a:t>
            </a:r>
            <a:r>
              <a:rPr lang="ru-RU" sz="1800" dirty="0" smtClean="0">
                <a:solidFill>
                  <a:schemeClr val="tx1"/>
                </a:solidFill>
              </a:rPr>
              <a:t>Жигит-2019»</a:t>
            </a:r>
            <a:br>
              <a:rPr lang="ru-RU" sz="1800" dirty="0" smtClean="0">
                <a:solidFill>
                  <a:schemeClr val="tx1"/>
                </a:solidFill>
              </a:rPr>
            </a:br>
            <a:r>
              <a:rPr lang="ru-RU" sz="1800" dirty="0" smtClean="0">
                <a:solidFill>
                  <a:schemeClr val="tx1"/>
                </a:solidFill>
              </a:rPr>
              <a:t>          в городе Бишкек.</a:t>
            </a:r>
            <a:r>
              <a:rPr lang="ru-RU" sz="1800" dirty="0" smtClean="0"/>
              <a:t> </a:t>
            </a:r>
            <a:r>
              <a:rPr lang="ru-RU" sz="1800" dirty="0">
                <a:solidFill>
                  <a:schemeClr val="tx1"/>
                </a:solidFill>
              </a:rPr>
              <a:t>24 апреля </a:t>
            </a:r>
            <a:r>
              <a:rPr lang="ru-RU" sz="1800" dirty="0" smtClean="0">
                <a:solidFill>
                  <a:schemeClr val="tx1"/>
                </a:solidFill>
              </a:rPr>
              <a:t>2019г.</a:t>
            </a:r>
            <a:r>
              <a:rPr lang="ru-RU" sz="2000" dirty="0">
                <a:solidFill>
                  <a:schemeClr val="tx1"/>
                </a:solidFill>
              </a:rPr>
              <a:t/>
            </a:r>
            <a:br>
              <a:rPr lang="ru-RU" sz="2000" dirty="0">
                <a:solidFill>
                  <a:schemeClr val="tx1"/>
                </a:solidFill>
              </a:rPr>
            </a:br>
            <a:r>
              <a:rPr lang="ru-RU" sz="1600" dirty="0" smtClean="0"/>
              <a:t>      </a:t>
            </a:r>
            <a:r>
              <a:rPr lang="ru-RU" sz="1800" dirty="0" smtClean="0"/>
              <a:t>Прошла городская спартакиада </a:t>
            </a:r>
            <a:r>
              <a:rPr lang="ru-RU" sz="1800" dirty="0"/>
              <a:t>«Эр Жигит-2019» </a:t>
            </a:r>
            <a:r>
              <a:rPr lang="ru-RU" sz="1800" dirty="0" smtClean="0"/>
              <a:t/>
            </a:r>
            <a:br>
              <a:rPr lang="ru-RU" sz="1800" dirty="0" smtClean="0"/>
            </a:br>
            <a:r>
              <a:rPr lang="ru-RU" sz="1800" dirty="0" smtClean="0"/>
              <a:t>среди </a:t>
            </a:r>
            <a:r>
              <a:rPr lang="ru-RU" sz="1800" dirty="0"/>
              <a:t>выпускников общеобразовательных организаций столицы.</a:t>
            </a:r>
            <a:br>
              <a:rPr lang="ru-RU" sz="1800" dirty="0"/>
            </a:br>
            <a:r>
              <a:rPr lang="ru-RU" sz="1800" dirty="0" smtClean="0"/>
              <a:t>     Данное мероприятие является хорошим подспорьем  для </a:t>
            </a:r>
            <a:r>
              <a:rPr lang="ru-RU" sz="1800" dirty="0"/>
              <a:t>воспитания военно-патриотического духа среди подрастающего поколения</a:t>
            </a:r>
            <a:r>
              <a:rPr lang="ru-RU" sz="1800" dirty="0" smtClean="0"/>
              <a:t>. СОШ № 42 принимала активное участие в данном мероприятии и заняли 4 место. В сборную группу вошли 11 человек из 10-х классов. </a:t>
            </a:r>
            <a:br>
              <a:rPr lang="ru-RU" sz="1800" dirty="0" smtClean="0"/>
            </a:br>
            <a:r>
              <a:rPr lang="ru-RU" sz="1800" dirty="0" smtClean="0"/>
              <a:t>Руководитель : Исаев А.К.</a:t>
            </a:r>
            <a:endParaRPr lang="ru-RU" sz="1800" dirty="0"/>
          </a:p>
        </p:txBody>
      </p:sp>
      <p:pic>
        <p:nvPicPr>
          <p:cNvPr id="1026" name="Picture 2"/>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323526" y="980728"/>
            <a:ext cx="2503101" cy="167002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3118569" y="1366200"/>
            <a:ext cx="2956098" cy="196504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6356005" y="980728"/>
            <a:ext cx="2568575" cy="16986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Прямоугольник 2"/>
          <p:cNvSpPr/>
          <p:nvPr/>
        </p:nvSpPr>
        <p:spPr>
          <a:xfrm>
            <a:off x="323526" y="2961914"/>
            <a:ext cx="1382238" cy="369332"/>
          </a:xfrm>
          <a:prstGeom prst="rect">
            <a:avLst/>
          </a:prstGeom>
        </p:spPr>
        <p:txBody>
          <a:bodyPr wrap="none">
            <a:spAutoFit/>
          </a:bodyPr>
          <a:lstStyle/>
          <a:p>
            <a:r>
              <a:rPr lang="ru-RU" dirty="0">
                <a:solidFill>
                  <a:schemeClr val="bg1"/>
                </a:solidFill>
              </a:rPr>
              <a:t>СОШ № 42 </a:t>
            </a:r>
          </a:p>
        </p:txBody>
      </p:sp>
    </p:spTree>
    <p:extLst>
      <p:ext uri="{BB962C8B-B14F-4D97-AF65-F5344CB8AC3E}">
        <p14:creationId xmlns:p14="http://schemas.microsoft.com/office/powerpoint/2010/main" xmlns="" val="301056988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147071" y="548680"/>
            <a:ext cx="2767132" cy="369813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Заголовок 1"/>
          <p:cNvSpPr>
            <a:spLocks noGrp="1"/>
          </p:cNvSpPr>
          <p:nvPr>
            <p:ph type="title"/>
          </p:nvPr>
        </p:nvSpPr>
        <p:spPr>
          <a:xfrm>
            <a:off x="457200" y="283394"/>
            <a:ext cx="5698976" cy="1368152"/>
          </a:xfrm>
        </p:spPr>
        <p:txBody>
          <a:bodyPr>
            <a:normAutofit/>
          </a:bodyPr>
          <a:lstStyle/>
          <a:p>
            <a:r>
              <a:rPr lang="ru-RU" sz="2000" dirty="0" smtClean="0">
                <a:solidFill>
                  <a:schemeClr val="tx1"/>
                </a:solidFill>
              </a:rPr>
              <a:t>Урок по ИХТ в 5 классе </a:t>
            </a:r>
            <a:br>
              <a:rPr lang="ru-RU" sz="2000" dirty="0" smtClean="0">
                <a:solidFill>
                  <a:schemeClr val="tx1"/>
                </a:solidFill>
              </a:rPr>
            </a:br>
            <a:r>
              <a:rPr lang="ru-RU" sz="2000" dirty="0" smtClean="0">
                <a:solidFill>
                  <a:schemeClr val="tx1"/>
                </a:solidFill>
              </a:rPr>
              <a:t>на тему: «В весеннем небе –салют Победы.»</a:t>
            </a:r>
            <a:br>
              <a:rPr lang="ru-RU" sz="2000" dirty="0" smtClean="0">
                <a:solidFill>
                  <a:schemeClr val="tx1"/>
                </a:solidFill>
              </a:rPr>
            </a:br>
            <a:r>
              <a:rPr lang="ru-RU" sz="2000" dirty="0" smtClean="0">
                <a:solidFill>
                  <a:schemeClr val="tx1"/>
                </a:solidFill>
              </a:rPr>
              <a:t>Учитель: </a:t>
            </a:r>
            <a:r>
              <a:rPr lang="ru-RU" sz="2000" dirty="0" err="1" smtClean="0">
                <a:solidFill>
                  <a:schemeClr val="tx1"/>
                </a:solidFill>
              </a:rPr>
              <a:t>Купавцева</a:t>
            </a:r>
            <a:r>
              <a:rPr lang="ru-RU" sz="2000" dirty="0" smtClean="0">
                <a:solidFill>
                  <a:schemeClr val="tx1"/>
                </a:solidFill>
              </a:rPr>
              <a:t> Н.В.</a:t>
            </a:r>
            <a:r>
              <a:rPr lang="ru-RU" sz="2000" dirty="0" smtClean="0"/>
              <a:t/>
            </a:r>
            <a:br>
              <a:rPr lang="ru-RU" sz="2000" dirty="0" smtClean="0"/>
            </a:br>
            <a:endParaRPr lang="ru-RU" sz="2000" dirty="0"/>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408377" y="3727855"/>
            <a:ext cx="2963862" cy="22256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rot="10800000">
            <a:off x="323528" y="1628800"/>
            <a:ext cx="3681525" cy="27631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054" name="Picture 6"/>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6156176" y="4579459"/>
            <a:ext cx="2758027" cy="206759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Прямоугольник 2"/>
          <p:cNvSpPr/>
          <p:nvPr/>
        </p:nvSpPr>
        <p:spPr>
          <a:xfrm>
            <a:off x="323528" y="4840693"/>
            <a:ext cx="3247594" cy="1200329"/>
          </a:xfrm>
          <a:prstGeom prst="rect">
            <a:avLst/>
          </a:prstGeom>
        </p:spPr>
        <p:txBody>
          <a:bodyPr wrap="square">
            <a:spAutoFit/>
          </a:bodyPr>
          <a:lstStyle/>
          <a:p>
            <a:r>
              <a:rPr lang="ru-RU" dirty="0"/>
              <a:t>Урок по ИХТ в </a:t>
            </a:r>
            <a:r>
              <a:rPr lang="ru-RU" dirty="0" smtClean="0"/>
              <a:t>6 </a:t>
            </a:r>
            <a:r>
              <a:rPr lang="ru-RU" dirty="0"/>
              <a:t>классе на тему: </a:t>
            </a:r>
            <a:r>
              <a:rPr lang="ru-RU" dirty="0" smtClean="0"/>
              <a:t>«Праздник в городе».</a:t>
            </a:r>
            <a:r>
              <a:rPr lang="ru-RU" dirty="0"/>
              <a:t/>
            </a:r>
            <a:br>
              <a:rPr lang="ru-RU" dirty="0"/>
            </a:br>
            <a:r>
              <a:rPr lang="ru-RU" dirty="0"/>
              <a:t>Учитель: </a:t>
            </a:r>
            <a:r>
              <a:rPr lang="ru-RU" dirty="0" err="1"/>
              <a:t>Купавцева</a:t>
            </a:r>
            <a:r>
              <a:rPr lang="ru-RU" dirty="0"/>
              <a:t> Н.В.</a:t>
            </a:r>
            <a:br>
              <a:rPr lang="ru-RU" dirty="0"/>
            </a:br>
            <a:endParaRPr lang="ru-RU" dirty="0"/>
          </a:p>
        </p:txBody>
      </p:sp>
    </p:spTree>
    <p:extLst>
      <p:ext uri="{BB962C8B-B14F-4D97-AF65-F5344CB8AC3E}">
        <p14:creationId xmlns:p14="http://schemas.microsoft.com/office/powerpoint/2010/main" xmlns="" val="184083627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7748" y="692696"/>
            <a:ext cx="8758324" cy="1690933"/>
          </a:xfrm>
        </p:spPr>
        <p:txBody>
          <a:bodyPr>
            <a:noAutofit/>
          </a:bodyPr>
          <a:lstStyle/>
          <a:p>
            <a:pPr algn="just"/>
            <a:r>
              <a:rPr lang="ru-RU" sz="1800" b="1" dirty="0" smtClean="0"/>
              <a:t>     </a:t>
            </a:r>
            <a:r>
              <a:rPr lang="ru-RU" sz="1600" dirty="0" smtClean="0">
                <a:solidFill>
                  <a:schemeClr val="tx1"/>
                </a:solidFill>
              </a:rPr>
              <a:t>14 апреля в СОШ № 42 с учащимися начальной школы провели учебное мероприятие направленное </a:t>
            </a:r>
            <a:r>
              <a:rPr lang="ru-RU" sz="1600" dirty="0">
                <a:solidFill>
                  <a:schemeClr val="tx1"/>
                </a:solidFill>
              </a:rPr>
              <a:t>на привитие навыков администрации </a:t>
            </a:r>
            <a:r>
              <a:rPr lang="ru-RU" sz="1600" dirty="0" smtClean="0">
                <a:solidFill>
                  <a:schemeClr val="tx1"/>
                </a:solidFill>
              </a:rPr>
              <a:t>и ученикам по </a:t>
            </a:r>
            <a:r>
              <a:rPr lang="ru-RU" sz="1600" dirty="0">
                <a:solidFill>
                  <a:schemeClr val="tx1"/>
                </a:solidFill>
              </a:rPr>
              <a:t>проведению экстренной эвакуации из аварийного здания и принятия экстренных </a:t>
            </a:r>
            <a:r>
              <a:rPr lang="ru-RU" sz="1600" dirty="0" smtClean="0">
                <a:solidFill>
                  <a:schemeClr val="tx1"/>
                </a:solidFill>
              </a:rPr>
              <a:t>мер. Три </a:t>
            </a:r>
            <a:r>
              <a:rPr lang="ru-RU" sz="1600" dirty="0">
                <a:solidFill>
                  <a:schemeClr val="tx1"/>
                </a:solidFill>
              </a:rPr>
              <a:t>длинных школьных звонка – сигнал бедствия. Об этом в </a:t>
            </a:r>
            <a:r>
              <a:rPr lang="ru-RU" sz="1600" dirty="0" smtClean="0">
                <a:solidFill>
                  <a:schemeClr val="tx1"/>
                </a:solidFill>
              </a:rPr>
              <a:t>школе </a:t>
            </a:r>
            <a:r>
              <a:rPr lang="ru-RU" sz="1600" dirty="0">
                <a:solidFill>
                  <a:schemeClr val="tx1"/>
                </a:solidFill>
              </a:rPr>
              <a:t>знают все: ученики, учителя и обслуживающий персонал. Без паники и суеты покинули здание школы и отошли на безопасное расстояние</a:t>
            </a:r>
            <a:r>
              <a:rPr lang="ru-RU" sz="1600" dirty="0" smtClean="0">
                <a:solidFill>
                  <a:schemeClr val="tx1"/>
                </a:solidFill>
              </a:rPr>
              <a:t>.</a:t>
            </a:r>
            <a:r>
              <a:rPr lang="ru-RU" sz="1600" dirty="0">
                <a:solidFill>
                  <a:schemeClr val="tx1"/>
                </a:solidFill>
              </a:rPr>
              <a:t> Владеть собой, уметь принимать решения и правильно действовать в чрезвычайной </a:t>
            </a:r>
            <a:r>
              <a:rPr lang="ru-RU" sz="1600" dirty="0" smtClean="0">
                <a:solidFill>
                  <a:schemeClr val="tx1"/>
                </a:solidFill>
              </a:rPr>
              <a:t>ситуации учат </a:t>
            </a:r>
            <a:r>
              <a:rPr lang="ru-RU" sz="1600" dirty="0">
                <a:solidFill>
                  <a:schemeClr val="tx1"/>
                </a:solidFill>
              </a:rPr>
              <a:t>на уроках, классных часах и тренировочных занятиях</a:t>
            </a:r>
            <a:r>
              <a:rPr lang="ru-RU" sz="1600" dirty="0" smtClean="0">
                <a:solidFill>
                  <a:schemeClr val="tx1"/>
                </a:solidFill>
              </a:rPr>
              <a:t>.</a:t>
            </a:r>
            <a:r>
              <a:rPr lang="ru-RU" sz="1600" dirty="0">
                <a:solidFill>
                  <a:schemeClr val="tx1"/>
                </a:solidFill>
              </a:rPr>
              <a:t> </a:t>
            </a:r>
            <a:r>
              <a:rPr lang="ru-RU" sz="1600" dirty="0" smtClean="0">
                <a:solidFill>
                  <a:schemeClr val="tx1"/>
                </a:solidFill>
              </a:rPr>
              <a:t>К </a:t>
            </a:r>
            <a:r>
              <a:rPr lang="ru-RU" sz="1600" dirty="0">
                <a:solidFill>
                  <a:schemeClr val="tx1"/>
                </a:solidFill>
              </a:rPr>
              <a:t>таким занятиям относятся серьезно. Готовы к действиям теоретически и практически, но дополнительная репетиция – не лишняя.</a:t>
            </a:r>
            <a:r>
              <a:rPr lang="ru-RU" sz="1600" dirty="0" smtClean="0">
                <a:solidFill>
                  <a:schemeClr val="tx1"/>
                </a:solidFill>
              </a:rPr>
              <a:t> </a:t>
            </a:r>
            <a:endParaRPr lang="ru-RU" sz="1600" dirty="0">
              <a:solidFill>
                <a:schemeClr val="tx1"/>
              </a:solidFill>
            </a:endParaRPr>
          </a:p>
        </p:txBody>
      </p:sp>
      <p:pic>
        <p:nvPicPr>
          <p:cNvPr id="4" name="Picture 3"/>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220158" y="2503867"/>
            <a:ext cx="2839673" cy="213367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4098"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51520" y="4851386"/>
            <a:ext cx="2376264" cy="178364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347864" y="2753542"/>
            <a:ext cx="2338093" cy="175557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6401555" y="4853363"/>
            <a:ext cx="2392079" cy="179622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4101" name="Picture 5"/>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3289144" y="4865939"/>
            <a:ext cx="2375333" cy="178364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4102" name="Picture 6"/>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5981369" y="2521460"/>
            <a:ext cx="2812265" cy="211173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7000341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Поток">
  <a:themeElements>
    <a:clrScheme name="Поток">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Поток">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Поток">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3175</TotalTime>
  <Words>375</Words>
  <Application>Microsoft Office PowerPoint</Application>
  <PresentationFormat>Экран (4:3)</PresentationFormat>
  <Paragraphs>28</Paragraphs>
  <Slides>11</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11</vt:i4>
      </vt:variant>
    </vt:vector>
  </HeadingPairs>
  <TitlesOfParts>
    <vt:vector size="12" baseType="lpstr">
      <vt:lpstr>Поток</vt:lpstr>
      <vt:lpstr>СОШ №42 - ПОБЕДИТЕЛИ ШКОЛЬНОЙ ЛИГИ В ТРЕТЬЕМ СЕЗОНЕ  ПО ТОГУЗ КОРГООЛУ В ЛЕНИНСКОМ РАЙОНЕ </vt:lpstr>
      <vt:lpstr>           2018-2019 учебный год.      Как сообщает пресс-служба столичной мэрии, в Ленинском районе прошли соревнования по тогуз-коргоолу среди юношей и девушек.  Победители соревнований среди юношей:          Победители соревнований среди девушек: 1. СШ № 77                                                                      1. СШ № 42 2. ШГ № 68                                                                       2. СШ № 77 3. СШ № 42                                                                       3. СШ № 96 4. СШ № 96                                                                       4. СШ № 82 Руководитель группы СОШ № 42 Тилепова Н.А.  В группу вошли ученики 6-7 классов.</vt:lpstr>
      <vt:lpstr>10 января 2019 года внутри школы № 42 был проведён семинар для учителей на тему:  «Совершенствование качества образования через освоение компетентностного подхода в обучении, воспитании, развитии обучающихся»</vt:lpstr>
      <vt:lpstr>Над макетом работали в течении месяца под руководством Гудковой Г.Ю.- председатель ШМО ХЭЦ, с участием учителя ИХТ Купавцевой Н.В. и учащихся СОШ № 42</vt:lpstr>
      <vt:lpstr> 29 апреля 2019 года возле здания Министерства культуры информации и туризма   согласно плана мэрии города Бишкек ко Дню города приуроченному 141 годовщине города  была создана площадка для демонстрации макетов по проекту «Школа будущего». Приняв активное участие на отборочном туре проекта, наша школа № 42 была удостоена права участия на городском этапе проекта «Школа будущего», в котором участвовали более 20-ти школ города. </vt:lpstr>
      <vt:lpstr>В апреле 2019 года была организована выставка рисунков  ученицы 8А класса СОШ № 42 в рамках декады. </vt:lpstr>
      <vt:lpstr>    Военно-спортивная игра «Эр Жигит-2019»           в городе Бишкек. 24 апреля 2019г.       Прошла городская спартакиада «Эр Жигит-2019»  среди выпускников общеобразовательных организаций столицы.      Данное мероприятие является хорошим подспорьем  для воспитания военно-патриотического духа среди подрастающего поколения. СОШ № 42 принимала активное участие в данном мероприятии и заняли 4 место. В сборную группу вошли 11 человек из 10-х классов.  Руководитель : Исаев А.К.</vt:lpstr>
      <vt:lpstr>Урок по ИХТ в 5 классе  на тему: «В весеннем небе –салют Победы.» Учитель: Купавцева Н.В. </vt:lpstr>
      <vt:lpstr>     14 апреля в СОШ № 42 с учащимися начальной школы провели учебное мероприятие направленное на привитие навыков администрации и ученикам по проведению экстренной эвакуации из аварийного здания и принятия экстренных мер. Три длинных школьных звонка – сигнал бедствия. Об этом в школе знают все: ученики, учителя и обслуживающий персонал. Без паники и суеты покинули здание школы и отошли на безопасное расстояние. Владеть собой, уметь принимать решения и правильно действовать в чрезвычайной ситуации учат на уроках, классных часах и тренировочных занятиях. К таким занятиям относятся серьезно. Готовы к действиям теоретически и практически, но дополнительная репетиция – не лишняя. </vt:lpstr>
      <vt:lpstr>1 Мая – День бегуна</vt:lpstr>
      <vt:lpstr>На уроках физкультуры</vt:lpstr>
    </vt:vector>
  </TitlesOfParts>
  <Company>SPecialiST RePack</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Резюме</dc:title>
  <dc:creator>Admin</dc:creator>
  <cp:lastModifiedBy>Informatika</cp:lastModifiedBy>
  <cp:revision>218</cp:revision>
  <cp:lastPrinted>2017-01-30T00:42:38Z</cp:lastPrinted>
  <dcterms:created xsi:type="dcterms:W3CDTF">2016-04-05T15:57:53Z</dcterms:created>
  <dcterms:modified xsi:type="dcterms:W3CDTF">2019-06-25T09:48:53Z</dcterms:modified>
</cp:coreProperties>
</file>